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7" r:id="rId6"/>
    <p:sldId id="259" r:id="rId7"/>
    <p:sldId id="260" r:id="rId8"/>
    <p:sldId id="261" r:id="rId9"/>
    <p:sldId id="276"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307" y="620713"/>
            <a:ext cx="10943167" cy="1082675"/>
          </a:xfrm>
        </p:spPr>
        <p:txBody>
          <a:bodyPr/>
          <a:lstStyle/>
          <a:p>
            <a:r>
              <a:rPr lang="en-US" sz="4400" b="1" dirty="0"/>
              <a:t>Data acquisition and Data wrangling</a:t>
            </a:r>
            <a:r>
              <a:rPr lang="en-US" dirty="0"/>
              <a:t> </a:t>
            </a:r>
            <a:endParaRPr lang="en-US" dirty="0"/>
          </a:p>
        </p:txBody>
      </p:sp>
      <p:sp>
        <p:nvSpPr>
          <p:cNvPr id="3" name="Subtitle 2"/>
          <p:cNvSpPr>
            <a:spLocks noGrp="1"/>
          </p:cNvSpPr>
          <p:nvPr>
            <p:ph type="subTitle" idx="1"/>
          </p:nvPr>
        </p:nvSpPr>
        <p:spPr/>
        <p:txBody>
          <a:bodyPr/>
          <a:lstStyle/>
          <a:p>
            <a:endParaRPr lang="en-US"/>
          </a:p>
          <a:p>
            <a:endParaRPr lang="en-US"/>
          </a:p>
        </p:txBody>
      </p:sp>
      <p:sp>
        <p:nvSpPr>
          <p:cNvPr id="4" name="Text Box 3"/>
          <p:cNvSpPr txBox="1"/>
          <p:nvPr/>
        </p:nvSpPr>
        <p:spPr>
          <a:xfrm>
            <a:off x="132715" y="3540125"/>
            <a:ext cx="6023610" cy="2739390"/>
          </a:xfrm>
          <a:prstGeom prst="rect">
            <a:avLst/>
          </a:prstGeom>
          <a:noFill/>
        </p:spPr>
        <p:txBody>
          <a:bodyPr wrap="square" rtlCol="0">
            <a:noAutofit/>
          </a:bodyPr>
          <a:p>
            <a:r>
              <a:rPr lang="en-US" sz="2400" b="1">
                <a:sym typeface="+mn-ea"/>
              </a:rPr>
              <a:t> </a:t>
            </a:r>
            <a:endParaRPr lang="en-US" sz="2400" b="1"/>
          </a:p>
          <a:p>
            <a:endParaRPr lang="en-US" sz="2400" b="1"/>
          </a:p>
          <a:p>
            <a:endParaRPr lang="en-US" sz="2400" b="1"/>
          </a:p>
        </p:txBody>
      </p:sp>
      <p:sp>
        <p:nvSpPr>
          <p:cNvPr id="5" name="Text Box 4"/>
          <p:cNvSpPr txBox="1"/>
          <p:nvPr/>
        </p:nvSpPr>
        <p:spPr>
          <a:xfrm>
            <a:off x="8931275" y="4957445"/>
            <a:ext cx="4064000" cy="1322070"/>
          </a:xfrm>
          <a:prstGeom prst="rect">
            <a:avLst/>
          </a:prstGeom>
          <a:noFill/>
        </p:spPr>
        <p:txBody>
          <a:bodyPr wrap="square" rtlCol="0">
            <a:spAutoFit/>
          </a:bodyPr>
          <a:p>
            <a:r>
              <a:rPr lang="en-US" sz="4000" b="1">
                <a:sym typeface="+mn-ea"/>
              </a:rPr>
              <a:t>Noida</a:t>
            </a:r>
            <a:endParaRPr lang="en-US" sz="4000" b="1"/>
          </a:p>
          <a:p>
            <a:endParaRPr lang="en-US" sz="4000"/>
          </a:p>
        </p:txBody>
      </p:sp>
      <p:sp>
        <p:nvSpPr>
          <p:cNvPr id="6" name="Text Box 5"/>
          <p:cNvSpPr txBox="1"/>
          <p:nvPr/>
        </p:nvSpPr>
        <p:spPr>
          <a:xfrm>
            <a:off x="3048000" y="3044825"/>
            <a:ext cx="6096000" cy="768350"/>
          </a:xfrm>
          <a:prstGeom prst="rect">
            <a:avLst/>
          </a:prstGeom>
          <a:noFill/>
        </p:spPr>
        <p:txBody>
          <a:bodyPr wrap="square" rtlCol="0" anchor="t">
            <a:spAutoFit/>
          </a:bodyPr>
          <a:p>
            <a:r>
              <a:rPr lang="en-US" sz="4400" b="1">
                <a:sym typeface="+mn-ea"/>
              </a:rPr>
              <a:t>Asha Sandeep</a:t>
            </a:r>
            <a:endParaRPr lang="en-US" sz="4400" b="1">
              <a:sym typeface="+mn-ea"/>
            </a:endParaRPr>
          </a:p>
        </p:txBody>
      </p:sp>
      <p:sp>
        <p:nvSpPr>
          <p:cNvPr id="9" name="Text Box 8"/>
          <p:cNvSpPr txBox="1"/>
          <p:nvPr/>
        </p:nvSpPr>
        <p:spPr>
          <a:xfrm>
            <a:off x="9023985" y="4205605"/>
            <a:ext cx="4064000" cy="645160"/>
          </a:xfrm>
          <a:prstGeom prst="rect">
            <a:avLst/>
          </a:prstGeom>
          <a:noFill/>
        </p:spPr>
        <p:txBody>
          <a:bodyPr wrap="square" rtlCol="0">
            <a:spAutoFit/>
          </a:bodyPr>
          <a:p>
            <a:r>
              <a:rPr lang="en-US" b="1">
                <a:sym typeface="+mn-ea"/>
              </a:rPr>
              <a:t> </a:t>
            </a:r>
            <a:endParaRPr lang="en-US" b="1"/>
          </a:p>
          <a:p>
            <a:endParaRPr lang="en-US"/>
          </a:p>
        </p:txBody>
      </p:sp>
      <p:sp>
        <p:nvSpPr>
          <p:cNvPr id="10" name="Text Box 9"/>
          <p:cNvSpPr txBox="1"/>
          <p:nvPr/>
        </p:nvSpPr>
        <p:spPr>
          <a:xfrm>
            <a:off x="741680" y="5695950"/>
            <a:ext cx="4064000" cy="583565"/>
          </a:xfrm>
          <a:prstGeom prst="rect">
            <a:avLst/>
          </a:prstGeom>
          <a:noFill/>
        </p:spPr>
        <p:txBody>
          <a:bodyPr wrap="square" rtlCol="0">
            <a:spAutoFit/>
          </a:bodyPr>
          <a:p>
            <a:r>
              <a:rPr lang="en-US" sz="3200"/>
              <a:t>Digichrome Acedemy</a:t>
            </a:r>
            <a:endParaRPr lang="en-US" sz="3200"/>
          </a:p>
        </p:txBody>
      </p:sp>
      <p:sp>
        <p:nvSpPr>
          <p:cNvPr id="7" name="Text Box 6"/>
          <p:cNvSpPr txBox="1"/>
          <p:nvPr/>
        </p:nvSpPr>
        <p:spPr>
          <a:xfrm>
            <a:off x="321945" y="800100"/>
            <a:ext cx="11371580" cy="5827395"/>
          </a:xfrm>
          <a:prstGeom prst="rect">
            <a:avLst/>
          </a:prstGeom>
          <a:noFill/>
        </p:spPr>
        <p:txBody>
          <a:bodyPr wrap="square" rtlCol="0">
            <a:noAutofit/>
          </a:bodyPr>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ircle(in)">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P spid="9" grpId="0"/>
      <p:bldP spid="10" grpId="0"/>
      <p:bldP spid="2" grpId="1"/>
      <p:bldP spid="3" grpId="1" build="p"/>
      <p:bldP spid="4" grpId="1"/>
      <p:bldP spid="5" grpId="1"/>
      <p:bldP spid="6" grpId="1"/>
      <p:bldP spid="9" grpId="1"/>
      <p:bldP spid="10" grpId="1"/>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US">
                <a:solidFill>
                  <a:schemeClr val="tx1"/>
                </a:solidFill>
                <a:effectLst>
                  <a:outerShdw blurRad="38100" dist="19050" dir="2700000" algn="tl" rotWithShape="0">
                    <a:schemeClr val="dk1">
                      <a:alpha val="40000"/>
                    </a:schemeClr>
                  </a:outerShdw>
                </a:effectLst>
                <a:sym typeface="+mn-ea"/>
              </a:rPr>
              <a:t>   Result &amp; Achievements</a:t>
            </a:r>
            <a:endParaRPr lang="en-US">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pPr marL="0" indent="0">
              <a:buNone/>
            </a:pPr>
            <a:r>
              <a:rPr lang="en-US"/>
              <a:t>   Results of the data analysis in a clear and understandable</a:t>
            </a:r>
            <a:endParaRPr lang="en-US"/>
          </a:p>
          <a:p>
            <a:pPr marL="0" indent="0">
              <a:buNone/>
            </a:pPr>
            <a:r>
              <a:rPr lang="en-US"/>
              <a:t>   manner to stakeholders,decision-makers,or other </a:t>
            </a:r>
            <a:endParaRPr lang="en-US"/>
          </a:p>
          <a:p>
            <a:pPr marL="0" indent="0">
              <a:buNone/>
            </a:pPr>
            <a:r>
              <a:rPr lang="en-US"/>
              <a:t>    </a:t>
            </a:r>
            <a:r>
              <a:rPr lang="en-US">
                <a:sym typeface="+mn-ea"/>
              </a:rPr>
              <a:t>interested</a:t>
            </a:r>
            <a:r>
              <a:rPr lang="en-US"/>
              <a:t> parties .       </a:t>
            </a:r>
            <a:endParaRPr lang="en-US"/>
          </a:p>
          <a:p>
            <a:r>
              <a:rPr lang="en-US"/>
              <a:t>learnings outcome</a:t>
            </a:r>
            <a:endParaRPr lang="en-US"/>
          </a:p>
          <a:p>
            <a:r>
              <a:rPr lang="en-US"/>
              <a:t>Technical Skills:</a:t>
            </a:r>
            <a:endParaRPr lang="en-US"/>
          </a:p>
          <a:p>
            <a:r>
              <a:rPr lang="en-US"/>
              <a:t>1. Data Acquisition </a:t>
            </a:r>
            <a:endParaRPr lang="en-US"/>
          </a:p>
          <a:p>
            <a:r>
              <a:rPr lang="en-US"/>
              <a:t>2. Data Wrangling </a:t>
            </a:r>
            <a:r>
              <a:rPr lang="en-US">
                <a:sym typeface="+mn-ea"/>
              </a:rPr>
              <a:t>   </a:t>
            </a:r>
            <a:r>
              <a:rPr lang="en-US" b="1" dirty="0" smtClean="0">
                <a:solidFill>
                  <a:schemeClr val="accent6">
                    <a:lumMod val="50000"/>
                  </a:schemeClr>
                </a:solidFill>
                <a:latin typeface="Arial" panose="020B0604020202020204" pitchFamily="34" charset="0"/>
                <a:cs typeface="Arial" panose="020B0604020202020204" pitchFamily="34" charset="0"/>
                <a:sym typeface="+mn-ea"/>
              </a:rPr>
              <a:t>  </a:t>
            </a:r>
            <a:endParaRPr lang="en-US" b="1" dirty="0">
              <a:solidFill>
                <a:schemeClr val="accent6">
                  <a:lumMod val="50000"/>
                </a:schemeClr>
              </a:solidFill>
              <a:latin typeface="Arial" panose="020B0604020202020204" pitchFamily="34" charset="0"/>
              <a:cs typeface="Arial" panose="020B0604020202020204" pitchFamily="34" charset="0"/>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US" i="1">
                <a:solidFill>
                  <a:schemeClr val="tx1"/>
                </a:solidFill>
                <a:effectLst>
                  <a:outerShdw blurRad="38100" dist="19050" dir="2700000" algn="tl" rotWithShape="0">
                    <a:schemeClr val="dk1">
                      <a:alpha val="40000"/>
                    </a:schemeClr>
                  </a:outerShdw>
                </a:effectLst>
                <a:sym typeface="+mn-ea"/>
              </a:rPr>
              <a:t>Challenges faced</a:t>
            </a:r>
            <a:endParaRPr lang="en-US" i="1">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r>
              <a:rPr lang="en-US"/>
              <a:t>I faced the challenges during data wrangling </a:t>
            </a:r>
            <a:endParaRPr lang="en-US"/>
          </a:p>
          <a:p>
            <a:r>
              <a:rPr lang="en-US"/>
              <a:t>1-Error occur and findings their accurate solution .</a:t>
            </a:r>
            <a:endParaRPr lang="en-US"/>
          </a:p>
          <a:p>
            <a:r>
              <a:rPr lang="en-US"/>
              <a:t>2-Sometime i occur the problem NAN value came in output.</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US" i="1">
                <a:solidFill>
                  <a:schemeClr val="tx1"/>
                </a:solidFill>
                <a:effectLst>
                  <a:outerShdw blurRad="38100" dist="19050" dir="2700000" algn="tl" rotWithShape="0">
                    <a:schemeClr val="dk1">
                      <a:alpha val="40000"/>
                    </a:schemeClr>
                  </a:outerShdw>
                </a:effectLst>
                <a:sym typeface="+mn-ea"/>
              </a:rPr>
              <a:t> Conclusion</a:t>
            </a:r>
            <a:endParaRPr lang="en-US" i="1">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r>
              <a:rPr lang="en-US"/>
              <a:t>We have seen how datasets can be processed and cleaned using Pandas and NumPy library and how we can perform </a:t>
            </a:r>
            <a:r>
              <a:rPr lang="en-US">
                <a:sym typeface="+mn-ea"/>
              </a:rPr>
              <a:t>various techniques to clean</a:t>
            </a:r>
            <a:r>
              <a:rPr lang="en-US">
                <a:sym typeface="+mn-ea"/>
              </a:rPr>
              <a:t> it up.</a:t>
            </a:r>
            <a:endParaRPr lang="en-US"/>
          </a:p>
          <a:p>
            <a:pPr marL="0" indent="0">
              <a:buNone/>
            </a:pPr>
            <a:r>
              <a:rPr lang="en-US"/>
              <a:t>   </a:t>
            </a:r>
            <a:r>
              <a:rPr lang="en-US" b="1" dirty="0" smtClean="0">
                <a:solidFill>
                  <a:schemeClr val="accent6">
                    <a:lumMod val="50000"/>
                  </a:schemeClr>
                </a:solidFill>
                <a:latin typeface="Arial" panose="020B0604020202020204" pitchFamily="34" charset="0"/>
                <a:cs typeface="Arial" panose="020B0604020202020204" pitchFamily="34" charset="0"/>
                <a:sym typeface="+mn-ea"/>
              </a:rPr>
              <a:t> </a:t>
            </a:r>
            <a:endParaRPr lang="en-US" b="1" dirty="0">
              <a:solidFill>
                <a:schemeClr val="accent6">
                  <a:lumMod val="50000"/>
                </a:schemeClr>
              </a:solidFill>
              <a:latin typeface="Arial" panose="020B0604020202020204" pitchFamily="34" charset="0"/>
              <a:cs typeface="Arial" panose="020B0604020202020204" pitchFamily="34" charset="0"/>
            </a:endParaRPr>
          </a:p>
          <a:p>
            <a:pPr marL="0" indent="0">
              <a:buNone/>
            </a:pPr>
            <a:r>
              <a:rPr lang="en-US"/>
              <a:t>           </a:t>
            </a:r>
            <a:r>
              <a:rPr lang="en-US">
                <a:sym typeface="+mn-ea"/>
              </a:rPr>
              <a:t>        </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endParaRPr>
          </a:p>
          <a:p>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rPr>
              <a:t>                                                          </a:t>
            </a:r>
            <a:r>
              <a:rPr lang="en-US" sz="9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rPr>
              <a:t>Thank you</a:t>
            </a:r>
            <a:endParaRPr lang="en-US" sz="9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endParaRPr>
          </a:p>
          <a:p>
            <a:pPr marL="0" indent="0">
              <a:buNone/>
            </a:pPr>
            <a:endParaRPr lang="en-US" sz="96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5645" y="274955"/>
            <a:ext cx="10866755" cy="899795"/>
          </a:xfrm>
        </p:spPr>
        <p:txBody>
          <a:bodyPr/>
          <a:p>
            <a:r>
              <a:rPr lang="en-US" i="1">
                <a:solidFill>
                  <a:schemeClr val="accent4"/>
                </a:solidFill>
              </a:rPr>
              <a:t>              </a:t>
            </a:r>
            <a:r>
              <a:rPr lang="en-US" i="1">
                <a:solidFill>
                  <a:schemeClr val="accent4"/>
                </a:solidFill>
                <a:effectLst>
                  <a:outerShdw blurRad="38100" dist="19050" dir="2700000" algn="tl" rotWithShape="0">
                    <a:schemeClr val="dk1">
                      <a:alpha val="40000"/>
                    </a:schemeClr>
                  </a:outerShdw>
                </a:effectLst>
              </a:rPr>
              <a:t>   Introduction</a:t>
            </a:r>
            <a:endParaRPr lang="en-US" i="1">
              <a:solidFill>
                <a:schemeClr val="accent4"/>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en-US" sz="3600"/>
              <a:t>Data Wrangling is the process of gathering, collecting, and transforming Raw data into another format for better understanding, decision-making, accessing, and analysis in less time. Data Wrangling is also known as Data Munging.</a:t>
            </a:r>
            <a:endParaRPr lang="en-US" sz="3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solidFill>
                  <a:schemeClr val="tx1"/>
                </a:solidFill>
                <a:effectLst>
                  <a:outerShdw blurRad="38100" dist="19050" dir="2700000" algn="tl" rotWithShape="0">
                    <a:schemeClr val="dk1">
                      <a:alpha val="40000"/>
                    </a:schemeClr>
                  </a:outerShdw>
                </a:effectLst>
              </a:rPr>
              <a:t> </a:t>
            </a:r>
            <a:r>
              <a:rPr lang="en-US" b="1" i="1">
                <a:solidFill>
                  <a:schemeClr val="tx1"/>
                </a:solidFill>
                <a:effectLst>
                  <a:outerShdw blurRad="38100" dist="19050" dir="2700000" algn="tl" rotWithShape="0">
                    <a:schemeClr val="dk1">
                      <a:alpha val="40000"/>
                    </a:schemeClr>
                  </a:outerShdw>
                </a:effectLst>
                <a:sym typeface="+mn-ea"/>
              </a:rPr>
              <a:t>Project Overview</a:t>
            </a:r>
            <a:endParaRPr lang="en-US" b="1" i="1">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pPr>
              <a:buFont typeface="Wingdings" panose="05000000000000000000" charset="0"/>
              <a:buChar char="v"/>
            </a:pPr>
            <a:r>
              <a:rPr lang="en-US">
                <a:sym typeface="+mn-ea"/>
              </a:rPr>
              <a:t> </a:t>
            </a:r>
            <a:r>
              <a:rPr lang="en-US"/>
              <a:t>The purpose of the data wrangling project is to clean, transform, and prepare raw data for analysis and modeling. This involves processing data from various sources, such as databases, spreadsheets, to ensure its quality, consistency, and usability. The scope of the project includes:</a:t>
            </a:r>
            <a:endParaRPr lang="en-US"/>
          </a:p>
          <a:p>
            <a:pPr>
              <a:buFont typeface="Wingdings" panose="05000000000000000000" charset="0"/>
              <a:buChar char="v"/>
            </a:pPr>
            <a:r>
              <a:rPr lang="en-US"/>
              <a:t>Data collection,Data cleaning,</a:t>
            </a:r>
            <a:endParaRPr lang="en-US"/>
          </a:p>
          <a:p>
            <a:pPr>
              <a:buFont typeface="Wingdings" panose="05000000000000000000" charset="0"/>
              <a:buChar char="v"/>
            </a:pPr>
            <a:r>
              <a:rPr lang="en-US"/>
              <a:t>Data integration,Data transformation,Data Integration</a:t>
            </a:r>
            <a:endParaRPr lang="en-US"/>
          </a:p>
          <a:p>
            <a:pPr>
              <a:buFont typeface="Wingdings" panose="05000000000000000000" charset="0"/>
              <a:buChar char="v"/>
            </a:pPr>
            <a:r>
              <a:rPr lang="en-US"/>
              <a:t>Quality assurance,Documentataion etc.</a:t>
            </a:r>
            <a:endParaRPr lang="en-US"/>
          </a:p>
          <a:p>
            <a:pPr marL="0" indent="0">
              <a:buNone/>
            </a:pPr>
            <a:endParaRPr lang="en-US"/>
          </a:p>
        </p:txBody>
      </p:sp>
      <p:sp>
        <p:nvSpPr>
          <p:cNvPr id="4" name="Text Box 3"/>
          <p:cNvSpPr txBox="1"/>
          <p:nvPr/>
        </p:nvSpPr>
        <p:spPr>
          <a:xfrm flipV="1">
            <a:off x="530225" y="1120140"/>
            <a:ext cx="10728325" cy="5139055"/>
          </a:xfrm>
          <a:prstGeom prst="rect">
            <a:avLst/>
          </a:prstGeom>
          <a:noFill/>
        </p:spPr>
        <p:txBody>
          <a:bodyPr wrap="square" rtlCol="0">
            <a:noAutofit/>
          </a:bodyPr>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grpId="0" nodeType="clickEffect">
                                  <p:stCondLst>
                                    <p:cond delay="0"/>
                                  </p:stCondLst>
                                  <p:childTnLst>
                                    <p:animEffect transition="out" filter="circle(out)">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a:t>
            </a:r>
            <a:r>
              <a:rPr lang="en-US">
                <a:solidFill>
                  <a:schemeClr val="tx1"/>
                </a:solidFill>
                <a:effectLst>
                  <a:outerShdw blurRad="38100" dist="19050" dir="2700000" algn="tl" rotWithShape="0">
                    <a:schemeClr val="dk1">
                      <a:alpha val="40000"/>
                    </a:schemeClr>
                  </a:outerShdw>
                </a:effectLst>
                <a:sym typeface="+mn-ea"/>
              </a:rPr>
              <a:t>  </a:t>
            </a:r>
            <a:r>
              <a:rPr lang="en-US" b="1" i="1">
                <a:solidFill>
                  <a:schemeClr val="tx1"/>
                </a:solidFill>
                <a:effectLst>
                  <a:outerShdw blurRad="38100" dist="19050" dir="2700000" algn="tl" rotWithShape="0">
                    <a:schemeClr val="dk1">
                      <a:alpha val="40000"/>
                    </a:schemeClr>
                  </a:outerShdw>
                </a:effectLst>
                <a:sym typeface="+mn-ea"/>
              </a:rPr>
              <a:t>Project Overview</a:t>
            </a:r>
            <a:endParaRPr lang="en-US" b="1" i="1">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pPr marL="0" indent="0">
              <a:buNone/>
            </a:pPr>
            <a:r>
              <a:rPr lang="en-US">
                <a:sym typeface="+mn-ea"/>
              </a:rPr>
              <a:t> </a:t>
            </a:r>
            <a:endParaRPr lang="en-US"/>
          </a:p>
          <a:p>
            <a:r>
              <a:rPr lang="en-US">
                <a:sym typeface="+mn-ea"/>
              </a:rPr>
              <a:t>Timeline   :- 20st march,2024.</a:t>
            </a:r>
            <a:endParaRPr lang="en-US"/>
          </a:p>
          <a:p>
            <a:r>
              <a:rPr lang="en-US">
                <a:sym typeface="+mn-ea"/>
              </a:rPr>
              <a:t>Deadline  :- 30th April,2024.</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US" i="1">
                <a:solidFill>
                  <a:schemeClr val="tx1"/>
                </a:solidFill>
                <a:effectLst>
                  <a:outerShdw blurRad="38100" dist="19050" dir="2700000" algn="tl" rotWithShape="0">
                    <a:schemeClr val="dk1">
                      <a:alpha val="40000"/>
                    </a:schemeClr>
                  </a:outerShdw>
                </a:effectLst>
                <a:sym typeface="+mn-ea"/>
              </a:rPr>
              <a:t> </a:t>
            </a:r>
            <a:r>
              <a:rPr lang="en-US" i="1" u="sng">
                <a:solidFill>
                  <a:schemeClr val="tx1"/>
                </a:solidFill>
                <a:effectLst>
                  <a:outerShdw blurRad="38100" dist="38100" dir="2700000" algn="tl">
                    <a:srgbClr val="000000">
                      <a:alpha val="43137"/>
                    </a:srgbClr>
                  </a:outerShdw>
                </a:effectLst>
                <a:sym typeface="+mn-ea"/>
              </a:rPr>
              <a:t>Problem Statement</a:t>
            </a:r>
            <a:endParaRPr lang="en-US" i="1" u="sng">
              <a:solidFill>
                <a:schemeClr val="tx1"/>
              </a:solidFill>
              <a:effectLst>
                <a:outerShdw blurRad="38100" dist="38100" dir="2700000" algn="tl">
                  <a:srgbClr val="000000">
                    <a:alpha val="43137"/>
                  </a:srgbClr>
                </a:outerShdw>
              </a:effectLst>
              <a:sym typeface="+mn-ea"/>
            </a:endParaRPr>
          </a:p>
        </p:txBody>
      </p:sp>
      <p:sp>
        <p:nvSpPr>
          <p:cNvPr id="3" name="Content Placeholder 2"/>
          <p:cNvSpPr>
            <a:spLocks noGrp="1"/>
          </p:cNvSpPr>
          <p:nvPr>
            <p:ph idx="1"/>
          </p:nvPr>
        </p:nvSpPr>
        <p:spPr/>
        <p:txBody>
          <a:bodyPr/>
          <a:p>
            <a:r>
              <a:rPr lang="en-US"/>
              <a:t>The problem statement in a data wrangling project defines the specific challenges or issues that need to be addressed through the data cleaning, transformation, and preparation process. It articulates the objectives and goals of the project and provides context for the data wrangling tasks.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i="1">
                <a:solidFill>
                  <a:schemeClr val="tx1"/>
                </a:solidFill>
                <a:effectLst>
                  <a:outerShdw blurRad="38100" dist="19050" dir="2700000" algn="tl" rotWithShape="0">
                    <a:schemeClr val="dk1">
                      <a:alpha val="40000"/>
                    </a:schemeClr>
                  </a:outerShdw>
                </a:effectLst>
                <a:sym typeface="+mn-ea"/>
              </a:rPr>
              <a:t>                          </a:t>
            </a:r>
            <a:r>
              <a:rPr lang="en-US" i="1" u="sng">
                <a:solidFill>
                  <a:schemeClr val="tx1"/>
                </a:solidFill>
                <a:effectLst>
                  <a:outerShdw blurRad="38100" dist="19050" dir="2700000" algn="tl" rotWithShape="0">
                    <a:schemeClr val="dk1">
                      <a:alpha val="40000"/>
                    </a:schemeClr>
                  </a:outerShdw>
                </a:effectLst>
                <a:sym typeface="+mn-ea"/>
              </a:rPr>
              <a:t>Solution</a:t>
            </a:r>
            <a:endParaRPr lang="en-US" i="1" u="sng">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r>
              <a:rPr lang="en-US"/>
              <a:t>I got the solution from the geeks for geeks articles and google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930"/>
          </a:xfrm>
        </p:spPr>
        <p:txBody>
          <a:bodyPr/>
          <a:p>
            <a:r>
              <a:rPr lang="en-US"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US" i="1" u="sng">
                <a:solidFill>
                  <a:schemeClr val="tx1"/>
                </a:solidFill>
                <a:effectLst>
                  <a:outerShdw blurRad="38100" dist="19050" dir="2700000" algn="tl" rotWithShape="0">
                    <a:schemeClr val="dk1">
                      <a:alpha val="40000"/>
                    </a:schemeClr>
                  </a:outerShdw>
                </a:effectLst>
                <a:sym typeface="+mn-ea"/>
              </a:rPr>
              <a:t>Methodology</a:t>
            </a:r>
            <a:endParaRPr lang="en-US" i="1" u="sng">
              <a:solidFill>
                <a:schemeClr val="tx1"/>
              </a:solidFill>
              <a:effectLst>
                <a:outerShdw blurRad="38100" dist="19050" dir="2700000" algn="tl" rotWithShape="0">
                  <a:schemeClr val="dk1">
                    <a:alpha val="40000"/>
                  </a:schemeClr>
                </a:outerShdw>
              </a:effectLst>
              <a:sym typeface="+mn-ea"/>
            </a:endParaRPr>
          </a:p>
        </p:txBody>
      </p:sp>
      <p:sp>
        <p:nvSpPr>
          <p:cNvPr id="5" name="Content Placeholder 4"/>
          <p:cNvSpPr/>
          <p:nvPr>
            <p:ph idx="1"/>
          </p:nvPr>
        </p:nvSpPr>
        <p:spPr/>
        <p:txBody>
          <a:bodyPr/>
          <a:p>
            <a:pPr marL="0" indent="0">
              <a:buNone/>
            </a:pPr>
            <a:r>
              <a:rPr lang="en-US"/>
              <a:t>  Different methods for data wrangling:</a:t>
            </a:r>
            <a:endParaRPr lang="en-US"/>
          </a:p>
          <a:p>
            <a:r>
              <a:rPr lang="en-US"/>
              <a:t>1. 	Merge datasets</a:t>
            </a:r>
            <a:endParaRPr lang="en-US"/>
          </a:p>
          <a:p>
            <a:r>
              <a:rPr lang="en-US"/>
              <a:t>2. 	Identify unique values</a:t>
            </a:r>
            <a:endParaRPr lang="en-US"/>
          </a:p>
          <a:p>
            <a:r>
              <a:rPr lang="en-US"/>
              <a:t>3. 	Drop unnecessary columns</a:t>
            </a:r>
            <a:endParaRPr lang="en-US"/>
          </a:p>
          <a:p>
            <a:r>
              <a:rPr lang="en-US"/>
              <a:t>4. 	Check the dimensions of the dataset</a:t>
            </a:r>
            <a:endParaRPr lang="en-US"/>
          </a:p>
          <a:p>
            <a:r>
              <a:rPr lang="en-US"/>
              <a:t>5. 	Check the datatype of the dataset</a:t>
            </a:r>
            <a:endParaRPr lang="en-US"/>
          </a:p>
          <a:p>
            <a:r>
              <a:rPr lang="en-US"/>
              <a:t>6. 	Check datatype summary</a:t>
            </a:r>
            <a:endParaRPr lang="en-US"/>
          </a:p>
          <a:p>
            <a:r>
              <a:rPr lang="en-US"/>
              <a:t>7. 	Treat missing values</a:t>
            </a:r>
            <a:endParaRPr lang="en-US"/>
          </a:p>
          <a:p>
            <a:r>
              <a:rPr lang="en-US"/>
              <a:t>8. 	Validate the correctness of the data at the primary level if applicable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a:solidFill>
                  <a:schemeClr val="tx1"/>
                </a:solidFill>
                <a:effectLst>
                  <a:outerShdw blurRad="38100" dist="19050" dir="2700000" algn="tl" rotWithShape="0">
                    <a:schemeClr val="dk1">
                      <a:alpha val="40000"/>
                    </a:schemeClr>
                  </a:outerShdw>
                </a:effectLst>
              </a:rPr>
              <a:t>Box plot chart</a:t>
            </a:r>
            <a:endParaRPr lang="en-US">
              <a:ln/>
              <a:solidFill>
                <a:schemeClr val="tx1"/>
              </a:solidFill>
              <a:effectLst>
                <a:outerShdw blurRad="38100" dist="19050" dir="2700000" algn="tl" rotWithShape="0">
                  <a:schemeClr val="dk1">
                    <a:alpha val="40000"/>
                  </a:schemeClr>
                </a:outerShdw>
              </a:effectLst>
            </a:endParaRPr>
          </a:p>
        </p:txBody>
      </p:sp>
      <p:pic>
        <p:nvPicPr>
          <p:cNvPr id="4" name="Content Placeholder 3"/>
          <p:cNvPicPr>
            <a:picLocks noChangeAspect="1"/>
          </p:cNvPicPr>
          <p:nvPr>
            <p:ph idx="1"/>
          </p:nvPr>
        </p:nvPicPr>
        <p:blipFill>
          <a:blip r:embed="rId1"/>
          <a:stretch>
            <a:fillRect/>
          </a:stretch>
        </p:blipFill>
        <p:spPr>
          <a:xfrm>
            <a:off x="609600" y="734695"/>
            <a:ext cx="3696970" cy="1823720"/>
          </a:xfrm>
          <a:prstGeom prst="rect">
            <a:avLst/>
          </a:prstGeom>
        </p:spPr>
      </p:pic>
      <p:pic>
        <p:nvPicPr>
          <p:cNvPr id="8" name="Picture 7" descr="Screenshot (184)"/>
          <p:cNvPicPr>
            <a:picLocks noChangeAspect="1"/>
          </p:cNvPicPr>
          <p:nvPr/>
        </p:nvPicPr>
        <p:blipFill>
          <a:blip r:embed="rId2"/>
          <a:stretch>
            <a:fillRect/>
          </a:stretch>
        </p:blipFill>
        <p:spPr>
          <a:xfrm>
            <a:off x="2814955" y="3345180"/>
            <a:ext cx="1922145" cy="2499995"/>
          </a:xfrm>
          <a:prstGeom prst="rect">
            <a:avLst/>
          </a:prstGeom>
        </p:spPr>
      </p:pic>
      <p:sp>
        <p:nvSpPr>
          <p:cNvPr id="11" name="Text Box 10"/>
          <p:cNvSpPr txBox="1"/>
          <p:nvPr/>
        </p:nvSpPr>
        <p:spPr>
          <a:xfrm>
            <a:off x="551815" y="2770505"/>
            <a:ext cx="2435225" cy="1863725"/>
          </a:xfrm>
          <a:prstGeom prst="rect">
            <a:avLst/>
          </a:prstGeom>
          <a:noFill/>
        </p:spPr>
        <p:txBody>
          <a:bodyPr wrap="square" rtlCol="0">
            <a:noAutofit/>
          </a:bodyPr>
          <a:p>
            <a:r>
              <a:rPr lang="en-US" sz="900"/>
              <a:t>import seaborn as sns</a:t>
            </a:r>
            <a:endParaRPr lang="en-US" sz="900"/>
          </a:p>
          <a:p>
            <a:r>
              <a:rPr lang="en-US" sz="900"/>
              <a:t>import matplotlib.pyplot as plt</a:t>
            </a:r>
            <a:endParaRPr lang="en-US" sz="900"/>
          </a:p>
          <a:p>
            <a:endParaRPr lang="en-US" sz="900"/>
          </a:p>
          <a:p>
            <a:endParaRPr lang="en-US" sz="900"/>
          </a:p>
          <a:p>
            <a:r>
              <a:rPr lang="en-US" sz="900"/>
              <a:t>def removal_box_plot(df, column, threshold):</a:t>
            </a:r>
            <a:endParaRPr lang="en-US" sz="900"/>
          </a:p>
          <a:p>
            <a:r>
              <a:rPr lang="en-US" sz="900"/>
              <a:t>    sns.boxplot(df[column])</a:t>
            </a:r>
            <a:endParaRPr lang="en-US" sz="900"/>
          </a:p>
          <a:p>
            <a:r>
              <a:rPr lang="en-US" sz="900"/>
              <a:t>    plt.title(f'Original Box Plot of {column}')</a:t>
            </a:r>
            <a:endParaRPr lang="en-US" sz="900"/>
          </a:p>
          <a:p>
            <a:r>
              <a:rPr lang="en-US" sz="900"/>
              <a:t>    plt.show()</a:t>
            </a:r>
            <a:endParaRPr lang="en-US" sz="900"/>
          </a:p>
          <a:p>
            <a:endParaRPr lang="en-US" sz="900"/>
          </a:p>
          <a:p>
            <a:r>
              <a:rPr lang="en-US" sz="900"/>
              <a:t>    removed_outliers = df[df[column] &lt;= threshold]</a:t>
            </a:r>
            <a:endParaRPr lang="en-US" sz="900"/>
          </a:p>
          <a:p>
            <a:endParaRPr lang="en-US" sz="900"/>
          </a:p>
          <a:p>
            <a:r>
              <a:rPr lang="en-US" sz="900"/>
              <a:t>    sns.boxplot(removed_outliers[column])</a:t>
            </a:r>
            <a:endParaRPr lang="en-US" sz="900"/>
          </a:p>
          <a:p>
            <a:r>
              <a:rPr lang="en-US" sz="900"/>
              <a:t>    plt.title(f'Box Plot without Outliers of {column}')</a:t>
            </a:r>
            <a:endParaRPr lang="en-US" sz="900"/>
          </a:p>
          <a:p>
            <a:r>
              <a:rPr lang="en-US" sz="900"/>
              <a:t>    plt.show()</a:t>
            </a:r>
            <a:endParaRPr lang="en-US" sz="900"/>
          </a:p>
          <a:p>
            <a:r>
              <a:rPr lang="en-US" sz="900"/>
              <a:t>    return removed_outliers</a:t>
            </a:r>
            <a:endParaRPr lang="en-US" sz="900"/>
          </a:p>
          <a:p>
            <a:endParaRPr lang="en-US" sz="900"/>
          </a:p>
          <a:p>
            <a:endParaRPr lang="en-US" sz="900"/>
          </a:p>
          <a:p>
            <a:r>
              <a:rPr lang="en-US" sz="900"/>
              <a:t>threshold_value = 0.12</a:t>
            </a:r>
            <a:endParaRPr lang="en-US" sz="900"/>
          </a:p>
          <a:p>
            <a:endParaRPr lang="en-US" sz="900"/>
          </a:p>
          <a:p>
            <a:r>
              <a:rPr lang="en-US" sz="900"/>
              <a:t>no_outliers = removal_box_plot(Weather_count, 'cnt', threshold_value)</a:t>
            </a:r>
            <a:endParaRPr lang="en-US" sz="9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US" i="1" u="sng">
                <a:solidFill>
                  <a:schemeClr val="tx1"/>
                </a:solidFill>
                <a:effectLst>
                  <a:outerShdw blurRad="38100" dist="19050" dir="2700000" algn="tl" rotWithShape="0">
                    <a:schemeClr val="dk1">
                      <a:alpha val="40000"/>
                    </a:schemeClr>
                  </a:outerShdw>
                </a:effectLst>
                <a:sym typeface="+mn-ea"/>
              </a:rPr>
              <a:t>Key features</a:t>
            </a:r>
            <a:endParaRPr lang="en-US" i="1" u="sng">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r>
              <a:rPr lang="en-US"/>
              <a:t>There are some steps for data wrangling.</a:t>
            </a:r>
            <a:endParaRPr lang="en-US"/>
          </a:p>
          <a:p>
            <a:r>
              <a:rPr lang="en-US"/>
              <a:t>They are as follows </a:t>
            </a:r>
            <a:endParaRPr lang="en-US"/>
          </a:p>
          <a:p>
            <a:r>
              <a:rPr lang="en-US"/>
              <a:t>Data discovery</a:t>
            </a:r>
            <a:endParaRPr lang="en-US"/>
          </a:p>
          <a:p>
            <a:r>
              <a:rPr lang="en-US"/>
              <a:t>Data structuring</a:t>
            </a:r>
            <a:endParaRPr lang="en-US"/>
          </a:p>
          <a:p>
            <a:r>
              <a:rPr lang="en-US"/>
              <a:t>Data cleaning</a:t>
            </a:r>
            <a:endParaRPr lang="en-US"/>
          </a:p>
          <a:p>
            <a:r>
              <a:rPr lang="en-US"/>
              <a:t>Data Enriching </a:t>
            </a:r>
            <a:endParaRPr lang="en-US"/>
          </a:p>
          <a:p>
            <a:r>
              <a:rPr lang="en-US"/>
              <a:t>Data Validating</a:t>
            </a:r>
            <a:endParaRPr lang="en-US"/>
          </a:p>
          <a:p>
            <a:r>
              <a:rPr lang="en-US"/>
              <a:t>Data Publishing</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3046</Words>
  <Application>WPS Presentation</Application>
  <PresentationFormat>Widescreen</PresentationFormat>
  <Paragraphs>119</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Wingdings</vt:lpstr>
      <vt:lpstr>Edwardian Script ITC</vt:lpstr>
      <vt:lpstr>Microsoft YaHei</vt:lpstr>
      <vt:lpstr>Arial Unicode MS</vt:lpstr>
      <vt:lpstr>Calibri</vt:lpstr>
      <vt:lpstr>Orange Waves</vt:lpstr>
      <vt:lpstr>Data acquisition and Data wrangling </vt:lpstr>
      <vt:lpstr>                 Introduction</vt:lpstr>
      <vt:lpstr>                        Project Overview</vt:lpstr>
      <vt:lpstr>                       Project Overview</vt:lpstr>
      <vt:lpstr>                   Problem Statement</vt:lpstr>
      <vt:lpstr>                          Solution</vt:lpstr>
      <vt:lpstr>                           Methodology</vt:lpstr>
      <vt:lpstr>PowerPoint 演示文稿</vt:lpstr>
      <vt:lpstr>                               Key features</vt:lpstr>
      <vt:lpstr>                    Result &amp; Achievements</vt:lpstr>
      <vt:lpstr>                         Challenges faced</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acquisition and Data wrangling </dc:title>
  <dc:creator/>
  <cp:lastModifiedBy>ASHA SANDEEP</cp:lastModifiedBy>
  <cp:revision>19</cp:revision>
  <dcterms:created xsi:type="dcterms:W3CDTF">2024-04-18T06:42:00Z</dcterms:created>
  <dcterms:modified xsi:type="dcterms:W3CDTF">2024-04-30T10:15:47Z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0C8820684BB44C79B6194C5F0938990E_13</vt:lpwstr>
  </property>
  <property fmtid="{D5CDD505-2E9C-101B-9397-08002B2CF9AE}" pid="3" name="KSOProductBuildVer">
    <vt:lpwstr>1033-12.2.0.16731</vt:lpwstr>
  </property>
</Properties>
</file>