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87" r:id="rId6"/>
    <p:sldId id="289" r:id="rId7"/>
    <p:sldId id="266" r:id="rId8"/>
    <p:sldId id="290" r:id="rId9"/>
    <p:sldId id="291" r:id="rId10"/>
    <p:sldId id="294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8290" y="238443"/>
            <a:ext cx="11615420" cy="6381115"/>
            <a:chOff x="370" y="402"/>
            <a:chExt cx="18292" cy="10049"/>
          </a:xfrm>
        </p:grpSpPr>
        <p:sp>
          <p:nvSpPr>
            <p:cNvPr id="9" name="Rectangles 8"/>
            <p:cNvSpPr/>
            <p:nvPr/>
          </p:nvSpPr>
          <p:spPr>
            <a:xfrm>
              <a:off x="370" y="7770"/>
              <a:ext cx="8819" cy="268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9400" y="420"/>
              <a:ext cx="9262" cy="100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" name="Picture 4" descr="news pic"/>
            <p:cNvPicPr>
              <a:picLocks noChangeAspect="1"/>
            </p:cNvPicPr>
            <p:nvPr/>
          </p:nvPicPr>
          <p:blipFill>
            <a:blip r:embed="rId1"/>
            <a:srcRect l="1584" t="3091" r="1180" b="2723"/>
            <a:stretch>
              <a:fillRect/>
            </a:stretch>
          </p:blipFill>
          <p:spPr>
            <a:xfrm>
              <a:off x="370" y="402"/>
              <a:ext cx="8820" cy="7161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9678" y="4528"/>
              <a:ext cx="8707" cy="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3600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Large Language Model (</a:t>
              </a:r>
              <a:r>
                <a:rPr lang="en-US" sz="3600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LLM)</a:t>
              </a:r>
              <a:br>
                <a:rPr lang="en-US" sz="3600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</a:br>
              <a:r>
                <a:rPr lang="en-US" sz="3200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Building a News Research Tool</a:t>
              </a:r>
              <a:endParaRPr lang="en-US" sz="32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487" y="8040"/>
              <a:ext cx="7402" cy="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n-US" sz="24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Asha Sandeep</a:t>
              </a:r>
              <a:endParaRPr lang="en-US" altLang="en-US" sz="20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endParaRPr>
            </a:p>
            <a:p>
              <a:pPr algn="r"/>
              <a:r>
                <a:rPr lang="en-US" altLang="en-US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Noida</a:t>
              </a:r>
              <a:endParaRPr lang="en-US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endParaRPr>
            </a:p>
            <a:p>
              <a:pPr algn="r"/>
              <a:r>
                <a:rPr lang="en-US" altLang="en-US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Digicrome Academy</a:t>
              </a:r>
              <a:endParaRPr lang="en-US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endParaRPr>
            </a:p>
            <a:p>
              <a:pPr algn="r"/>
              <a:r>
                <a:rPr lang="en-US" altLang="en-US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Submission Date: 15th Feb 2025</a:t>
              </a:r>
              <a:endParaRPr lang="en-US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354965" y="6137275"/>
          <a:ext cx="11475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7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s 8"/>
          <p:cNvSpPr/>
          <p:nvPr/>
        </p:nvSpPr>
        <p:spPr>
          <a:xfrm>
            <a:off x="363855" y="363220"/>
            <a:ext cx="11466195" cy="4906645"/>
          </a:xfrm>
          <a:prstGeom prst="rect">
            <a:avLst/>
          </a:prstGeom>
          <a:solidFill>
            <a:srgbClr val="0E111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63220" y="5480050"/>
            <a:ext cx="11476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Thank You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01"/>
          <p:cNvPicPr>
            <a:picLocks noChangeAspect="1"/>
          </p:cNvPicPr>
          <p:nvPr/>
        </p:nvPicPr>
        <p:blipFill>
          <a:blip r:embed="rId1"/>
          <a:srcRect r="758" b="23025"/>
          <a:stretch>
            <a:fillRect/>
          </a:stretch>
        </p:blipFill>
        <p:spPr>
          <a:xfrm>
            <a:off x="363220" y="363220"/>
            <a:ext cx="11467465" cy="4999355"/>
          </a:xfrm>
          <a:prstGeom prst="rect">
            <a:avLst/>
          </a:prstGeom>
        </p:spPr>
      </p:pic>
      <p:graphicFrame>
        <p:nvGraphicFramePr>
          <p:cNvPr id="4" name="Content Placeholder 3"/>
          <p:cNvGraphicFramePr/>
          <p:nvPr>
            <p:ph idx="1"/>
            <p:custDataLst>
              <p:tags r:id="rId2"/>
            </p:custDataLst>
          </p:nvPr>
        </p:nvGraphicFramePr>
        <p:xfrm>
          <a:off x="354965" y="6137275"/>
          <a:ext cx="11475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7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63220" y="5466080"/>
            <a:ext cx="1147699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 </a:t>
            </a:r>
            <a:r>
              <a:rPr 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Objective 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 : This project is a tool for summarizing news articles using groq api language models.</a:t>
            </a:r>
            <a:endParaRPr 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350520" y="365125"/>
            <a:ext cx="7872095" cy="6137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222615" y="1981835"/>
            <a:ext cx="3249930" cy="38982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r>
              <a:rPr lang="en-US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This is my Streamlit code. After running the langchain_config.py file, I ran the app.py file in Streamlit and obtained both the local and network URLs.</a:t>
            </a:r>
            <a:endParaRPr lang="en-US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9" name="Rectangles 8"/>
          <p:cNvSpPr/>
          <p:nvPr/>
        </p:nvSpPr>
        <p:spPr>
          <a:xfrm rot="5400000">
            <a:off x="8582660" y="3255645"/>
            <a:ext cx="6138545" cy="356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Content Placeholder 10" descr="C:\Users\ASHA SANDEEP\OneDrive\Desktop\Project\02.png02"/>
          <p:cNvPicPr>
            <a:picLocks noChangeAspect="1"/>
          </p:cNvPicPr>
          <p:nvPr>
            <p:ph idx="1"/>
          </p:nvPr>
        </p:nvPicPr>
        <p:blipFill>
          <a:blip r:embed="rId1"/>
          <a:srcRect l="35533" t="-10" r="5684" b="10"/>
          <a:stretch>
            <a:fillRect/>
          </a:stretch>
        </p:blipFill>
        <p:spPr>
          <a:xfrm>
            <a:off x="354330" y="365125"/>
            <a:ext cx="7868285" cy="613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350520" y="365125"/>
            <a:ext cx="7872095" cy="6137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222615" y="2633345"/>
            <a:ext cx="3249930" cy="38982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r>
              <a:rPr lang="en-US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Once again, I tried to write something and entered 'latest news,' and here is the result.</a:t>
            </a:r>
            <a:endParaRPr lang="en-US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9" name="Rectangles 8"/>
          <p:cNvSpPr/>
          <p:nvPr/>
        </p:nvSpPr>
        <p:spPr>
          <a:xfrm rot="5400000">
            <a:off x="8582660" y="3255645"/>
            <a:ext cx="6138545" cy="356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Content Placeholder 10" descr="C:\Users\ASHA SANDEEP\OneDrive\Desktop\Project\03.png03"/>
          <p:cNvPicPr>
            <a:picLocks noChangeAspect="1"/>
          </p:cNvPicPr>
          <p:nvPr>
            <p:ph idx="1"/>
          </p:nvPr>
        </p:nvPicPr>
        <p:blipFill>
          <a:blip r:embed="rId1"/>
          <a:srcRect l="19693" r="19693"/>
          <a:stretch>
            <a:fillRect/>
          </a:stretch>
        </p:blipFill>
        <p:spPr>
          <a:xfrm>
            <a:off x="354330" y="365125"/>
            <a:ext cx="7868285" cy="613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01"/>
          <p:cNvPicPr>
            <a:picLocks noChangeAspect="1"/>
          </p:cNvPicPr>
          <p:nvPr/>
        </p:nvPicPr>
        <p:blipFill>
          <a:blip r:embed="rId1"/>
          <a:srcRect r="758" b="31551"/>
          <a:stretch>
            <a:fillRect/>
          </a:stretch>
        </p:blipFill>
        <p:spPr>
          <a:xfrm>
            <a:off x="363220" y="363220"/>
            <a:ext cx="11467465" cy="4445635"/>
          </a:xfrm>
          <a:prstGeom prst="rect">
            <a:avLst/>
          </a:prstGeom>
        </p:spPr>
      </p:pic>
      <p:graphicFrame>
        <p:nvGraphicFramePr>
          <p:cNvPr id="4" name="Content Placeholder 3"/>
          <p:cNvGraphicFramePr/>
          <p:nvPr>
            <p:ph idx="1"/>
            <p:custDataLst>
              <p:tags r:id="rId2"/>
            </p:custDataLst>
          </p:nvPr>
        </p:nvGraphicFramePr>
        <p:xfrm>
          <a:off x="354965" y="6137275"/>
          <a:ext cx="11475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7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63220" y="4999990"/>
            <a:ext cx="114769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This app is working now on local host url and Network url as well 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http://localhost:8501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354965" y="6137275"/>
          <a:ext cx="11475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7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s 8"/>
          <p:cNvSpPr/>
          <p:nvPr/>
        </p:nvSpPr>
        <p:spPr>
          <a:xfrm>
            <a:off x="363855" y="363220"/>
            <a:ext cx="11466195" cy="854710"/>
          </a:xfrm>
          <a:prstGeom prst="rect">
            <a:avLst/>
          </a:prstGeom>
          <a:solidFill>
            <a:srgbClr val="0E111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01"/>
          <p:cNvPicPr>
            <a:picLocks noChangeAspect="1"/>
          </p:cNvPicPr>
          <p:nvPr/>
        </p:nvPicPr>
        <p:blipFill>
          <a:blip r:embed="rId2"/>
          <a:srcRect t="12270" r="758" b="80084"/>
          <a:stretch>
            <a:fillRect/>
          </a:stretch>
        </p:blipFill>
        <p:spPr>
          <a:xfrm>
            <a:off x="363220" y="531495"/>
            <a:ext cx="11467465" cy="4965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63220" y="1570990"/>
            <a:ext cx="1147699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Methodology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Components Used: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LLM (Language Model): [Groq_api, News_api]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Prompt Templates: Predefined text prompts to guide responses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Chains: Sequence of operations performed on user input.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354965" y="6137275"/>
          <a:ext cx="11475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7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s 8"/>
          <p:cNvSpPr/>
          <p:nvPr/>
        </p:nvSpPr>
        <p:spPr>
          <a:xfrm>
            <a:off x="363855" y="363220"/>
            <a:ext cx="11466195" cy="854710"/>
          </a:xfrm>
          <a:prstGeom prst="rect">
            <a:avLst/>
          </a:prstGeom>
          <a:solidFill>
            <a:srgbClr val="0E111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01"/>
          <p:cNvPicPr>
            <a:picLocks noChangeAspect="1"/>
          </p:cNvPicPr>
          <p:nvPr/>
        </p:nvPicPr>
        <p:blipFill>
          <a:blip r:embed="rId2"/>
          <a:srcRect t="12270" r="758" b="80084"/>
          <a:stretch>
            <a:fillRect/>
          </a:stretch>
        </p:blipFill>
        <p:spPr>
          <a:xfrm>
            <a:off x="363220" y="531495"/>
            <a:ext cx="11467465" cy="4965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63855" y="1301115"/>
            <a:ext cx="11476990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Challenged faced 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✅1.API Rate Limits – News APIs often have restrictions on free-tier access, limiting data retrieval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✅2.Performance Optimization – Slow response time when processing large volumes of data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3. Data Quality &amp; Inconsistencies – Different news sources may provide duplicate, biased, or conflicting information, requiring extra filtering and validation.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4. Real-time Data Handling – Ensuring timely news updates can be challenging, especially with API delays or data latency issues.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5. Data Preprocessing Complexity – Extracting meaningful insights from unstructured news data (titles, body, metadata) requires text cleaning, tokenization, and NLP techniques.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6. Cost Constraints – Paid APIs with higher rate limits and better features can be expensive for large-scale use.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endParaRPr lang="en-US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354965" y="6137275"/>
          <a:ext cx="11475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7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s 8"/>
          <p:cNvSpPr/>
          <p:nvPr/>
        </p:nvSpPr>
        <p:spPr>
          <a:xfrm>
            <a:off x="363855" y="363220"/>
            <a:ext cx="11466195" cy="854710"/>
          </a:xfrm>
          <a:prstGeom prst="rect">
            <a:avLst/>
          </a:prstGeom>
          <a:solidFill>
            <a:srgbClr val="0E111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01"/>
          <p:cNvPicPr>
            <a:picLocks noChangeAspect="1"/>
          </p:cNvPicPr>
          <p:nvPr/>
        </p:nvPicPr>
        <p:blipFill>
          <a:blip r:embed="rId2"/>
          <a:srcRect t="12270" r="758" b="80084"/>
          <a:stretch>
            <a:fillRect/>
          </a:stretch>
        </p:blipFill>
        <p:spPr>
          <a:xfrm>
            <a:off x="363220" y="531495"/>
            <a:ext cx="11467465" cy="4965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63220" y="1570990"/>
            <a:ext cx="114769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Solution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Caching &amp; Rate Limit Handling – Implemented caching techniques to optimize API usage and  </a:t>
            </a:r>
            <a:b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</a:br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     reduce dependency on real-time calls.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 </a:t>
            </a:r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Parallel Processing – Implemented multiprocessing to improve data retrieval speed.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</a:t>
            </a:r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 Duplicate Removal – Use hashing techniques (MD5, SHA-256) or similarity measures (TF-IDF, cosine similarity) to identify duplicate articles.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</a:t>
            </a:r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 Web Scraping as Backup – If API delays occur, integrate web scrapers (e.g., BeautifulSoup, Scrapy) to fetch news from alternative sources.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</a:t>
            </a:r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Sentiment Analysis – Implement VADER (for short texts), TextBlob, or BERT-based models to classify news as positive, negative, or neutral.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</a:t>
            </a:r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Use API Rate-Limiting Strategies – Implement adaptive request timing (e.g., exponential backoff) to avoid hitting limits too quickly.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 algn="l"/>
            <a:r>
              <a:rPr lang="en-US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✅We use Groq api which is totally free.</a:t>
            </a:r>
            <a:endParaRPr lang="en-US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" y="1504315"/>
            <a:ext cx="11421745" cy="4487545"/>
          </a:xfrm>
        </p:spPr>
        <p:txBody>
          <a:bodyPr>
            <a:normAutofit fontScale="90000"/>
          </a:bodyPr>
          <a:p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zh-CN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</a:rPr>
            </a:b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5" y="6104255"/>
            <a:ext cx="11420475" cy="381635"/>
          </a:xfrm>
          <a:solidFill>
            <a:schemeClr val="tx1"/>
          </a:solidFill>
        </p:spPr>
        <p:txBody>
          <a:bodyPr>
            <a:normAutofit fontScale="60000"/>
          </a:bodyPr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63220" y="333375"/>
            <a:ext cx="11527155" cy="885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01"/>
          <p:cNvPicPr>
            <a:picLocks noChangeAspect="1"/>
          </p:cNvPicPr>
          <p:nvPr/>
        </p:nvPicPr>
        <p:blipFill>
          <a:blip r:embed="rId1"/>
          <a:srcRect t="12270" r="758" b="80084"/>
          <a:stretch>
            <a:fillRect/>
          </a:stretch>
        </p:blipFill>
        <p:spPr>
          <a:xfrm>
            <a:off x="363220" y="531495"/>
            <a:ext cx="11467465" cy="4965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3065" y="1360170"/>
            <a:ext cx="11438255" cy="4591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 b="1"/>
              <a:t>Conclusion for Equity News Research Tool (Using Groq API)</a:t>
            </a:r>
            <a:endParaRPr lang="en-US" altLang="en-US" sz="2400" b="1"/>
          </a:p>
          <a:p>
            <a:pPr algn="l"/>
            <a:r>
              <a:rPr lang="en-US" altLang="en-US" sz="2000"/>
              <a:t>✅ 1. Faster &amp; More Efficient News Processing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Leveraged Groq API to fetch, process, and analyze equity market news with high-speed performance.</a:t>
            </a:r>
            <a:endParaRPr lang="en-US" altLang="en-US" sz="2000"/>
          </a:p>
          <a:p>
            <a:pPr algn="l"/>
            <a:r>
              <a:rPr lang="en-US" altLang="en-US" sz="2000"/>
              <a:t>✅ 2. AI-Powered News Analysis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Utilized Groq’s advanced AI models to extract key insights, perform sentiment analysis, and summarize financial news.</a:t>
            </a:r>
            <a:endParaRPr lang="en-US" altLang="en-US" sz="2000"/>
          </a:p>
          <a:p>
            <a:pPr algn="l"/>
            <a:r>
              <a:rPr lang="en-US" altLang="en-US" sz="2000"/>
              <a:t>✅ 3. Optimized API Performance &amp; Cost Management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Managed API rate limits effectively, ensuring smooth data retrieval without excessive costs.</a:t>
            </a:r>
            <a:endParaRPr lang="en-US" altLang="en-US" sz="2000"/>
          </a:p>
          <a:p>
            <a:pPr algn="l"/>
            <a:r>
              <a:rPr lang="en-US" altLang="en-US" sz="2000"/>
              <a:t>✅ 4. Real-Time Market Intelligence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Enabled instant tracking of stock-related news, helping investors stay ahead of market trends.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903*28"/>
  <p:tag name="TABLE_ENDDRAG_RECT" val="27*483*903*28"/>
</p:tagLst>
</file>

<file path=ppt/tags/tag2.xml><?xml version="1.0" encoding="utf-8"?>
<p:tagLst xmlns:p="http://schemas.openxmlformats.org/presentationml/2006/main">
  <p:tag name="TABLE_ENDDRAG_ORIGIN_RECT" val="903*28"/>
  <p:tag name="TABLE_ENDDRAG_RECT" val="27*483*903*28"/>
</p:tagLst>
</file>

<file path=ppt/tags/tag3.xml><?xml version="1.0" encoding="utf-8"?>
<p:tagLst xmlns:p="http://schemas.openxmlformats.org/presentationml/2006/main">
  <p:tag name="TABLE_ENDDRAG_ORIGIN_RECT" val="903*28"/>
  <p:tag name="TABLE_ENDDRAG_RECT" val="27*483*903*28"/>
</p:tagLst>
</file>

<file path=ppt/tags/tag4.xml><?xml version="1.0" encoding="utf-8"?>
<p:tagLst xmlns:p="http://schemas.openxmlformats.org/presentationml/2006/main">
  <p:tag name="TABLE_ENDDRAG_ORIGIN_RECT" val="903*28"/>
  <p:tag name="TABLE_ENDDRAG_RECT" val="27*483*903*28"/>
</p:tagLst>
</file>

<file path=ppt/tags/tag5.xml><?xml version="1.0" encoding="utf-8"?>
<p:tagLst xmlns:p="http://schemas.openxmlformats.org/presentationml/2006/main">
  <p:tag name="TABLE_ENDDRAG_ORIGIN_RECT" val="903*28"/>
  <p:tag name="TABLE_ENDDRAG_RECT" val="27*483*903*28"/>
</p:tagLst>
</file>

<file path=ppt/tags/tag6.xml><?xml version="1.0" encoding="utf-8"?>
<p:tagLst xmlns:p="http://schemas.openxmlformats.org/presentationml/2006/main">
  <p:tag name="TABLE_ENDDRAG_ORIGIN_RECT" val="903*28"/>
  <p:tag name="TABLE_ENDDRAG_RECT" val="27*483*903*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2992</Words>
  <Application>WPS Presentation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BUILDING A NEWS RESEARCH TOOL</dc:title>
  <dc:creator/>
  <cp:lastModifiedBy>ASHA SANDEEP</cp:lastModifiedBy>
  <cp:revision>17</cp:revision>
  <dcterms:created xsi:type="dcterms:W3CDTF">2025-02-09T19:19:00Z</dcterms:created>
  <dcterms:modified xsi:type="dcterms:W3CDTF">2025-02-15T09:10:51Z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DF67692E75214BD184270913737819B9_13</vt:lpwstr>
  </property>
  <property fmtid="{D5CDD505-2E9C-101B-9397-08002B2CF9AE}" pid="3" name="KSOProductBuildVer">
    <vt:lpwstr>1033-12.2.0.19805</vt:lpwstr>
  </property>
</Properties>
</file>