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8" r:id="rId5"/>
    <p:sldId id="259" r:id="rId6"/>
    <p:sldId id="260" r:id="rId7"/>
    <p:sldId id="261" r:id="rId8"/>
    <p:sldId id="262" r:id="rId10"/>
    <p:sldId id="263" r:id="rId11"/>
    <p:sldId id="264" r:id="rId12"/>
    <p:sldId id="265" r:id="rId13"/>
    <p:sldId id="270" r:id="rId14"/>
    <p:sldId id="268" r:id="rId15"/>
    <p:sldId id="266"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975" y="210820"/>
            <a:ext cx="8672830" cy="2332990"/>
          </a:xfrm>
        </p:spPr>
        <p:txBody>
          <a:bodyPr/>
          <a:lstStyle/>
          <a:p>
            <a:endParaRPr lang="en-US" dirty="0"/>
          </a:p>
        </p:txBody>
      </p:sp>
      <p:sp>
        <p:nvSpPr>
          <p:cNvPr id="3" name="Subtitle 2"/>
          <p:cNvSpPr>
            <a:spLocks noGrp="1"/>
          </p:cNvSpPr>
          <p:nvPr>
            <p:ph type="subTitle" idx="1"/>
          </p:nvPr>
        </p:nvSpPr>
        <p:spPr>
          <a:xfrm>
            <a:off x="547370" y="2543810"/>
            <a:ext cx="10420985" cy="4056380"/>
          </a:xfrm>
        </p:spPr>
        <p:txBody>
          <a:bodyPr/>
          <a:lstStyle/>
          <a:p>
            <a:r>
              <a:rPr lang="en-US">
                <a:latin typeface="Algerian" panose="04020705040A02060702" charset="0"/>
                <a:cs typeface="Algerian" panose="04020705040A02060702" charset="0"/>
                <a:sym typeface="+mn-ea"/>
              </a:rPr>
              <a:t>ASHA SANDEEP</a:t>
            </a:r>
            <a:endParaRPr lang="en-US">
              <a:latin typeface="Algerian" panose="04020705040A02060702" charset="0"/>
              <a:cs typeface="Algerian" panose="04020705040A02060702" charset="0"/>
            </a:endParaRPr>
          </a:p>
          <a:p>
            <a:r>
              <a:rPr lang="en-US">
                <a:latin typeface="Algerian" panose="04020705040A02060702" charset="0"/>
                <a:cs typeface="Algerian" panose="04020705040A02060702" charset="0"/>
                <a:sym typeface="+mn-ea"/>
              </a:rPr>
              <a:t>NOIDA</a:t>
            </a:r>
            <a:endParaRPr lang="en-US">
              <a:latin typeface="Algerian" panose="04020705040A02060702" charset="0"/>
              <a:cs typeface="Algerian" panose="04020705040A02060702" charset="0"/>
            </a:endParaRPr>
          </a:p>
          <a:p>
            <a:r>
              <a:rPr lang="en-US">
                <a:latin typeface="Algerian" panose="04020705040A02060702" charset="0"/>
                <a:cs typeface="Algerian" panose="04020705040A02060702" charset="0"/>
                <a:sym typeface="+mn-ea"/>
              </a:rPr>
              <a:t>DIGICHROME ACADEMY</a:t>
            </a:r>
            <a:endParaRPr lang="en-US">
              <a:latin typeface="Algerian" panose="04020705040A02060702" charset="0"/>
              <a:cs typeface="Algerian" panose="04020705040A02060702" charset="0"/>
            </a:endParaRPr>
          </a:p>
          <a:p>
            <a:r>
              <a:rPr lang="en-US">
                <a:latin typeface="Algerian" panose="04020705040A02060702" charset="0"/>
                <a:cs typeface="Algerian" panose="04020705040A02060702" charset="0"/>
                <a:sym typeface="+mn-ea"/>
              </a:rPr>
              <a:t>Project-10</a:t>
            </a:r>
            <a:endParaRPr lang="en-US">
              <a:latin typeface="Algerian" panose="04020705040A02060702" charset="0"/>
              <a:cs typeface="Algerian" panose="04020705040A02060702" charset="0"/>
            </a:endParaRPr>
          </a:p>
          <a:p>
            <a:r>
              <a:rPr lang="en-US">
                <a:latin typeface="Algerian" panose="04020705040A02060702" charset="0"/>
                <a:cs typeface="Algerian" panose="04020705040A02060702" charset="0"/>
                <a:sym typeface="+mn-ea"/>
              </a:rPr>
              <a:t>submission date:-20th march,2025</a:t>
            </a:r>
            <a:endParaRPr lang="en-US">
              <a:latin typeface="Algerian" panose="04020705040A02060702" charset="0"/>
              <a:cs typeface="Algerian" panose="04020705040A02060702" charset="0"/>
            </a:endParaRPr>
          </a:p>
          <a:p>
            <a:r>
              <a:rPr lang="en-US">
                <a:latin typeface="Algerian" panose="04020705040A02060702" charset="0"/>
                <a:cs typeface="Algerian" panose="04020705040A02060702" charset="0"/>
                <a:sym typeface="+mn-ea"/>
              </a:rPr>
              <a:t>To Nexthikes@info</a:t>
            </a:r>
            <a:endParaRPr lang="en-US"/>
          </a:p>
        </p:txBody>
      </p:sp>
      <p:sp>
        <p:nvSpPr>
          <p:cNvPr id="5" name="Rectangles 4"/>
          <p:cNvSpPr/>
          <p:nvPr/>
        </p:nvSpPr>
        <p:spPr>
          <a:xfrm>
            <a:off x="400685" y="6169660"/>
            <a:ext cx="10866120" cy="40640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6" name="Picture 5" descr="ocr logo image"/>
          <p:cNvPicPr>
            <a:picLocks noChangeAspect="1"/>
          </p:cNvPicPr>
          <p:nvPr/>
        </p:nvPicPr>
        <p:blipFill>
          <a:blip r:embed="rId1"/>
          <a:stretch>
            <a:fillRect/>
          </a:stretch>
        </p:blipFill>
        <p:spPr>
          <a:xfrm>
            <a:off x="1069340" y="210185"/>
            <a:ext cx="9336405" cy="2333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chemeClr val="bg2">
              <a:lumMod val="75000"/>
            </a:schemeClr>
          </a:solidFill>
        </p:spPr>
        <p:txBody>
          <a:bodyPr/>
          <a:p>
            <a:pPr algn="ctr"/>
            <a:r>
              <a:rPr lang="en-US"/>
              <a:t>Challenges faced </a:t>
            </a:r>
            <a:endParaRPr lang="en-US"/>
          </a:p>
        </p:txBody>
      </p:sp>
      <p:sp>
        <p:nvSpPr>
          <p:cNvPr id="3" name="Content Placeholder 2"/>
          <p:cNvSpPr>
            <a:spLocks noGrp="1"/>
          </p:cNvSpPr>
          <p:nvPr>
            <p:ph idx="1"/>
          </p:nvPr>
        </p:nvSpPr>
        <p:spPr/>
        <p:txBody>
          <a:bodyPr/>
          <a:p>
            <a:r>
              <a:rPr lang="en-US"/>
              <a:t>I faced challenges </a:t>
            </a:r>
            <a:endParaRPr lang="en-US"/>
          </a:p>
          <a:p>
            <a:r>
              <a:rPr lang="en-US" altLang="en-US"/>
              <a:t>Image Quality Issues</a:t>
            </a:r>
            <a:endParaRPr lang="en-US" altLang="en-US"/>
          </a:p>
          <a:p>
            <a:r>
              <a:rPr lang="en-US" altLang="en-US"/>
              <a:t>Noisy Background &amp; Complex Layouts</a:t>
            </a:r>
            <a:endParaRPr lang="en-US" altLang="en-US"/>
          </a:p>
          <a:p>
            <a:r>
              <a:rPr lang="en-US" altLang="en-US"/>
              <a:t>Preprocessing Difficulties</a:t>
            </a:r>
            <a:endParaRPr lang="en-US" altLang="en-US"/>
          </a:p>
          <a:p>
            <a:r>
              <a:rPr lang="en-US" altLang="en-US"/>
              <a:t>Bounding Box Accuracy</a:t>
            </a:r>
            <a:endParaRPr lang="en-US" altLang="en-US"/>
          </a:p>
          <a:p>
            <a:r>
              <a:rPr lang="en-US" altLang="en-US"/>
              <a:t>OCR Engine Limitations only 200MB per file</a:t>
            </a:r>
            <a:endParaRPr lang="en-US" altLang="en-US"/>
          </a:p>
        </p:txBody>
      </p:sp>
      <p:sp>
        <p:nvSpPr>
          <p:cNvPr id="4" name="Rectangles 3"/>
          <p:cNvSpPr/>
          <p:nvPr/>
        </p:nvSpPr>
        <p:spPr>
          <a:xfrm>
            <a:off x="922655" y="6311265"/>
            <a:ext cx="10431780" cy="530225"/>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chemeClr val="bg2">
              <a:lumMod val="75000"/>
            </a:schemeClr>
          </a:solidFill>
        </p:spPr>
        <p:txBody>
          <a:bodyPr/>
          <a:p>
            <a:pPr algn="ctr"/>
            <a:r>
              <a:rPr lang="en-US"/>
              <a:t>Solution</a:t>
            </a:r>
            <a:endParaRPr lang="en-US"/>
          </a:p>
        </p:txBody>
      </p:sp>
      <p:sp>
        <p:nvSpPr>
          <p:cNvPr id="3" name="Content Placeholder 2"/>
          <p:cNvSpPr>
            <a:spLocks noGrp="1"/>
          </p:cNvSpPr>
          <p:nvPr>
            <p:ph idx="1"/>
          </p:nvPr>
        </p:nvSpPr>
        <p:spPr/>
        <p:txBody>
          <a:bodyPr/>
          <a:p>
            <a:r>
              <a:rPr lang="en-US"/>
              <a:t>I got the solution from geeks for geeks,You tube .</a:t>
            </a:r>
            <a:endParaRPr lang="en-US"/>
          </a:p>
        </p:txBody>
      </p:sp>
      <p:sp>
        <p:nvSpPr>
          <p:cNvPr id="4" name="Rectangles 3"/>
          <p:cNvSpPr/>
          <p:nvPr/>
        </p:nvSpPr>
        <p:spPr>
          <a:xfrm>
            <a:off x="838835" y="6311900"/>
            <a:ext cx="10514965" cy="42418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chemeClr val="bg2">
              <a:lumMod val="75000"/>
            </a:schemeClr>
          </a:solidFill>
        </p:spPr>
        <p:txBody>
          <a:bodyPr/>
          <a:p>
            <a:pPr algn="ctr"/>
            <a:r>
              <a:rPr lang="en-US"/>
              <a:t>Results and achievement</a:t>
            </a:r>
            <a:endParaRPr lang="en-US"/>
          </a:p>
        </p:txBody>
      </p:sp>
      <p:sp>
        <p:nvSpPr>
          <p:cNvPr id="3" name="Content Placeholder 2"/>
          <p:cNvSpPr>
            <a:spLocks noGrp="1"/>
          </p:cNvSpPr>
          <p:nvPr>
            <p:ph idx="1"/>
          </p:nvPr>
        </p:nvSpPr>
        <p:spPr/>
        <p:txBody>
          <a:bodyPr/>
          <a:p>
            <a:r>
              <a:rPr lang="en-US">
                <a:sym typeface="+mn-ea"/>
              </a:rPr>
              <a:t>My </a:t>
            </a:r>
            <a:r>
              <a:rPr>
                <a:sym typeface="+mn-ea"/>
              </a:rPr>
              <a:t>Streamlit OCR App is ready! </a:t>
            </a:r>
            <a:r>
              <a:rPr lang="en-US">
                <a:sym typeface="+mn-ea"/>
              </a:rPr>
              <a:t>I can t</a:t>
            </a:r>
            <a:r>
              <a:rPr>
                <a:sym typeface="+mn-ea"/>
              </a:rPr>
              <a:t>ry uploading different images and testing the text extraction</a:t>
            </a:r>
            <a:r>
              <a:rPr lang="en-US">
                <a:sym typeface="+mn-ea"/>
              </a:rPr>
              <a:t>.but the limit is only 200 MB per file. </a:t>
            </a:r>
            <a:endParaRPr>
              <a:sym typeface="+mn-ea"/>
            </a:endParaRPr>
          </a:p>
          <a:p>
            <a:endParaRPr lang="en-US"/>
          </a:p>
        </p:txBody>
      </p:sp>
      <p:sp>
        <p:nvSpPr>
          <p:cNvPr id="4" name="Rectangles 3"/>
          <p:cNvSpPr/>
          <p:nvPr/>
        </p:nvSpPr>
        <p:spPr>
          <a:xfrm>
            <a:off x="838200" y="6312535"/>
            <a:ext cx="10515600" cy="54610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chemeClr val="bg2">
              <a:lumMod val="75000"/>
            </a:schemeClr>
          </a:solidFill>
        </p:spPr>
        <p:txBody>
          <a:bodyPr/>
          <a:p>
            <a:pPr algn="ctr"/>
            <a:r>
              <a:rPr lang="en-US" altLang="en-US">
                <a:sym typeface="+mn-ea"/>
              </a:rPr>
              <a:t>Conclusion</a:t>
            </a:r>
            <a:endParaRPr lang="en-US"/>
          </a:p>
        </p:txBody>
      </p:sp>
      <p:sp>
        <p:nvSpPr>
          <p:cNvPr id="3" name="Content Placeholder 2"/>
          <p:cNvSpPr>
            <a:spLocks noGrp="1"/>
          </p:cNvSpPr>
          <p:nvPr>
            <p:ph idx="1"/>
          </p:nvPr>
        </p:nvSpPr>
        <p:spPr/>
        <p:txBody>
          <a:bodyPr/>
          <a:p>
            <a:pPr marL="0" indent="0">
              <a:buNone/>
            </a:pPr>
            <a:endParaRPr lang="en-US" altLang="en-US"/>
          </a:p>
          <a:p>
            <a:pPr marL="0" indent="0">
              <a:buNone/>
            </a:pPr>
            <a:r>
              <a:rPr lang="en-US" altLang="en-US"/>
              <a:t>This OCR project provides an easy-to-use interface for extracting text from images using EasyOCR and OpenCV. It includes preprocessing steps to improve text recognition accuracy and offers a user-friendly way to download extracted text.</a:t>
            </a:r>
            <a:endParaRPr lang="en-US" altLang="en-US"/>
          </a:p>
        </p:txBody>
      </p:sp>
      <p:sp>
        <p:nvSpPr>
          <p:cNvPr id="4" name="Rectangles 3"/>
          <p:cNvSpPr/>
          <p:nvPr/>
        </p:nvSpPr>
        <p:spPr>
          <a:xfrm>
            <a:off x="838835" y="6311900"/>
            <a:ext cx="10515600" cy="54610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chemeClr val="bg2">
              <a:lumMod val="75000"/>
            </a:schemeClr>
          </a:solidFill>
        </p:spPr>
        <p:txBody>
          <a:bodyPr/>
          <a:p>
            <a:endParaRPr lang="en-US"/>
          </a:p>
        </p:txBody>
      </p:sp>
      <p:sp>
        <p:nvSpPr>
          <p:cNvPr id="3" name="Content Placeholder 2"/>
          <p:cNvSpPr>
            <a:spLocks noGrp="1"/>
          </p:cNvSpPr>
          <p:nvPr>
            <p:ph idx="1"/>
          </p:nvPr>
        </p:nvSpPr>
        <p:spPr/>
        <p:txBody>
          <a:bodyPr/>
          <a:p>
            <a:pPr marL="0" indent="0">
              <a:buNone/>
            </a:pPr>
            <a:endParaRPr lang="en-US">
              <a:latin typeface="Kunstler Script" panose="030304020206070D0D06" charset="0"/>
              <a:cs typeface="Kunstler Script" panose="030304020206070D0D06" charset="0"/>
            </a:endParaRPr>
          </a:p>
        </p:txBody>
      </p:sp>
      <p:pic>
        <p:nvPicPr>
          <p:cNvPr id="4" name="Content Placeholder 3" descr="thank you pic"/>
          <p:cNvPicPr>
            <a:picLocks noChangeAspect="1"/>
          </p:cNvPicPr>
          <p:nvPr/>
        </p:nvPicPr>
        <p:blipFill>
          <a:blip r:embed="rId1"/>
          <a:stretch>
            <a:fillRect/>
          </a:stretch>
        </p:blipFill>
        <p:spPr>
          <a:xfrm>
            <a:off x="838200" y="1825625"/>
            <a:ext cx="10515600" cy="4351655"/>
          </a:xfrm>
          <a:prstGeom prst="rect">
            <a:avLst/>
          </a:prstGeom>
          <a:solidFill>
            <a:schemeClr val="accent4">
              <a:lumMod val="20000"/>
              <a:lumOff val="80000"/>
            </a:schemeClr>
          </a:solidFill>
        </p:spPr>
      </p:pic>
      <p:sp>
        <p:nvSpPr>
          <p:cNvPr id="5" name="Rectangles 4"/>
          <p:cNvSpPr/>
          <p:nvPr/>
        </p:nvSpPr>
        <p:spPr>
          <a:xfrm>
            <a:off x="838835" y="6312535"/>
            <a:ext cx="10514965" cy="545465"/>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chemeClr val="bg2">
              <a:lumMod val="75000"/>
            </a:schemeClr>
          </a:solidFill>
        </p:spPr>
        <p:txBody>
          <a:bodyPr/>
          <a:p>
            <a:pPr algn="ctr"/>
            <a:r>
              <a:rPr lang="en-US" sz="4800"/>
              <a:t>Objective</a:t>
            </a:r>
            <a:endParaRPr lang="en-US" sz="4800"/>
          </a:p>
        </p:txBody>
      </p:sp>
      <p:sp>
        <p:nvSpPr>
          <p:cNvPr id="3" name="Content Placeholder 2"/>
          <p:cNvSpPr>
            <a:spLocks noGrp="1"/>
          </p:cNvSpPr>
          <p:nvPr>
            <p:ph idx="1"/>
          </p:nvPr>
        </p:nvSpPr>
        <p:spPr/>
        <p:txBody>
          <a:bodyPr/>
          <a:p>
            <a:pPr marL="0" indent="0">
              <a:buNone/>
            </a:pPr>
            <a:endParaRPr lang="en-US" altLang="en-US"/>
          </a:p>
          <a:p>
            <a:endParaRPr lang="en-US" altLang="en-US"/>
          </a:p>
          <a:p>
            <a:r>
              <a:rPr lang="en-US" altLang="en-US"/>
              <a:t>The objective of this OCR (Optical Character Recognition) project is to develop a Streamlit-based web application that allows users to extract text from images using EasyOCR. The app enhances text recognition through image preprocessing, including grayscale conversion, resizing, Gaussian blur, and bounding box visualization around detected text.</a:t>
            </a:r>
            <a:endParaRPr lang="en-US" altLang="en-US"/>
          </a:p>
        </p:txBody>
      </p:sp>
      <p:sp>
        <p:nvSpPr>
          <p:cNvPr id="4" name="Rectangles 3"/>
          <p:cNvSpPr/>
          <p:nvPr/>
        </p:nvSpPr>
        <p:spPr>
          <a:xfrm>
            <a:off x="706120" y="6311265"/>
            <a:ext cx="10713085" cy="50546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391525" cy="5321300"/>
          </a:xfrm>
        </p:spPr>
        <p:txBody>
          <a:bodyPr/>
          <a:p>
            <a:endParaRPr lang="en-US"/>
          </a:p>
        </p:txBody>
      </p:sp>
      <p:sp>
        <p:nvSpPr>
          <p:cNvPr id="3" name="Content Placeholder 2"/>
          <p:cNvSpPr>
            <a:spLocks noGrp="1"/>
          </p:cNvSpPr>
          <p:nvPr>
            <p:ph idx="1"/>
          </p:nvPr>
        </p:nvSpPr>
        <p:spPr>
          <a:xfrm>
            <a:off x="9305925" y="365125"/>
            <a:ext cx="2356485" cy="5803900"/>
          </a:xfrm>
          <a:solidFill>
            <a:schemeClr val="bg2">
              <a:lumMod val="75000"/>
            </a:schemeClr>
          </a:solidFill>
        </p:spPr>
        <p:txBody>
          <a:bodyPr>
            <a:noAutofit/>
          </a:bodyPr>
          <a:p>
            <a:r>
              <a:rPr lang="en-US" sz="1800">
                <a:sym typeface="+mn-ea"/>
              </a:rPr>
              <a:t>STEP 1 Install required liabraries</a:t>
            </a:r>
            <a:endParaRPr sz="1800">
              <a:sym typeface="+mn-ea"/>
            </a:endParaRPr>
          </a:p>
          <a:p>
            <a:r>
              <a:rPr sz="1800">
                <a:sym typeface="+mn-ea"/>
              </a:rPr>
              <a:t>Run the following commands in your terminal:</a:t>
            </a:r>
            <a:endParaRPr lang="en-US" sz="1800"/>
          </a:p>
          <a:p>
            <a:r>
              <a:rPr sz="1800">
                <a:sym typeface="+mn-ea"/>
              </a:rPr>
              <a:t>bash</a:t>
            </a:r>
            <a:endParaRPr sz="1800">
              <a:sym typeface="+mn-ea"/>
            </a:endParaRPr>
          </a:p>
          <a:p>
            <a:r>
              <a:rPr sz="1800">
                <a:sym typeface="+mn-ea"/>
              </a:rPr>
              <a:t>pip install streamlit easyocr numpy opencv-python pillow</a:t>
            </a:r>
            <a:endParaRPr sz="1800">
              <a:sym typeface="+mn-ea"/>
            </a:endParaRPr>
          </a:p>
          <a:p>
            <a:endParaRPr lang="en-US" sz="1800"/>
          </a:p>
          <a:p>
            <a:r>
              <a:rPr sz="1800">
                <a:sym typeface="+mn-ea"/>
              </a:rPr>
              <a:t>If pip is not recognized, try:</a:t>
            </a:r>
            <a:endParaRPr sz="1800">
              <a:sym typeface="+mn-ea"/>
            </a:endParaRPr>
          </a:p>
          <a:p>
            <a:r>
              <a:rPr sz="1800">
                <a:sym typeface="+mn-ea"/>
              </a:rPr>
              <a:t>bash</a:t>
            </a:r>
            <a:endParaRPr sz="1800">
              <a:sym typeface="+mn-ea"/>
            </a:endParaRPr>
          </a:p>
          <a:p>
            <a:r>
              <a:rPr sz="1800">
                <a:sym typeface="+mn-ea"/>
              </a:rPr>
              <a:t>python -m pip install streamlit easyocr numpy opencv-python pillow</a:t>
            </a:r>
            <a:endParaRPr sz="1800">
              <a:sym typeface="+mn-ea"/>
            </a:endParaRPr>
          </a:p>
          <a:p>
            <a:endParaRPr sz="1800">
              <a:sym typeface="+mn-ea"/>
            </a:endParaRPr>
          </a:p>
          <a:p>
            <a:endParaRPr lang="en-US" sz="900">
              <a:sym typeface="+mn-ea"/>
            </a:endParaRPr>
          </a:p>
        </p:txBody>
      </p:sp>
      <p:pic>
        <p:nvPicPr>
          <p:cNvPr id="6" name="Picture 5" descr="app.py code pic"/>
          <p:cNvPicPr>
            <a:picLocks noChangeAspect="1"/>
          </p:cNvPicPr>
          <p:nvPr/>
        </p:nvPicPr>
        <p:blipFill>
          <a:blip r:embed="rId1"/>
          <a:stretch>
            <a:fillRect/>
          </a:stretch>
        </p:blipFill>
        <p:spPr>
          <a:xfrm>
            <a:off x="838835" y="365125"/>
            <a:ext cx="8669020" cy="5803900"/>
          </a:xfrm>
          <a:prstGeom prst="rect">
            <a:avLst/>
          </a:prstGeom>
        </p:spPr>
      </p:pic>
      <p:sp>
        <p:nvSpPr>
          <p:cNvPr id="4" name="Rectangles 3"/>
          <p:cNvSpPr/>
          <p:nvPr/>
        </p:nvSpPr>
        <p:spPr>
          <a:xfrm>
            <a:off x="838200" y="6376670"/>
            <a:ext cx="10824210" cy="481965"/>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114030" cy="6062345"/>
          </a:xfrm>
        </p:spPr>
        <p:txBody>
          <a:bodyPr/>
          <a:p>
            <a:endParaRPr lang="en-US"/>
          </a:p>
        </p:txBody>
      </p:sp>
      <p:sp>
        <p:nvSpPr>
          <p:cNvPr id="3" name="Content Placeholder 2"/>
          <p:cNvSpPr>
            <a:spLocks noGrp="1"/>
          </p:cNvSpPr>
          <p:nvPr>
            <p:ph idx="1"/>
          </p:nvPr>
        </p:nvSpPr>
        <p:spPr>
          <a:xfrm>
            <a:off x="9074150" y="365125"/>
            <a:ext cx="2279650" cy="5871210"/>
          </a:xfrm>
          <a:solidFill>
            <a:schemeClr val="bg2">
              <a:lumMod val="75000"/>
            </a:schemeClr>
          </a:solidFill>
        </p:spPr>
        <p:txBody>
          <a:bodyPr>
            <a:normAutofit/>
          </a:bodyPr>
          <a:p>
            <a:r>
              <a:rPr lang="en-US" sz="1800"/>
              <a:t>STEP 2 writing the python codes</a:t>
            </a:r>
            <a:endParaRPr lang="en-US" sz="1800"/>
          </a:p>
          <a:p>
            <a:r>
              <a:rPr sz="1800">
                <a:sym typeface="+mn-ea"/>
              </a:rPr>
              <a:t>1 Import required libraries</a:t>
            </a:r>
            <a:endParaRPr sz="1800">
              <a:sym typeface="+mn-ea"/>
            </a:endParaRPr>
          </a:p>
          <a:p>
            <a:r>
              <a:rPr sz="1800">
                <a:sym typeface="+mn-ea"/>
              </a:rPr>
              <a:t>2</a:t>
            </a:r>
            <a:r>
              <a:rPr lang="en-US" sz="1800">
                <a:sym typeface="+mn-ea"/>
              </a:rPr>
              <a:t> </a:t>
            </a:r>
            <a:r>
              <a:rPr sz="1800">
                <a:sym typeface="+mn-ea"/>
              </a:rPr>
              <a:t>Create a function to draw bounding boxes</a:t>
            </a:r>
            <a:endParaRPr sz="1800">
              <a:sym typeface="+mn-ea"/>
            </a:endParaRPr>
          </a:p>
          <a:p>
            <a:r>
              <a:rPr sz="1800">
                <a:sym typeface="+mn-ea"/>
              </a:rPr>
              <a:t>3</a:t>
            </a:r>
            <a:r>
              <a:rPr lang="en-US" sz="1800">
                <a:sym typeface="+mn-ea"/>
              </a:rPr>
              <a:t> </a:t>
            </a:r>
            <a:r>
              <a:rPr sz="1800">
                <a:sym typeface="+mn-ea"/>
              </a:rPr>
              <a:t>Load and process the image using </a:t>
            </a:r>
            <a:r>
              <a:rPr sz="1800">
                <a:latin typeface="+mj-lt"/>
                <a:cs typeface="+mj-lt"/>
                <a:sym typeface="+mn-ea"/>
              </a:rPr>
              <a:t>EasyOCR</a:t>
            </a:r>
            <a:endParaRPr sz="1800">
              <a:sym typeface="+mn-ea"/>
            </a:endParaRPr>
          </a:p>
          <a:p>
            <a:r>
              <a:rPr sz="1800">
                <a:sym typeface="+mn-ea"/>
              </a:rPr>
              <a:t>4 Display extracted text and allow download</a:t>
            </a:r>
            <a:endParaRPr sz="1800">
              <a:sym typeface="+mn-ea"/>
            </a:endParaRPr>
          </a:p>
          <a:p>
            <a:endParaRPr lang="en-US" sz="1800"/>
          </a:p>
        </p:txBody>
      </p:sp>
      <p:pic>
        <p:nvPicPr>
          <p:cNvPr id="4" name="Picture 3" descr="app.py code pic -1"/>
          <p:cNvPicPr>
            <a:picLocks noChangeAspect="1"/>
          </p:cNvPicPr>
          <p:nvPr/>
        </p:nvPicPr>
        <p:blipFill>
          <a:blip r:embed="rId1"/>
          <a:stretch>
            <a:fillRect/>
          </a:stretch>
        </p:blipFill>
        <p:spPr>
          <a:xfrm>
            <a:off x="838835" y="364490"/>
            <a:ext cx="8234680" cy="5871845"/>
          </a:xfrm>
          <a:prstGeom prst="rect">
            <a:avLst/>
          </a:prstGeom>
        </p:spPr>
      </p:pic>
      <p:sp>
        <p:nvSpPr>
          <p:cNvPr id="5" name="Rectangles 4"/>
          <p:cNvSpPr/>
          <p:nvPr/>
        </p:nvSpPr>
        <p:spPr>
          <a:xfrm>
            <a:off x="838835" y="6426835"/>
            <a:ext cx="10514965" cy="35560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2600" y="364490"/>
            <a:ext cx="8403590" cy="5725160"/>
          </a:xfrm>
        </p:spPr>
        <p:txBody>
          <a:bodyPr/>
          <a:p>
            <a:endParaRPr lang="en-US"/>
          </a:p>
        </p:txBody>
      </p:sp>
      <p:sp>
        <p:nvSpPr>
          <p:cNvPr id="3" name="Content Placeholder 2"/>
          <p:cNvSpPr>
            <a:spLocks noGrp="1"/>
          </p:cNvSpPr>
          <p:nvPr>
            <p:ph idx="1"/>
          </p:nvPr>
        </p:nvSpPr>
        <p:spPr>
          <a:xfrm>
            <a:off x="9114790" y="364490"/>
            <a:ext cx="2498725" cy="6408420"/>
          </a:xfrm>
          <a:solidFill>
            <a:schemeClr val="bg2">
              <a:lumMod val="75000"/>
            </a:schemeClr>
          </a:solidFill>
        </p:spPr>
        <p:txBody>
          <a:bodyPr>
            <a:noAutofit/>
          </a:bodyPr>
          <a:p>
            <a:endParaRPr lang="en-US" sz="1400"/>
          </a:p>
          <a:p>
            <a:r>
              <a:rPr lang="en-US" sz="1800"/>
              <a:t>STEP-3 writing the code</a:t>
            </a:r>
            <a:endParaRPr sz="1800">
              <a:sym typeface="+mn-ea"/>
            </a:endParaRPr>
          </a:p>
          <a:p>
            <a:r>
              <a:rPr sz="1800">
                <a:sym typeface="+mn-ea"/>
              </a:rPr>
              <a:t>import streamlit as st</a:t>
            </a:r>
            <a:endParaRPr sz="1800">
              <a:sym typeface="+mn-ea"/>
            </a:endParaRPr>
          </a:p>
          <a:p>
            <a:r>
              <a:rPr sz="1800">
                <a:sym typeface="+mn-ea"/>
              </a:rPr>
              <a:t>import easyocr</a:t>
            </a:r>
            <a:endParaRPr sz="1800">
              <a:sym typeface="+mn-ea"/>
            </a:endParaRPr>
          </a:p>
          <a:p>
            <a:r>
              <a:rPr sz="1800">
                <a:sym typeface="+mn-ea"/>
              </a:rPr>
              <a:t>from PIL import Image, ImageDraw</a:t>
            </a:r>
            <a:endParaRPr sz="1800">
              <a:sym typeface="+mn-ea"/>
            </a:endParaRPr>
          </a:p>
          <a:p>
            <a:r>
              <a:rPr sz="1800">
                <a:sym typeface="+mn-ea"/>
              </a:rPr>
              <a:t>import numpy as np</a:t>
            </a:r>
            <a:endParaRPr sz="1800">
              <a:sym typeface="+mn-ea"/>
            </a:endParaRPr>
          </a:p>
          <a:p>
            <a:r>
              <a:rPr sz="1800">
                <a:sym typeface="+mn-ea"/>
              </a:rPr>
              <a:t>def main():</a:t>
            </a:r>
            <a:endParaRPr sz="1800">
              <a:sym typeface="+mn-ea"/>
            </a:endParaRPr>
          </a:p>
          <a:p>
            <a:r>
              <a:rPr sz="1800">
                <a:sym typeface="+mn-ea"/>
              </a:rPr>
              <a:t> st.title('OCR Text Extraction')</a:t>
            </a:r>
            <a:endParaRPr sz="1800">
              <a:sym typeface="+mn-ea"/>
            </a:endParaRPr>
          </a:p>
          <a:p>
            <a:r>
              <a:rPr sz="1800">
                <a:sym typeface="+mn-ea"/>
              </a:rPr>
              <a:t>uploaded_file = st.file_uploader('Upload an Image')</a:t>
            </a:r>
            <a:endParaRPr sz="1800">
              <a:sym typeface="+mn-ea"/>
            </a:endParaRPr>
          </a:p>
          <a:p>
            <a:r>
              <a:rPr lang="en-US" sz="1800"/>
              <a:t>STEP-4</a:t>
            </a:r>
            <a:r>
              <a:rPr sz="1800">
                <a:sym typeface="+mn-ea"/>
              </a:rPr>
              <a:t>To launch </a:t>
            </a:r>
            <a:r>
              <a:rPr lang="en-US" sz="1800">
                <a:sym typeface="+mn-ea"/>
              </a:rPr>
              <a:t>my</a:t>
            </a:r>
            <a:r>
              <a:rPr sz="1800">
                <a:sym typeface="+mn-ea"/>
              </a:rPr>
              <a:t> Streamlit OCR app</a:t>
            </a:r>
            <a:endParaRPr sz="1800">
              <a:sym typeface="+mn-ea"/>
            </a:endParaRPr>
          </a:p>
          <a:p>
            <a:r>
              <a:rPr sz="1800">
                <a:sym typeface="+mn-ea"/>
              </a:rPr>
              <a:t>streamlit run </a:t>
            </a:r>
            <a:r>
              <a:rPr lang="en-US" sz="1800">
                <a:sym typeface="+mn-ea"/>
              </a:rPr>
              <a:t>app</a:t>
            </a:r>
            <a:r>
              <a:rPr sz="1800">
                <a:sym typeface="+mn-ea"/>
              </a:rPr>
              <a:t>.py</a:t>
            </a:r>
            <a:r>
              <a:rPr lang="en-US" altLang="en-US" sz="1800">
                <a:sym typeface="+mn-ea"/>
              </a:rPr>
              <a:t> </a:t>
            </a:r>
            <a:endParaRPr lang="en-US" altLang="en-US" sz="1800">
              <a:sym typeface="+mn-ea"/>
            </a:endParaRPr>
          </a:p>
          <a:p>
            <a:r>
              <a:rPr lang="en-US" altLang="en-US" sz="1800">
                <a:sym typeface="+mn-ea"/>
              </a:rPr>
              <a:t>You can now view your Streamlit app in your browser.</a:t>
            </a:r>
            <a:endParaRPr sz="1800">
              <a:sym typeface="+mn-ea"/>
            </a:endParaRPr>
          </a:p>
          <a:p>
            <a:r>
              <a:rPr lang="en-US" sz="1800"/>
              <a:t> </a:t>
            </a:r>
            <a:r>
              <a:rPr lang="en-US" altLang="en-US" sz="1800"/>
              <a:t>http://localhost:8501/</a:t>
            </a:r>
            <a:endParaRPr lang="en-US" altLang="en-US" sz="1800"/>
          </a:p>
        </p:txBody>
      </p:sp>
      <p:pic>
        <p:nvPicPr>
          <p:cNvPr id="4" name="Picture 3" descr="ocr text extraction app"/>
          <p:cNvPicPr>
            <a:picLocks noChangeAspect="1"/>
          </p:cNvPicPr>
          <p:nvPr/>
        </p:nvPicPr>
        <p:blipFill>
          <a:blip r:embed="rId1"/>
          <a:stretch>
            <a:fillRect/>
          </a:stretch>
        </p:blipFill>
        <p:spPr>
          <a:xfrm>
            <a:off x="482600" y="364490"/>
            <a:ext cx="8526780" cy="5725795"/>
          </a:xfrm>
          <a:prstGeom prst="rect">
            <a:avLst/>
          </a:prstGeom>
        </p:spPr>
      </p:pic>
      <p:sp>
        <p:nvSpPr>
          <p:cNvPr id="5" name="Rectangles 4"/>
          <p:cNvSpPr/>
          <p:nvPr/>
        </p:nvSpPr>
        <p:spPr>
          <a:xfrm>
            <a:off x="481965" y="6392545"/>
            <a:ext cx="8632190" cy="37973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33205" y="375285"/>
            <a:ext cx="2519045" cy="5579110"/>
          </a:xfrm>
          <a:solidFill>
            <a:schemeClr val="bg2">
              <a:lumMod val="75000"/>
            </a:schemeClr>
          </a:solidFill>
        </p:spPr>
        <p:txBody>
          <a:bodyPr/>
          <a:p>
            <a:r>
              <a:rPr lang="en-US" sz="1800">
                <a:latin typeface="+mn-lt"/>
                <a:cs typeface="+mn-lt"/>
              </a:rPr>
              <a:t>Here I click the browse files button and uplaod the image from folder where i store my dataset and the image show in this page.</a:t>
            </a:r>
            <a:r>
              <a:rPr lang="en-US" sz="1800"/>
              <a:t> </a:t>
            </a:r>
            <a:endParaRPr lang="en-US" sz="1800"/>
          </a:p>
        </p:txBody>
      </p:sp>
      <p:pic>
        <p:nvPicPr>
          <p:cNvPr id="4" name="Content Placeholder 3" descr="ocr pic-2 ppt"/>
          <p:cNvPicPr>
            <a:picLocks noChangeAspect="1"/>
          </p:cNvPicPr>
          <p:nvPr>
            <p:ph idx="1"/>
          </p:nvPr>
        </p:nvPicPr>
        <p:blipFill>
          <a:blip r:embed="rId1"/>
          <a:stretch>
            <a:fillRect/>
          </a:stretch>
        </p:blipFill>
        <p:spPr>
          <a:xfrm>
            <a:off x="722630" y="297815"/>
            <a:ext cx="8209280" cy="5733415"/>
          </a:xfrm>
          <a:prstGeom prst="rect">
            <a:avLst/>
          </a:prstGeom>
        </p:spPr>
      </p:pic>
      <p:sp>
        <p:nvSpPr>
          <p:cNvPr id="3" name="Rectangles 2"/>
          <p:cNvSpPr/>
          <p:nvPr/>
        </p:nvSpPr>
        <p:spPr>
          <a:xfrm>
            <a:off x="722630" y="6311265"/>
            <a:ext cx="10930255" cy="46101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679815" y="365125"/>
            <a:ext cx="2673985" cy="5887720"/>
          </a:xfrm>
          <a:solidFill>
            <a:schemeClr val="bg2">
              <a:lumMod val="75000"/>
            </a:schemeClr>
          </a:solidFill>
        </p:spPr>
        <p:txBody>
          <a:bodyPr/>
          <a:p>
            <a:r>
              <a:rPr lang="en-US" sz="1800"/>
              <a:t>After uploaded image’s text will detected and Text Detection output will show here by creating the  bounding box on all text.</a:t>
            </a:r>
            <a:endParaRPr lang="en-US" sz="1800"/>
          </a:p>
        </p:txBody>
      </p:sp>
      <p:pic>
        <p:nvPicPr>
          <p:cNvPr id="4" name="Content Placeholder 3" descr="ocr pic3 ppt"/>
          <p:cNvPicPr>
            <a:picLocks noChangeAspect="1"/>
          </p:cNvPicPr>
          <p:nvPr>
            <p:ph idx="1"/>
          </p:nvPr>
        </p:nvPicPr>
        <p:blipFill>
          <a:blip r:embed="rId1"/>
          <a:stretch>
            <a:fillRect/>
          </a:stretch>
        </p:blipFill>
        <p:spPr>
          <a:xfrm>
            <a:off x="838200" y="183515"/>
            <a:ext cx="7736205" cy="6069330"/>
          </a:xfrm>
          <a:prstGeom prst="rect">
            <a:avLst/>
          </a:prstGeom>
        </p:spPr>
      </p:pic>
      <p:sp>
        <p:nvSpPr>
          <p:cNvPr id="3" name="Rectangles 2"/>
          <p:cNvSpPr/>
          <p:nvPr/>
        </p:nvSpPr>
        <p:spPr>
          <a:xfrm>
            <a:off x="774065" y="6372860"/>
            <a:ext cx="10462895" cy="48514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826500" y="365125"/>
            <a:ext cx="2527300" cy="5922645"/>
          </a:xfrm>
          <a:solidFill>
            <a:schemeClr val="bg2">
              <a:lumMod val="75000"/>
            </a:schemeClr>
          </a:solidFill>
        </p:spPr>
        <p:txBody>
          <a:bodyPr/>
          <a:p>
            <a:r>
              <a:rPr lang="en-US" sz="1800"/>
              <a:t>In this pic text detected and and show clearly we have to scroll here to show to text.</a:t>
            </a:r>
            <a:endParaRPr lang="en-US" sz="1800"/>
          </a:p>
        </p:txBody>
      </p:sp>
      <p:pic>
        <p:nvPicPr>
          <p:cNvPr id="4" name="Content Placeholder 3" descr="ocr pic4 ppt"/>
          <p:cNvPicPr>
            <a:picLocks noChangeAspect="1"/>
          </p:cNvPicPr>
          <p:nvPr>
            <p:ph idx="1"/>
          </p:nvPr>
        </p:nvPicPr>
        <p:blipFill>
          <a:blip r:embed="rId1"/>
          <a:stretch>
            <a:fillRect/>
          </a:stretch>
        </p:blipFill>
        <p:spPr>
          <a:xfrm>
            <a:off x="838200" y="428625"/>
            <a:ext cx="7919720" cy="5858510"/>
          </a:xfrm>
          <a:prstGeom prst="rect">
            <a:avLst/>
          </a:prstGeom>
        </p:spPr>
      </p:pic>
      <p:sp>
        <p:nvSpPr>
          <p:cNvPr id="3" name="Rectangles 2"/>
          <p:cNvSpPr/>
          <p:nvPr/>
        </p:nvSpPr>
        <p:spPr>
          <a:xfrm>
            <a:off x="774065" y="6426200"/>
            <a:ext cx="10580370" cy="432435"/>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035415" y="365125"/>
            <a:ext cx="2318385" cy="5834380"/>
          </a:xfrm>
          <a:solidFill>
            <a:schemeClr val="bg2">
              <a:lumMod val="75000"/>
            </a:schemeClr>
          </a:solidFill>
        </p:spPr>
        <p:txBody>
          <a:bodyPr/>
          <a:p>
            <a:r>
              <a:rPr lang="en-US" sz="1800"/>
              <a:t>I have created on button of download the extracted text in text file here we can also edit the text and save the file in any where option will get.</a:t>
            </a:r>
            <a:endParaRPr lang="en-US" sz="1800"/>
          </a:p>
        </p:txBody>
      </p:sp>
      <p:pic>
        <p:nvPicPr>
          <p:cNvPr id="4" name="Content Placeholder 3" descr="ocrpic5ppt"/>
          <p:cNvPicPr>
            <a:picLocks noChangeAspect="1"/>
          </p:cNvPicPr>
          <p:nvPr>
            <p:ph idx="1"/>
          </p:nvPr>
        </p:nvPicPr>
        <p:blipFill>
          <a:blip r:embed="rId1"/>
          <a:stretch>
            <a:fillRect/>
          </a:stretch>
        </p:blipFill>
        <p:spPr>
          <a:xfrm>
            <a:off x="1020445" y="365125"/>
            <a:ext cx="7793990" cy="5834380"/>
          </a:xfrm>
          <a:prstGeom prst="rect">
            <a:avLst/>
          </a:prstGeom>
        </p:spPr>
      </p:pic>
      <p:sp>
        <p:nvSpPr>
          <p:cNvPr id="3" name="Rectangles 2"/>
          <p:cNvSpPr/>
          <p:nvPr/>
        </p:nvSpPr>
        <p:spPr>
          <a:xfrm>
            <a:off x="923290" y="6341110"/>
            <a:ext cx="10430510" cy="51689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2342</Words>
  <Application>WPS Presentation</Application>
  <PresentationFormat>Widescreen</PresentationFormat>
  <Paragraphs>73</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Algerian</vt:lpstr>
      <vt:lpstr>Kunstler Script</vt:lpstr>
      <vt:lpstr>Calibri Light</vt:lpstr>
      <vt:lpstr>Calibri</vt:lpstr>
      <vt:lpstr>Microsoft YaHei</vt:lpstr>
      <vt:lpstr>Arial Unicode MS</vt:lpstr>
      <vt:lpstr>Niagara Engraved</vt:lpstr>
      <vt:lpstr>Office Theme</vt:lpstr>
      <vt:lpstr>PowerPoint 演示文稿</vt:lpstr>
      <vt:lpstr>Objective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Challenges faced </vt:lpstr>
      <vt:lpstr>Solution</vt:lpstr>
      <vt:lpstr>Results and achievement</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Asha Sandeep</cp:lastModifiedBy>
  <cp:revision>10</cp:revision>
  <dcterms:created xsi:type="dcterms:W3CDTF">2025-03-19T08:25:00Z</dcterms:created>
  <dcterms:modified xsi:type="dcterms:W3CDTF">2025-03-19T19:08:11Z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EF5000B452974C7CAD66C4BD0D8A0C38_11</vt:lpwstr>
  </property>
  <property fmtid="{D5CDD505-2E9C-101B-9397-08002B2CF9AE}" pid="3" name="KSOProductBuildVer">
    <vt:lpwstr>1033-12.2.0.20326</vt:lpwstr>
  </property>
</Properties>
</file>