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0"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gradFill>
            <a:gsLst>
              <a:gs pos="0">
                <a:srgbClr val="007BD3"/>
              </a:gs>
              <a:gs pos="100000">
                <a:srgbClr val="034373"/>
              </a:gs>
            </a:gsLst>
            <a:lin scaled="0"/>
          </a:gradFill>
        </p:spPr>
        <p:txBody>
          <a:bodyPr>
            <a:normAutofit fontScale="90000"/>
          </a:bodyPr>
          <a:p>
            <a:r>
              <a:rPr lang="en-US"/>
              <a:t>Feature Extraction and Price Prediction for Mobile Phones</a:t>
            </a:r>
            <a:br>
              <a:rPr lang="en-US"/>
            </a:br>
            <a:r>
              <a:rPr lang="en-US"/>
              <a:t>Project -4</a:t>
            </a:r>
            <a:endParaRPr lang="en-US"/>
          </a:p>
        </p:txBody>
      </p:sp>
      <p:sp>
        <p:nvSpPr>
          <p:cNvPr id="3" name="Subtitle 2"/>
          <p:cNvSpPr>
            <a:spLocks noGrp="1"/>
          </p:cNvSpPr>
          <p:nvPr>
            <p:ph type="subTitle" idx="1"/>
          </p:nvPr>
        </p:nvSpPr>
        <p:spPr>
          <a:gradFill>
            <a:gsLst>
              <a:gs pos="0">
                <a:srgbClr val="7B32B2"/>
              </a:gs>
              <a:gs pos="100000">
                <a:srgbClr val="401A5D"/>
              </a:gs>
            </a:gsLst>
            <a:lin scaled="0"/>
          </a:gradFill>
        </p:spPr>
        <p:txBody>
          <a:bodyPr/>
          <a:p>
            <a:r>
              <a:rPr lang="en-US">
                <a:sym typeface="+mn-ea"/>
              </a:rPr>
              <a:t>ASHA SANDEEP</a:t>
            </a:r>
            <a:endParaRPr lang="en-US"/>
          </a:p>
          <a:p>
            <a:r>
              <a:rPr lang="en-US">
                <a:sym typeface="+mn-ea"/>
              </a:rPr>
              <a:t>NOIDA</a:t>
            </a:r>
            <a:endParaRPr lang="en-US"/>
          </a:p>
          <a:p>
            <a:r>
              <a:rPr lang="en-US">
                <a:sym typeface="+mn-ea"/>
              </a:rPr>
              <a:t>DIGICHROME ACADEMY</a:t>
            </a:r>
            <a:endParaRPr lang="en-US"/>
          </a:p>
        </p:txBody>
      </p:sp>
      <p:pic>
        <p:nvPicPr>
          <p:cNvPr id="5" name="Picture 4" descr="namaste pic"/>
          <p:cNvPicPr>
            <a:picLocks noChangeAspect="1"/>
          </p:cNvPicPr>
          <p:nvPr/>
        </p:nvPicPr>
        <p:blipFill>
          <a:blip r:embed="rId1"/>
          <a:stretch>
            <a:fillRect/>
          </a:stretch>
        </p:blipFill>
        <p:spPr>
          <a:xfrm>
            <a:off x="4834890" y="5401310"/>
            <a:ext cx="1604645" cy="1255395"/>
          </a:xfrm>
          <a:prstGeom prst="rect">
            <a:avLst/>
          </a:prstGeom>
        </p:spPr>
      </p:pic>
      <p:pic>
        <p:nvPicPr>
          <p:cNvPr id="6" name="Picture 5" descr="digichrome logo"/>
          <p:cNvPicPr>
            <a:picLocks noChangeAspect="1"/>
          </p:cNvPicPr>
          <p:nvPr/>
        </p:nvPicPr>
        <p:blipFill>
          <a:blip r:embed="rId2"/>
          <a:stretch>
            <a:fillRect/>
          </a:stretch>
        </p:blipFill>
        <p:spPr>
          <a:xfrm>
            <a:off x="8065770" y="5349875"/>
            <a:ext cx="2872740" cy="13442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gradFill>
            <a:gsLst>
              <a:gs pos="0">
                <a:srgbClr val="007BD3"/>
              </a:gs>
              <a:gs pos="100000">
                <a:srgbClr val="034373"/>
              </a:gs>
            </a:gsLst>
            <a:lin scaled="0"/>
          </a:gradFill>
        </p:spPr>
        <p:txBody>
          <a:bodyPr/>
          <a:p>
            <a:pPr algn="ctr"/>
            <a:r>
              <a:rPr lang="en-US" i="1">
                <a:effectLst>
                  <a:outerShdw blurRad="38100" dist="19050" dir="2700000" algn="tl" rotWithShape="0">
                    <a:schemeClr val="dk1">
                      <a:alpha val="40000"/>
                    </a:schemeClr>
                  </a:outerShdw>
                </a:effectLst>
                <a:sym typeface="+mn-ea"/>
              </a:rPr>
              <a:t>Conclusion</a:t>
            </a:r>
            <a:endParaRPr lang="en-US"/>
          </a:p>
        </p:txBody>
      </p:sp>
      <p:sp>
        <p:nvSpPr>
          <p:cNvPr id="3" name="Content Placeholder 2"/>
          <p:cNvSpPr>
            <a:spLocks noGrp="1"/>
          </p:cNvSpPr>
          <p:nvPr>
            <p:ph idx="1"/>
          </p:nvPr>
        </p:nvSpPr>
        <p:spPr>
          <a:gradFill>
            <a:gsLst>
              <a:gs pos="0">
                <a:srgbClr val="7B32B2"/>
              </a:gs>
              <a:gs pos="100000">
                <a:srgbClr val="401A5D"/>
              </a:gs>
            </a:gsLst>
            <a:lin scaled="0"/>
          </a:gradFill>
        </p:spPr>
        <p:txBody>
          <a:bodyPr/>
          <a:p>
            <a:r>
              <a:rPr lang="en-US"/>
              <a:t> Conclusion</a:t>
            </a:r>
            <a:endParaRPr lang="en-US"/>
          </a:p>
          <a:p>
            <a:r>
              <a:rPr lang="en-US"/>
              <a:t>This project demonstrates the process of building a predictive model for mobile phone prices, from data exploration and preprocessing to feature extraction and model evaluation. The insights gained can help inform better decision-making in the mobile phone market.</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gradFill>
            <a:gsLst>
              <a:gs pos="0">
                <a:srgbClr val="007BD3"/>
              </a:gs>
              <a:gs pos="100000">
                <a:srgbClr val="034373"/>
              </a:gs>
            </a:gsLst>
            <a:lin scaled="0"/>
          </a:gradFill>
        </p:spPr>
        <p:txBody>
          <a:bodyPr/>
          <a:p>
            <a:endParaRPr lang="en-US" i="1"/>
          </a:p>
        </p:txBody>
      </p:sp>
      <p:sp>
        <p:nvSpPr>
          <p:cNvPr id="3" name="Content Placeholder 2"/>
          <p:cNvSpPr>
            <a:spLocks noGrp="1"/>
          </p:cNvSpPr>
          <p:nvPr>
            <p:ph idx="1"/>
          </p:nvPr>
        </p:nvSpPr>
        <p:spPr>
          <a:gradFill>
            <a:gsLst>
              <a:gs pos="0">
                <a:srgbClr val="7B32B2"/>
              </a:gs>
              <a:gs pos="100000">
                <a:srgbClr val="401A5D"/>
              </a:gs>
            </a:gsLst>
            <a:lin scaled="0"/>
          </a:gradFill>
        </p:spPr>
        <p:txBody>
          <a:bodyPr/>
          <a:p>
            <a:pPr marL="0" indent="0">
              <a:buNone/>
            </a:pPr>
            <a:r>
              <a:rPr lang="en-US" sz="9600" i="1">
                <a:latin typeface="Edwardian Script ITC" panose="030303020407070D0804" charset="0"/>
                <a:cs typeface="Edwardian Script ITC" panose="030303020407070D0804" charset="0"/>
              </a:rPr>
              <a:t>          </a:t>
            </a:r>
            <a:r>
              <a:rPr lang="en-US" sz="9600" i="1">
                <a:latin typeface="Algerian" panose="04020705040A02060702" charset="0"/>
                <a:cs typeface="Algerian" panose="04020705040A02060702" charset="0"/>
              </a:rPr>
              <a:t>Thank you</a:t>
            </a:r>
            <a:endParaRPr lang="en-US" sz="9600" i="1">
              <a:latin typeface="Algerian" panose="04020705040A02060702" charset="0"/>
              <a:cs typeface="Algerian" panose="04020705040A02060702" charset="0"/>
            </a:endParaRPr>
          </a:p>
        </p:txBody>
      </p:sp>
      <p:sp>
        <p:nvSpPr>
          <p:cNvPr id="4" name="Text Box 3"/>
          <p:cNvSpPr txBox="1"/>
          <p:nvPr/>
        </p:nvSpPr>
        <p:spPr>
          <a:xfrm>
            <a:off x="1156335" y="3286125"/>
            <a:ext cx="4064000" cy="368300"/>
          </a:xfrm>
          <a:prstGeom prst="rect">
            <a:avLst/>
          </a:prstGeom>
          <a:noFill/>
        </p:spPr>
        <p:txBody>
          <a:bodyPr wrap="square" rtlCol="0">
            <a:spAutoFit/>
          </a:bodyPr>
          <a:p>
            <a:endParaRPr lang="en-US"/>
          </a:p>
        </p:txBody>
      </p:sp>
      <p:pic>
        <p:nvPicPr>
          <p:cNvPr id="5" name="Picture 4" descr="namaste pic"/>
          <p:cNvPicPr>
            <a:picLocks noChangeAspect="1"/>
          </p:cNvPicPr>
          <p:nvPr/>
        </p:nvPicPr>
        <p:blipFill>
          <a:blip r:embed="rId1"/>
          <a:stretch>
            <a:fillRect/>
          </a:stretch>
        </p:blipFill>
        <p:spPr>
          <a:xfrm>
            <a:off x="3495675" y="3855720"/>
            <a:ext cx="2214245" cy="12782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gradFill>
            <a:gsLst>
              <a:gs pos="0">
                <a:srgbClr val="007BD3"/>
              </a:gs>
              <a:gs pos="100000">
                <a:srgbClr val="034373"/>
              </a:gs>
            </a:gsLst>
            <a:lin scaled="0"/>
          </a:gradFill>
        </p:spPr>
        <p:txBody>
          <a:bodyPr/>
          <a:p>
            <a:pPr algn="ctr"/>
            <a:r>
              <a:rPr lang="en-US" i="1">
                <a:sym typeface="+mn-ea"/>
              </a:rPr>
              <a:t>Introduction</a:t>
            </a:r>
            <a:endParaRPr lang="en-US"/>
          </a:p>
        </p:txBody>
      </p:sp>
      <p:sp>
        <p:nvSpPr>
          <p:cNvPr id="3" name="Content Placeholder 2"/>
          <p:cNvSpPr>
            <a:spLocks noGrp="1"/>
          </p:cNvSpPr>
          <p:nvPr>
            <p:ph idx="1"/>
          </p:nvPr>
        </p:nvSpPr>
        <p:spPr>
          <a:gradFill>
            <a:gsLst>
              <a:gs pos="0">
                <a:srgbClr val="7B32B2"/>
              </a:gs>
              <a:gs pos="100000">
                <a:srgbClr val="401A5D"/>
              </a:gs>
            </a:gsLst>
            <a:lin scaled="0"/>
          </a:gradFill>
        </p:spPr>
        <p:txBody>
          <a:bodyPr/>
          <a:p>
            <a:r>
              <a:rPr lang="en-IN" dirty="0">
                <a:sym typeface="+mn-ea"/>
              </a:rPr>
              <a:t>Project Description:- </a:t>
            </a:r>
            <a:r>
              <a:rPr lang="en-US" dirty="0">
                <a:solidFill>
                  <a:srgbClr val="1F2328"/>
                </a:solidFill>
                <a:effectLst/>
                <a:sym typeface="+mn-ea"/>
              </a:rPr>
              <a:t> In this project, I worked with a dataset that contains detailed information about various mobile phones, including their model, color, memory, RAM, battery capacity, rear camera specifications, front camera specifications, presence of AI lens, mobile height, processor, and most importantly, the Price. My primary goal is to develop a predictive model for mobile phone prices.</a:t>
            </a:r>
            <a:endParaRPr lang="en-IN" dirty="0"/>
          </a:p>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gradFill>
            <a:gsLst>
              <a:gs pos="0">
                <a:srgbClr val="007BD3"/>
              </a:gs>
              <a:gs pos="100000">
                <a:srgbClr val="034373"/>
              </a:gs>
            </a:gsLst>
            <a:lin scaled="0"/>
          </a:gradFill>
        </p:spPr>
        <p:txBody>
          <a:bodyPr/>
          <a:p>
            <a:pPr algn="ctr"/>
            <a:r>
              <a:rPr lang="en-US" b="1" i="1">
                <a:effectLst>
                  <a:outerShdw blurRad="38100" dist="19050" dir="2700000" algn="tl" rotWithShape="0">
                    <a:schemeClr val="dk1">
                      <a:alpha val="40000"/>
                    </a:schemeClr>
                  </a:outerShdw>
                </a:effectLst>
                <a:sym typeface="+mn-ea"/>
              </a:rPr>
              <a:t>Project Overview</a:t>
            </a:r>
            <a:endParaRPr lang="en-US"/>
          </a:p>
        </p:txBody>
      </p:sp>
      <p:sp>
        <p:nvSpPr>
          <p:cNvPr id="3" name="Content Placeholder 2"/>
          <p:cNvSpPr>
            <a:spLocks noGrp="1"/>
          </p:cNvSpPr>
          <p:nvPr>
            <p:ph idx="1"/>
          </p:nvPr>
        </p:nvSpPr>
        <p:spPr>
          <a:gradFill>
            <a:gsLst>
              <a:gs pos="0">
                <a:srgbClr val="7B32B2"/>
              </a:gs>
              <a:gs pos="100000">
                <a:srgbClr val="401A5D"/>
              </a:gs>
            </a:gsLst>
            <a:lin scaled="0"/>
          </a:gradFill>
        </p:spPr>
        <p:txBody>
          <a:bodyPr>
            <a:normAutofit/>
          </a:bodyPr>
          <a:p>
            <a:r>
              <a:rPr lang="en-US" altLang="en-GB" dirty="0">
                <a:effectLst/>
                <a:latin typeface="Times New Roman" panose="02020603050405020304" pitchFamily="18" charset="0"/>
                <a:ea typeface="Times New Roman" panose="02020603050405020304" pitchFamily="18" charset="0"/>
                <a:sym typeface="+mn-ea"/>
              </a:rPr>
              <a:t> Project Overview</a:t>
            </a:r>
            <a:endParaRPr lang="en-US" altLang="en-GB" dirty="0">
              <a:effectLst/>
              <a:latin typeface="Times New Roman" panose="02020603050405020304" pitchFamily="18" charset="0"/>
              <a:ea typeface="Times New Roman" panose="02020603050405020304" pitchFamily="18" charset="0"/>
              <a:sym typeface="+mn-ea"/>
            </a:endParaRPr>
          </a:p>
          <a:p>
            <a:r>
              <a:rPr lang="en-GB" dirty="0">
                <a:effectLst/>
                <a:latin typeface="Times New Roman" panose="02020603050405020304" pitchFamily="18" charset="0"/>
                <a:ea typeface="Times New Roman" panose="02020603050405020304" pitchFamily="18" charset="0"/>
              </a:rPr>
              <a:t>This project aims to predict the prices of mobile phones based on their specifications using machine learning models. By understanding the key factors that influence mobile phone prices, we can provide valuable insights for consumers, manufacturers, and retailers.</a:t>
            </a:r>
            <a:endParaRPr lang="en-GB" dirty="0">
              <a:effectLst/>
              <a:latin typeface="Times New Roman" panose="02020603050405020304" pitchFamily="18" charset="0"/>
              <a:ea typeface="Times New Roman" panose="02020603050405020304" pitchFamily="18" charset="0"/>
            </a:endParaRPr>
          </a:p>
          <a:p>
            <a:endParaRPr lang="en-IN" dirty="0">
              <a:effectLst/>
              <a:latin typeface="Arial" panose="020B0604020202020204" pitchFamily="34" charset="0"/>
              <a:ea typeface="Arial" panose="020B0604020202020204" pitchFamily="34" charset="0"/>
            </a:endParaRPr>
          </a:p>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gradFill>
            <a:gsLst>
              <a:gs pos="0">
                <a:srgbClr val="007BD3"/>
              </a:gs>
              <a:gs pos="100000">
                <a:srgbClr val="034373"/>
              </a:gs>
            </a:gsLst>
            <a:lin scaled="0"/>
          </a:gradFill>
        </p:spPr>
        <p:txBody>
          <a:bodyPr/>
          <a:p>
            <a:pPr algn="ctr"/>
            <a:r>
              <a:rPr lang="en-US" i="1" u="sng">
                <a:effectLst>
                  <a:outerShdw blurRad="38100" dist="38100" dir="2700000" algn="tl">
                    <a:srgbClr val="000000">
                      <a:alpha val="43137"/>
                    </a:srgbClr>
                  </a:outerShdw>
                </a:effectLst>
                <a:sym typeface="+mn-ea"/>
              </a:rPr>
              <a:t>Problem Statement</a:t>
            </a:r>
            <a:endParaRPr lang="en-US"/>
          </a:p>
        </p:txBody>
      </p:sp>
      <p:sp>
        <p:nvSpPr>
          <p:cNvPr id="3" name="Content Placeholder 2"/>
          <p:cNvSpPr>
            <a:spLocks noGrp="1"/>
          </p:cNvSpPr>
          <p:nvPr>
            <p:ph idx="1"/>
          </p:nvPr>
        </p:nvSpPr>
        <p:spPr>
          <a:gradFill>
            <a:gsLst>
              <a:gs pos="0">
                <a:srgbClr val="7B32B2"/>
              </a:gs>
              <a:gs pos="100000">
                <a:srgbClr val="401A5D"/>
              </a:gs>
            </a:gsLst>
            <a:lin scaled="0"/>
          </a:gradFill>
        </p:spPr>
        <p:txBody>
          <a:bodyPr/>
          <a:p>
            <a:r>
              <a:rPr lang="en-US"/>
              <a:t>Problem Statement:</a:t>
            </a:r>
            <a:endParaRPr lang="en-US"/>
          </a:p>
          <a:p>
            <a:r>
              <a:rPr lang="en-US"/>
              <a:t>The goal is to predict the prices of mobile phones based on various features such as model, colour, and other specifications. Accurate predictions will help in pricing strategies and market analysis.</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gradFill>
            <a:gsLst>
              <a:gs pos="0">
                <a:srgbClr val="007BD3"/>
              </a:gs>
              <a:gs pos="100000">
                <a:srgbClr val="034373"/>
              </a:gs>
            </a:gsLst>
            <a:lin scaled="0"/>
          </a:gradFill>
        </p:spPr>
        <p:txBody>
          <a:bodyPr/>
          <a:p>
            <a:pPr algn="ctr"/>
            <a:r>
              <a:rPr lang="en-US" i="1" u="sng">
                <a:effectLst>
                  <a:outerShdw blurRad="38100" dist="19050" dir="2700000" algn="tl" rotWithShape="0">
                    <a:schemeClr val="dk1">
                      <a:alpha val="40000"/>
                    </a:schemeClr>
                  </a:outerShdw>
                </a:effectLst>
                <a:sym typeface="+mn-ea"/>
              </a:rPr>
              <a:t>Solution</a:t>
            </a:r>
            <a:endParaRPr lang="en-US"/>
          </a:p>
        </p:txBody>
      </p:sp>
      <p:sp>
        <p:nvSpPr>
          <p:cNvPr id="3" name="Content Placeholder 2"/>
          <p:cNvSpPr>
            <a:spLocks noGrp="1"/>
          </p:cNvSpPr>
          <p:nvPr>
            <p:ph idx="1"/>
          </p:nvPr>
        </p:nvSpPr>
        <p:spPr>
          <a:gradFill>
            <a:gsLst>
              <a:gs pos="0">
                <a:srgbClr val="7B32B2"/>
              </a:gs>
              <a:gs pos="100000">
                <a:srgbClr val="401A5D"/>
              </a:gs>
            </a:gsLst>
            <a:lin scaled="0"/>
          </a:gradFill>
        </p:spPr>
        <p:txBody>
          <a:bodyPr/>
          <a:p>
            <a:r>
              <a:rPr lang="en-US">
                <a:sym typeface="+mn-ea"/>
              </a:rPr>
              <a:t>I got the solution from the google,geeks for geeks and chat Gtp and delete some code used before   .</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gradFill>
            <a:gsLst>
              <a:gs pos="0">
                <a:srgbClr val="007BD3"/>
              </a:gs>
              <a:gs pos="100000">
                <a:srgbClr val="034373"/>
              </a:gs>
            </a:gsLst>
            <a:lin scaled="0"/>
          </a:gradFill>
        </p:spPr>
        <p:txBody>
          <a:bodyPr/>
          <a:p>
            <a:pPr algn="ctr"/>
            <a:r>
              <a:rPr lang="en-US" i="1" u="sng">
                <a:effectLst>
                  <a:outerShdw blurRad="38100" dist="19050" dir="2700000" algn="tl" rotWithShape="0">
                    <a:schemeClr val="dk1">
                      <a:alpha val="40000"/>
                    </a:schemeClr>
                  </a:outerShdw>
                </a:effectLst>
                <a:sym typeface="+mn-ea"/>
              </a:rPr>
              <a:t>Methodology</a:t>
            </a:r>
            <a:endParaRPr lang="en-US"/>
          </a:p>
        </p:txBody>
      </p:sp>
      <p:sp>
        <p:nvSpPr>
          <p:cNvPr id="3" name="Content Placeholder 2"/>
          <p:cNvSpPr>
            <a:spLocks noGrp="1"/>
          </p:cNvSpPr>
          <p:nvPr>
            <p:ph idx="1"/>
          </p:nvPr>
        </p:nvSpPr>
        <p:spPr>
          <a:gradFill>
            <a:gsLst>
              <a:gs pos="0">
                <a:srgbClr val="7B32B2"/>
              </a:gs>
              <a:gs pos="100000">
                <a:srgbClr val="401A5D"/>
              </a:gs>
            </a:gsLst>
            <a:lin scaled="0"/>
          </a:gradFill>
        </p:spPr>
        <p:txBody>
          <a:bodyPr>
            <a:normAutofit lnSpcReduction="10000"/>
          </a:bodyPr>
          <a:p>
            <a:r>
              <a:rPr lang="en-GB" dirty="0">
                <a:effectLst/>
                <a:latin typeface="Times New Roman" panose="02020603050405020304" pitchFamily="18" charset="0"/>
                <a:ea typeface="Times New Roman" panose="02020603050405020304" pitchFamily="18" charset="0"/>
                <a:sym typeface="+mn-ea"/>
              </a:rPr>
              <a:t>Data Exploration</a:t>
            </a:r>
            <a:r>
              <a:rPr lang="en-US" altLang="en-GB" dirty="0">
                <a:effectLst/>
                <a:latin typeface="Times New Roman" panose="02020603050405020304" pitchFamily="18" charset="0"/>
                <a:ea typeface="Times New Roman" panose="02020603050405020304" pitchFamily="18" charset="0"/>
                <a:sym typeface="+mn-ea"/>
              </a:rPr>
              <a:t>-</a:t>
            </a:r>
            <a:endParaRPr lang="en-GB" dirty="0">
              <a:effectLst/>
              <a:latin typeface="Times New Roman" panose="02020603050405020304" pitchFamily="18" charset="0"/>
              <a:ea typeface="Times New Roman" panose="02020603050405020304" pitchFamily="18" charset="0"/>
            </a:endParaRPr>
          </a:p>
          <a:p>
            <a:r>
              <a:rPr lang="en-GB" dirty="0">
                <a:effectLst/>
                <a:latin typeface="Times New Roman" panose="02020603050405020304" pitchFamily="18" charset="0"/>
                <a:ea typeface="Times New Roman" panose="02020603050405020304" pitchFamily="18" charset="0"/>
                <a:sym typeface="+mn-ea"/>
              </a:rPr>
              <a:t>Data Preprocessing</a:t>
            </a:r>
            <a:endParaRPr lang="en-GB" dirty="0">
              <a:latin typeface="Times New Roman" panose="02020603050405020304" pitchFamily="18" charset="0"/>
              <a:ea typeface="Times New Roman" panose="02020603050405020304" pitchFamily="18" charset="0"/>
            </a:endParaRPr>
          </a:p>
          <a:p>
            <a:r>
              <a:rPr lang="en-GB" dirty="0">
                <a:effectLst/>
                <a:latin typeface="Times New Roman" panose="02020603050405020304" pitchFamily="18" charset="0"/>
                <a:ea typeface="Times New Roman" panose="02020603050405020304" pitchFamily="18" charset="0"/>
                <a:sym typeface="+mn-ea"/>
              </a:rPr>
              <a:t>Feature Extraction</a:t>
            </a:r>
            <a:endParaRPr lang="en-GB" dirty="0">
              <a:effectLst/>
              <a:latin typeface="Times New Roman" panose="02020603050405020304" pitchFamily="18" charset="0"/>
              <a:ea typeface="Times New Roman" panose="02020603050405020304" pitchFamily="18" charset="0"/>
              <a:sym typeface="+mn-ea"/>
            </a:endParaRPr>
          </a:p>
          <a:p>
            <a:r>
              <a:rPr lang="en-US" altLang="en-GB" dirty="0">
                <a:effectLst/>
                <a:latin typeface="Times New Roman" panose="02020603050405020304" pitchFamily="18" charset="0"/>
                <a:ea typeface="Times New Roman" panose="02020603050405020304" pitchFamily="18" charset="0"/>
                <a:sym typeface="+mn-ea"/>
              </a:rPr>
              <a:t>Feature Engineering</a:t>
            </a:r>
            <a:endParaRPr lang="en-GB" dirty="0">
              <a:effectLst/>
              <a:latin typeface="Times New Roman" panose="02020603050405020304" pitchFamily="18" charset="0"/>
              <a:ea typeface="Times New Roman" panose="02020603050405020304" pitchFamily="18" charset="0"/>
            </a:endParaRPr>
          </a:p>
          <a:p>
            <a:r>
              <a:rPr lang="en-GB" dirty="0">
                <a:effectLst/>
                <a:latin typeface="Times New Roman" panose="02020603050405020304" pitchFamily="18" charset="0"/>
                <a:ea typeface="Times New Roman" panose="02020603050405020304" pitchFamily="18" charset="0"/>
                <a:sym typeface="+mn-ea"/>
              </a:rPr>
              <a:t>Model Building</a:t>
            </a:r>
            <a:endParaRPr lang="en-GB" dirty="0">
              <a:latin typeface="Times New Roman" panose="02020603050405020304" pitchFamily="18" charset="0"/>
              <a:ea typeface="Times New Roman" panose="02020603050405020304" pitchFamily="18" charset="0"/>
            </a:endParaRPr>
          </a:p>
          <a:p>
            <a:r>
              <a:rPr lang="en-GB" dirty="0">
                <a:effectLst/>
                <a:latin typeface="Times New Roman" panose="02020603050405020304" pitchFamily="18" charset="0"/>
                <a:ea typeface="Times New Roman" panose="02020603050405020304" pitchFamily="18" charset="0"/>
                <a:sym typeface="+mn-ea"/>
              </a:rPr>
              <a:t>Model Evaluation</a:t>
            </a:r>
            <a:endParaRPr lang="en-GB" dirty="0">
              <a:effectLst/>
              <a:latin typeface="Times New Roman" panose="02020603050405020304" pitchFamily="18" charset="0"/>
              <a:ea typeface="Times New Roman" panose="02020603050405020304" pitchFamily="18" charset="0"/>
            </a:endParaRPr>
          </a:p>
          <a:p>
            <a:r>
              <a:rPr lang="en-GB" dirty="0">
                <a:effectLst/>
                <a:latin typeface="Times New Roman" panose="02020603050405020304" pitchFamily="18" charset="0"/>
                <a:ea typeface="Times New Roman" panose="02020603050405020304" pitchFamily="18" charset="0"/>
                <a:sym typeface="+mn-ea"/>
              </a:rPr>
              <a:t>Feature Importance Analysis</a:t>
            </a:r>
            <a:endParaRPr lang="en-GB" dirty="0">
              <a:effectLst/>
              <a:latin typeface="Times New Roman" panose="02020603050405020304" pitchFamily="18" charset="0"/>
              <a:ea typeface="Times New Roman" panose="02020603050405020304" pitchFamily="18" charset="0"/>
              <a:sym typeface="+mn-ea"/>
            </a:endParaRPr>
          </a:p>
          <a:p>
            <a:r>
              <a:rPr lang="en-GB" dirty="0">
                <a:latin typeface="Times New Roman" panose="02020603050405020304" pitchFamily="18" charset="0"/>
                <a:ea typeface="Times New Roman" panose="02020603050405020304" pitchFamily="18" charset="0"/>
                <a:sym typeface="+mn-ea"/>
              </a:rPr>
              <a:t>Report and Visualization</a:t>
            </a:r>
            <a:endParaRPr lang="en-GB" dirty="0">
              <a:latin typeface="Times New Roman" panose="02020603050405020304" pitchFamily="18" charset="0"/>
              <a:ea typeface="Times New Roman" panose="02020603050405020304" pitchFamily="18" charset="0"/>
            </a:endParaRPr>
          </a:p>
          <a:p>
            <a:r>
              <a:rPr lang="en-GB" dirty="0">
                <a:effectLst/>
                <a:latin typeface="Times New Roman" panose="02020603050405020304" pitchFamily="18" charset="0"/>
                <a:ea typeface="Times New Roman" panose="02020603050405020304" pitchFamily="18" charset="0"/>
                <a:sym typeface="+mn-ea"/>
              </a:rPr>
              <a:t>Recommendations</a:t>
            </a:r>
            <a:endParaRPr lang="en-GB" dirty="0">
              <a:effectLst/>
              <a:latin typeface="Times New Roman" panose="02020603050405020304" pitchFamily="18" charset="0"/>
              <a:ea typeface="Times New Roman" panose="02020603050405020304" pitchFamily="18" charset="0"/>
              <a:sym typeface="+mn-ea"/>
            </a:endParaRPr>
          </a:p>
          <a:p>
            <a:endParaRPr lang="en-US"/>
          </a:p>
        </p:txBody>
      </p:sp>
      <p:sp>
        <p:nvSpPr>
          <p:cNvPr id="4" name="Text Box 3"/>
          <p:cNvSpPr txBox="1"/>
          <p:nvPr/>
        </p:nvSpPr>
        <p:spPr>
          <a:xfrm>
            <a:off x="6616700" y="2950845"/>
            <a:ext cx="4064000" cy="368300"/>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gradFill>
            <a:gsLst>
              <a:gs pos="0">
                <a:srgbClr val="007BD3"/>
              </a:gs>
              <a:gs pos="100000">
                <a:srgbClr val="034373"/>
              </a:gs>
            </a:gsLst>
            <a:lin scaled="0"/>
          </a:gradFill>
        </p:spPr>
        <p:txBody>
          <a:bodyPr/>
          <a:p>
            <a:pPr algn="ctr"/>
            <a:r>
              <a:rPr lang="en-US" i="1" u="sng">
                <a:effectLst>
                  <a:outerShdw blurRad="38100" dist="19050" dir="2700000" algn="tl" rotWithShape="0">
                    <a:schemeClr val="dk1">
                      <a:alpha val="40000"/>
                    </a:schemeClr>
                  </a:outerShdw>
                </a:effectLst>
                <a:sym typeface="+mn-ea"/>
              </a:rPr>
              <a:t>Key features</a:t>
            </a:r>
            <a:endParaRPr lang="en-US"/>
          </a:p>
        </p:txBody>
      </p:sp>
      <p:pic>
        <p:nvPicPr>
          <p:cNvPr id="4" name="Content Placeholder 3" descr="pro-4-2"/>
          <p:cNvPicPr>
            <a:picLocks noChangeAspect="1"/>
          </p:cNvPicPr>
          <p:nvPr>
            <p:ph idx="1"/>
          </p:nvPr>
        </p:nvPicPr>
        <p:blipFill>
          <a:blip r:embed="rId1"/>
          <a:stretch>
            <a:fillRect/>
          </a:stretch>
        </p:blipFill>
        <p:spPr>
          <a:xfrm>
            <a:off x="1139825" y="1691005"/>
            <a:ext cx="3004820" cy="1823720"/>
          </a:xfrm>
          <a:prstGeom prst="rect">
            <a:avLst/>
          </a:prstGeom>
        </p:spPr>
      </p:pic>
      <p:pic>
        <p:nvPicPr>
          <p:cNvPr id="5" name="Picture 4" descr="pro-4-3"/>
          <p:cNvPicPr>
            <a:picLocks noChangeAspect="1"/>
          </p:cNvPicPr>
          <p:nvPr/>
        </p:nvPicPr>
        <p:blipFill>
          <a:blip r:embed="rId2"/>
          <a:stretch>
            <a:fillRect/>
          </a:stretch>
        </p:blipFill>
        <p:spPr>
          <a:xfrm>
            <a:off x="4144645" y="1767840"/>
            <a:ext cx="3609975" cy="1616710"/>
          </a:xfrm>
          <a:prstGeom prst="rect">
            <a:avLst/>
          </a:prstGeom>
        </p:spPr>
      </p:pic>
      <p:pic>
        <p:nvPicPr>
          <p:cNvPr id="6" name="Picture 5" descr="pro-4-4"/>
          <p:cNvPicPr>
            <a:picLocks noChangeAspect="1"/>
          </p:cNvPicPr>
          <p:nvPr/>
        </p:nvPicPr>
        <p:blipFill>
          <a:blip r:embed="rId3"/>
          <a:stretch>
            <a:fillRect/>
          </a:stretch>
        </p:blipFill>
        <p:spPr>
          <a:xfrm>
            <a:off x="7754620" y="1806575"/>
            <a:ext cx="2188210" cy="1492885"/>
          </a:xfrm>
          <a:prstGeom prst="rect">
            <a:avLst/>
          </a:prstGeom>
        </p:spPr>
      </p:pic>
      <p:pic>
        <p:nvPicPr>
          <p:cNvPr id="7" name="Picture 6" descr="pro-4-5"/>
          <p:cNvPicPr>
            <a:picLocks noChangeAspect="1"/>
          </p:cNvPicPr>
          <p:nvPr/>
        </p:nvPicPr>
        <p:blipFill>
          <a:blip r:embed="rId4"/>
          <a:stretch>
            <a:fillRect/>
          </a:stretch>
        </p:blipFill>
        <p:spPr>
          <a:xfrm>
            <a:off x="715010" y="3668395"/>
            <a:ext cx="2865755" cy="3040380"/>
          </a:xfrm>
          <a:prstGeom prst="rect">
            <a:avLst/>
          </a:prstGeom>
        </p:spPr>
      </p:pic>
      <p:pic>
        <p:nvPicPr>
          <p:cNvPr id="8" name="Picture 7" descr="pro-4-6"/>
          <p:cNvPicPr>
            <a:picLocks noChangeAspect="1"/>
          </p:cNvPicPr>
          <p:nvPr/>
        </p:nvPicPr>
        <p:blipFill>
          <a:blip r:embed="rId5"/>
          <a:stretch>
            <a:fillRect/>
          </a:stretch>
        </p:blipFill>
        <p:spPr>
          <a:xfrm>
            <a:off x="9942830" y="1888490"/>
            <a:ext cx="1809750" cy="1355090"/>
          </a:xfrm>
          <a:prstGeom prst="rect">
            <a:avLst/>
          </a:prstGeom>
        </p:spPr>
      </p:pic>
      <p:pic>
        <p:nvPicPr>
          <p:cNvPr id="9" name="Picture 8" descr="pro-4-8"/>
          <p:cNvPicPr>
            <a:picLocks noChangeAspect="1"/>
          </p:cNvPicPr>
          <p:nvPr/>
        </p:nvPicPr>
        <p:blipFill>
          <a:blip r:embed="rId6"/>
          <a:stretch>
            <a:fillRect/>
          </a:stretch>
        </p:blipFill>
        <p:spPr>
          <a:xfrm>
            <a:off x="3358515" y="3668395"/>
            <a:ext cx="2689860" cy="2799080"/>
          </a:xfrm>
          <a:prstGeom prst="rect">
            <a:avLst/>
          </a:prstGeom>
        </p:spPr>
      </p:pic>
      <p:pic>
        <p:nvPicPr>
          <p:cNvPr id="10" name="Picture 9" descr="pro-4-9"/>
          <p:cNvPicPr>
            <a:picLocks noChangeAspect="1"/>
          </p:cNvPicPr>
          <p:nvPr/>
        </p:nvPicPr>
        <p:blipFill>
          <a:blip r:embed="rId7"/>
          <a:stretch>
            <a:fillRect/>
          </a:stretch>
        </p:blipFill>
        <p:spPr>
          <a:xfrm>
            <a:off x="5883910" y="5584190"/>
            <a:ext cx="2676525" cy="1056640"/>
          </a:xfrm>
          <a:prstGeom prst="rect">
            <a:avLst/>
          </a:prstGeom>
        </p:spPr>
      </p:pic>
      <p:pic>
        <p:nvPicPr>
          <p:cNvPr id="12" name="Picture 11" descr="project-4-1"/>
          <p:cNvPicPr>
            <a:picLocks noChangeAspect="1"/>
          </p:cNvPicPr>
          <p:nvPr/>
        </p:nvPicPr>
        <p:blipFill>
          <a:blip r:embed="rId8"/>
          <a:stretch>
            <a:fillRect/>
          </a:stretch>
        </p:blipFill>
        <p:spPr>
          <a:xfrm>
            <a:off x="6207125" y="3742055"/>
            <a:ext cx="1838325" cy="1546860"/>
          </a:xfrm>
          <a:prstGeom prst="rect">
            <a:avLst/>
          </a:prstGeom>
        </p:spPr>
      </p:pic>
      <p:pic>
        <p:nvPicPr>
          <p:cNvPr id="14" name="Picture 13" descr="pro-4-10-2"/>
          <p:cNvPicPr>
            <a:picLocks noChangeAspect="1"/>
          </p:cNvPicPr>
          <p:nvPr/>
        </p:nvPicPr>
        <p:blipFill>
          <a:blip r:embed="rId9"/>
          <a:stretch>
            <a:fillRect/>
          </a:stretch>
        </p:blipFill>
        <p:spPr>
          <a:xfrm>
            <a:off x="8322945" y="3742055"/>
            <a:ext cx="3789680" cy="2971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gradFill>
            <a:gsLst>
              <a:gs pos="0">
                <a:srgbClr val="007BD3"/>
              </a:gs>
              <a:gs pos="100000">
                <a:srgbClr val="034373"/>
              </a:gs>
            </a:gsLst>
            <a:lin scaled="0"/>
          </a:gradFill>
        </p:spPr>
        <p:txBody>
          <a:bodyPr/>
          <a:p>
            <a:pPr algn="ctr"/>
            <a:r>
              <a:rPr lang="en-US">
                <a:effectLst>
                  <a:outerShdw blurRad="38100" dist="19050" dir="2700000" algn="tl" rotWithShape="0">
                    <a:schemeClr val="dk1">
                      <a:alpha val="40000"/>
                    </a:schemeClr>
                  </a:outerShdw>
                </a:effectLst>
                <a:sym typeface="+mn-ea"/>
              </a:rPr>
              <a:t>Result &amp; Achievements</a:t>
            </a:r>
            <a:endParaRPr lang="en-US"/>
          </a:p>
        </p:txBody>
      </p:sp>
      <p:sp>
        <p:nvSpPr>
          <p:cNvPr id="3" name="Content Placeholder 2"/>
          <p:cNvSpPr>
            <a:spLocks noGrp="1"/>
          </p:cNvSpPr>
          <p:nvPr>
            <p:ph idx="1"/>
          </p:nvPr>
        </p:nvSpPr>
        <p:spPr>
          <a:gradFill>
            <a:gsLst>
              <a:gs pos="0">
                <a:srgbClr val="7B32B2"/>
              </a:gs>
              <a:gs pos="100000">
                <a:srgbClr val="401A5D"/>
              </a:gs>
            </a:gsLst>
            <a:lin scaled="0"/>
          </a:gradFill>
        </p:spPr>
        <p:txBody>
          <a:bodyPr>
            <a:normAutofit fontScale="30000"/>
          </a:bodyPr>
          <a:p>
            <a:r>
              <a:rPr lang="en-US">
                <a:effectLst>
                  <a:outerShdw blurRad="38100" dist="19050" dir="2700000" algn="tl" rotWithShape="0">
                    <a:schemeClr val="dk1">
                      <a:alpha val="40000"/>
                    </a:schemeClr>
                  </a:outerShdw>
                </a:effectLst>
                <a:sym typeface="+mn-ea"/>
              </a:rPr>
              <a:t>Result</a:t>
            </a:r>
            <a:endParaRPr lang="en-US"/>
          </a:p>
          <a:p>
            <a:r>
              <a:rPr lang="en-US"/>
              <a:t>Improved Data Quality:</a:t>
            </a:r>
            <a:endParaRPr lang="en-US"/>
          </a:p>
          <a:p>
            <a:r>
              <a:rPr lang="en-US"/>
              <a:t>Effective Feature Engineering</a:t>
            </a:r>
            <a:endParaRPr lang="en-US"/>
          </a:p>
          <a:p>
            <a:r>
              <a:rPr lang="en-US"/>
              <a:t>Model Development and Evaluation:</a:t>
            </a:r>
            <a:endParaRPr lang="en-US"/>
          </a:p>
          <a:p>
            <a:r>
              <a:rPr lang="en-US"/>
              <a:t>Feature Importance Analysis:</a:t>
            </a:r>
            <a:endParaRPr lang="en-US"/>
          </a:p>
          <a:p>
            <a:r>
              <a:rPr lang="en-US"/>
              <a:t>Time-Series Analysis:</a:t>
            </a:r>
            <a:endParaRPr lang="en-US"/>
          </a:p>
          <a:p>
            <a:r>
              <a:rPr lang="en-US">
                <a:effectLst>
                  <a:outerShdw blurRad="38100" dist="19050" dir="2700000" algn="tl" rotWithShape="0">
                    <a:schemeClr val="dk1">
                      <a:alpha val="40000"/>
                    </a:schemeClr>
                  </a:outerShdw>
                </a:effectLst>
                <a:sym typeface="+mn-ea"/>
              </a:rPr>
              <a:t>Achievements</a:t>
            </a:r>
            <a:endParaRPr lang="en-US">
              <a:effectLst>
                <a:outerShdw blurRad="38100" dist="19050" dir="2700000" algn="tl" rotWithShape="0">
                  <a:schemeClr val="dk1">
                    <a:alpha val="40000"/>
                  </a:schemeClr>
                </a:outerShdw>
              </a:effectLst>
              <a:sym typeface="+mn-ea"/>
            </a:endParaRPr>
          </a:p>
          <a:p>
            <a:r>
              <a:rPr lang="en-US">
                <a:effectLst>
                  <a:outerShdw blurRad="38100" dist="19050" dir="2700000" algn="tl" rotWithShape="0">
                    <a:schemeClr val="dk1">
                      <a:alpha val="40000"/>
                    </a:schemeClr>
                  </a:outerShdw>
                </a:effectLst>
                <a:sym typeface="+mn-ea"/>
              </a:rPr>
              <a:t>Enhanced Predictive Accuracy:</a:t>
            </a:r>
            <a:endParaRPr lang="en-US">
              <a:effectLst>
                <a:outerShdw blurRad="38100" dist="19050" dir="2700000" algn="tl" rotWithShape="0">
                  <a:schemeClr val="dk1">
                    <a:alpha val="40000"/>
                  </a:schemeClr>
                </a:outerShdw>
              </a:effectLst>
              <a:sym typeface="+mn-ea"/>
            </a:endParaRPr>
          </a:p>
          <a:p>
            <a:endParaRPr lang="en-US">
              <a:effectLst>
                <a:outerShdw blurRad="38100" dist="19050" dir="2700000" algn="tl" rotWithShape="0">
                  <a:schemeClr val="dk1">
                    <a:alpha val="40000"/>
                  </a:schemeClr>
                </a:outerShdw>
              </a:effectLst>
              <a:sym typeface="+mn-ea"/>
            </a:endParaRPr>
          </a:p>
          <a:p>
            <a:r>
              <a:rPr lang="en-US">
                <a:effectLst>
                  <a:outerShdw blurRad="38100" dist="19050" dir="2700000" algn="tl" rotWithShape="0">
                    <a:schemeClr val="dk1">
                      <a:alpha val="40000"/>
                    </a:schemeClr>
                  </a:outerShdw>
                </a:effectLst>
                <a:sym typeface="+mn-ea"/>
              </a:rPr>
              <a:t>Through effective feature engineering and model tuning, achieved a predictive accuracy (R2 score) within the expected range of 75%-85%, with some models exceeding 85%</a:t>
            </a:r>
            <a:endParaRPr lang="en-US">
              <a:effectLst>
                <a:outerShdw blurRad="38100" dist="19050" dir="2700000" algn="tl" rotWithShape="0">
                  <a:schemeClr val="dk1">
                    <a:alpha val="40000"/>
                  </a:schemeClr>
                </a:outerShdw>
              </a:effectLst>
              <a:sym typeface="+mn-ea"/>
            </a:endParaRPr>
          </a:p>
          <a:p>
            <a:r>
              <a:rPr lang="en-US">
                <a:effectLst>
                  <a:outerShdw blurRad="38100" dist="19050" dir="2700000" algn="tl" rotWithShape="0">
                    <a:schemeClr val="dk1">
                      <a:alpha val="40000"/>
                    </a:schemeClr>
                  </a:outerShdw>
                </a:effectLst>
                <a:sym typeface="+mn-ea"/>
              </a:rPr>
              <a:t>Comprehensive Reporting:</a:t>
            </a:r>
            <a:endParaRPr lang="en-US">
              <a:effectLst>
                <a:outerShdw blurRad="38100" dist="19050" dir="2700000" algn="tl" rotWithShape="0">
                  <a:schemeClr val="dk1">
                    <a:alpha val="40000"/>
                  </a:schemeClr>
                </a:outerShdw>
              </a:effectLst>
              <a:sym typeface="+mn-ea"/>
            </a:endParaRPr>
          </a:p>
          <a:p>
            <a:r>
              <a:rPr lang="en-US">
                <a:effectLst>
                  <a:outerShdw blurRad="38100" dist="19050" dir="2700000" algn="tl" rotWithShape="0">
                    <a:schemeClr val="dk1">
                      <a:alpha val="40000"/>
                    </a:schemeClr>
                  </a:outerShdw>
                </a:effectLst>
                <a:sym typeface="+mn-ea"/>
              </a:rPr>
              <a:t>Documented the entire process, including data exploration, preprocessing, feature engineering, model development, and evaluation, ensuring transparency and reproducibility of the results.</a:t>
            </a:r>
            <a:endParaRPr lang="en-US">
              <a:effectLst>
                <a:outerShdw blurRad="38100" dist="19050" dir="2700000" algn="tl" rotWithShape="0">
                  <a:schemeClr val="dk1">
                    <a:alpha val="40000"/>
                  </a:schemeClr>
                </a:outerShdw>
              </a:effectLst>
              <a:sym typeface="+mn-ea"/>
            </a:endParaRPr>
          </a:p>
          <a:p>
            <a:r>
              <a:rPr lang="en-US">
                <a:effectLst>
                  <a:outerShdw blurRad="38100" dist="19050" dir="2700000" algn="tl" rotWithShape="0">
                    <a:schemeClr val="dk1">
                      <a:alpha val="40000"/>
                    </a:schemeClr>
                  </a:outerShdw>
                </a:effectLst>
                <a:sym typeface="+mn-ea"/>
              </a:rPr>
              <a:t>Created detailed visualizations and reports that effectively communicate the findings and insights to non-technical stakeholder</a:t>
            </a:r>
            <a:endParaRPr lang="en-US">
              <a:effectLst>
                <a:outerShdw blurRad="38100" dist="19050" dir="2700000" algn="tl" rotWithShape="0">
                  <a:schemeClr val="dk1">
                    <a:alpha val="40000"/>
                  </a:schemeClr>
                </a:outerShdw>
              </a:effectLst>
              <a:sym typeface="+mn-ea"/>
            </a:endParaRPr>
          </a:p>
          <a:p>
            <a:r>
              <a:rPr lang="en-US"/>
              <a:t>Knowledge and Skill Enhancement:</a:t>
            </a:r>
            <a:endParaRPr lang="en-US"/>
          </a:p>
          <a:p>
            <a:r>
              <a:rPr lang="en-US"/>
              <a:t>Gained valuable experience and expertise in handling real-world datasets, applying advanced machine learning techniques, and addressing common data science challenges.</a:t>
            </a:r>
            <a:endParaRPr lang="en-US"/>
          </a:p>
          <a:p>
            <a:r>
              <a:rPr lang="en-US"/>
              <a:t>Enhanced skills in Python, Pandas, Matplotlib, Seaborn, and various machine learning libraries, contributing to personal and professional growth</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gradFill>
            <a:gsLst>
              <a:gs pos="0">
                <a:srgbClr val="007BD3"/>
              </a:gs>
              <a:gs pos="100000">
                <a:srgbClr val="034373"/>
              </a:gs>
            </a:gsLst>
            <a:lin scaled="0"/>
          </a:gradFill>
        </p:spPr>
        <p:txBody>
          <a:bodyPr/>
          <a:p>
            <a:pPr algn="ctr"/>
            <a:r>
              <a:rPr lang="en-US" i="1">
                <a:effectLst>
                  <a:outerShdw blurRad="38100" dist="19050" dir="2700000" algn="tl" rotWithShape="0">
                    <a:schemeClr val="dk1">
                      <a:alpha val="40000"/>
                    </a:schemeClr>
                  </a:outerShdw>
                </a:effectLst>
                <a:sym typeface="+mn-ea"/>
              </a:rPr>
              <a:t>Challenges faced</a:t>
            </a:r>
            <a:endParaRPr lang="en-US"/>
          </a:p>
        </p:txBody>
      </p:sp>
      <p:sp>
        <p:nvSpPr>
          <p:cNvPr id="3" name="Content Placeholder 2"/>
          <p:cNvSpPr>
            <a:spLocks noGrp="1"/>
          </p:cNvSpPr>
          <p:nvPr>
            <p:ph idx="1"/>
          </p:nvPr>
        </p:nvSpPr>
        <p:spPr>
          <a:gradFill>
            <a:gsLst>
              <a:gs pos="0">
                <a:srgbClr val="7B32B2"/>
              </a:gs>
              <a:gs pos="100000">
                <a:srgbClr val="401A5D"/>
              </a:gs>
            </a:gsLst>
            <a:lin scaled="0"/>
          </a:gradFill>
        </p:spPr>
        <p:txBody>
          <a:bodyPr/>
          <a:p>
            <a:r>
              <a:rPr lang="en-US">
                <a:sym typeface="+mn-ea"/>
              </a:rPr>
              <a:t>When i was doing this project i Faced the challenges like</a:t>
            </a:r>
            <a:endParaRPr lang="en-US"/>
          </a:p>
          <a:p>
            <a:r>
              <a:rPr lang="en-US">
                <a:sym typeface="+mn-ea"/>
              </a:rPr>
              <a:t> </a:t>
            </a:r>
            <a:r>
              <a:rPr lang="en-US">
                <a:sym typeface="+mn-ea"/>
              </a:rPr>
              <a:t>1-Error occur and findings their accurate solution .</a:t>
            </a:r>
            <a:endParaRPr lang="en-US"/>
          </a:p>
          <a:p>
            <a:r>
              <a:rPr lang="en-US"/>
              <a:t>2.NAN value come while fitting the model .</a:t>
            </a:r>
            <a:endParaRPr lang="en-US"/>
          </a:p>
          <a:p>
            <a:r>
              <a:rPr lang="en-US"/>
              <a:t>3.when i used the pd.get dummy code .so many error came in my project file so i removed it as my mentor suggest me.</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2979</Words>
  <Application>WPS Presentation</Application>
  <PresentationFormat>Widescreen</PresentationFormat>
  <Paragraphs>76</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Times New Roman</vt:lpstr>
      <vt:lpstr>Edwardian Script ITC</vt:lpstr>
      <vt:lpstr>Algerian</vt:lpstr>
      <vt:lpstr>Calibri Light</vt:lpstr>
      <vt:lpstr>Calibri</vt:lpstr>
      <vt:lpstr>Microsoft YaHei</vt:lpstr>
      <vt:lpstr>Arial Unicode MS</vt:lpstr>
      <vt:lpstr>Office Theme</vt:lpstr>
      <vt:lpstr>Feature Extraction and Price Prediction for Mobile Phones Project -4</vt:lpstr>
      <vt:lpstr>Introduction</vt:lpstr>
      <vt:lpstr>Project Overview</vt:lpstr>
      <vt:lpstr>Problem Statement</vt:lpstr>
      <vt:lpstr>Solution</vt:lpstr>
      <vt:lpstr>Methodology</vt:lpstr>
      <vt:lpstr>Key features</vt:lpstr>
      <vt:lpstr>Result &amp; Achievements</vt:lpstr>
      <vt:lpstr>Challenges faced</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Extraction and Price Prediction for Mobile Phones</dc:title>
  <dc:creator>ASHA SANDEEP</dc:creator>
  <cp:lastModifiedBy>ASHA SANDEEP</cp:lastModifiedBy>
  <cp:revision>16</cp:revision>
  <dcterms:created xsi:type="dcterms:W3CDTF">2024-06-16T05:31:00Z</dcterms:created>
  <dcterms:modified xsi:type="dcterms:W3CDTF">2024-07-14T13:19:56Z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0EEC1A497F514599AD5006E13AB13D10_11</vt:lpwstr>
  </property>
  <property fmtid="{D5CDD505-2E9C-101B-9397-08002B2CF9AE}" pid="3" name="KSOProductBuildVer">
    <vt:lpwstr>1033-12.2.0.17119</vt:lpwstr>
  </property>
</Properties>
</file>