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1" r:id="rId7"/>
    <p:sldId id="262" r:id="rId8"/>
    <p:sldId id="263" r:id="rId9"/>
    <p:sldId id="264" r:id="rId10"/>
    <p:sldId id="269" r:id="rId11"/>
    <p:sldId id="282" r:id="rId12"/>
    <p:sldId id="288"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3.xml"/><Relationship Id="rId7" Type="http://schemas.openxmlformats.org/officeDocument/2006/relationships/image" Target="../media/image12.png"/><Relationship Id="rId6" Type="http://schemas.openxmlformats.org/officeDocument/2006/relationships/tags" Target="../tags/tag2.xml"/><Relationship Id="rId5" Type="http://schemas.openxmlformats.org/officeDocument/2006/relationships/image" Target="../media/image11.png"/><Relationship Id="rId4" Type="http://schemas.openxmlformats.org/officeDocument/2006/relationships/tags" Target="../tags/tag1.xml"/><Relationship Id="rId3" Type="http://schemas.openxmlformats.org/officeDocument/2006/relationships/image" Target="../media/image10.png"/><Relationship Id="rId2" Type="http://schemas.openxmlformats.org/officeDocument/2006/relationships/image" Target="../media/image9.png"/><Relationship Id="rId10"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tags" Target="../tags/tag4.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619885"/>
            <a:ext cx="9144000" cy="1890395"/>
          </a:xfrm>
          <a:solidFill>
            <a:srgbClr val="00B0F0"/>
          </a:solidFill>
        </p:spPr>
        <p:txBody>
          <a:bodyPr>
            <a:normAutofit/>
          </a:bodyPr>
          <a:p>
            <a:r>
              <a:rPr lang="en-US" sz="4800" b="1"/>
              <a:t>Exploratory Data Analysis (EDA) for Real Estate Pricing</a:t>
            </a:r>
            <a:endParaRPr lang="en-US" sz="4800" b="1"/>
          </a:p>
        </p:txBody>
      </p:sp>
      <p:sp>
        <p:nvSpPr>
          <p:cNvPr id="3" name="Subtitle 2"/>
          <p:cNvSpPr>
            <a:spLocks noGrp="1"/>
          </p:cNvSpPr>
          <p:nvPr>
            <p:ph type="subTitle" idx="1"/>
          </p:nvPr>
        </p:nvSpPr>
        <p:spPr>
          <a:xfrm>
            <a:off x="1524000" y="3602038"/>
            <a:ext cx="9144000" cy="1655762"/>
          </a:xfrm>
          <a:solidFill>
            <a:srgbClr val="FFC000"/>
          </a:solidFill>
        </p:spPr>
        <p:txBody>
          <a:bodyPr/>
          <a:p>
            <a:r>
              <a:rPr lang="en-US"/>
              <a:t>ASHA SANDEEP</a:t>
            </a:r>
            <a:endParaRPr lang="en-US"/>
          </a:p>
          <a:p>
            <a:r>
              <a:rPr lang="en-US"/>
              <a:t>NOIDA</a:t>
            </a:r>
            <a:endParaRPr lang="en-US"/>
          </a:p>
          <a:p>
            <a:r>
              <a:rPr lang="en-US"/>
              <a:t>DIGICHROME ACADEMY</a:t>
            </a:r>
            <a:endParaRPr lang="en-US"/>
          </a:p>
        </p:txBody>
      </p:sp>
      <p:pic>
        <p:nvPicPr>
          <p:cNvPr id="4" name="Picture 3" descr="EDA LOGO_3"/>
          <p:cNvPicPr>
            <a:picLocks noChangeAspect="1"/>
          </p:cNvPicPr>
          <p:nvPr/>
        </p:nvPicPr>
        <p:blipFill>
          <a:blip r:embed="rId1"/>
          <a:stretch>
            <a:fillRect/>
          </a:stretch>
        </p:blipFill>
        <p:spPr>
          <a:xfrm>
            <a:off x="66040" y="0"/>
            <a:ext cx="3987165" cy="1614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pic>
        <p:nvPicPr>
          <p:cNvPr id="4" name="Content Placeholder 3" descr="boxplot-3"/>
          <p:cNvPicPr>
            <a:picLocks noChangeAspect="1"/>
          </p:cNvPicPr>
          <p:nvPr>
            <p:ph idx="1"/>
          </p:nvPr>
        </p:nvPicPr>
        <p:blipFill>
          <a:blip r:embed="rId1"/>
          <a:stretch>
            <a:fillRect/>
          </a:stretch>
        </p:blipFill>
        <p:spPr>
          <a:xfrm>
            <a:off x="558800" y="2115820"/>
            <a:ext cx="2334895" cy="2111375"/>
          </a:xfrm>
          <a:prstGeom prst="rect">
            <a:avLst/>
          </a:prstGeom>
        </p:spPr>
      </p:pic>
      <p:sp>
        <p:nvSpPr>
          <p:cNvPr id="7" name="Text Box 6"/>
          <p:cNvSpPr txBox="1"/>
          <p:nvPr/>
        </p:nvSpPr>
        <p:spPr>
          <a:xfrm>
            <a:off x="7609840" y="4749800"/>
            <a:ext cx="3744595" cy="1597660"/>
          </a:xfrm>
          <a:prstGeom prst="rect">
            <a:avLst/>
          </a:prstGeom>
          <a:noFill/>
        </p:spPr>
        <p:txBody>
          <a:bodyPr wrap="square" rtlCol="0">
            <a:noAutofit/>
          </a:bodyPr>
          <a:p>
            <a:endParaRPr lang="en-US"/>
          </a:p>
        </p:txBody>
      </p:sp>
      <p:pic>
        <p:nvPicPr>
          <p:cNvPr id="9" name="Picture 8" descr="boxplot outliers removed codes"/>
          <p:cNvPicPr>
            <a:picLocks noChangeAspect="1"/>
          </p:cNvPicPr>
          <p:nvPr/>
        </p:nvPicPr>
        <p:blipFill>
          <a:blip r:embed="rId2"/>
          <a:stretch>
            <a:fillRect/>
          </a:stretch>
        </p:blipFill>
        <p:spPr>
          <a:xfrm>
            <a:off x="3079115" y="1991995"/>
            <a:ext cx="4013200" cy="1687830"/>
          </a:xfrm>
          <a:prstGeom prst="rect">
            <a:avLst/>
          </a:prstGeom>
        </p:spPr>
      </p:pic>
      <p:pic>
        <p:nvPicPr>
          <p:cNvPr id="14" name="Picture 13" descr="Scatter plot-3"/>
          <p:cNvPicPr>
            <a:picLocks noChangeAspect="1"/>
          </p:cNvPicPr>
          <p:nvPr/>
        </p:nvPicPr>
        <p:blipFill>
          <a:blip r:embed="rId3"/>
          <a:stretch>
            <a:fillRect/>
          </a:stretch>
        </p:blipFill>
        <p:spPr>
          <a:xfrm>
            <a:off x="7441565" y="1798955"/>
            <a:ext cx="4215765" cy="3040380"/>
          </a:xfrm>
          <a:prstGeom prst="rect">
            <a:avLst/>
          </a:prstGeom>
        </p:spPr>
      </p:pic>
      <p:pic>
        <p:nvPicPr>
          <p:cNvPr id="3" name="Picture 2" descr="bar plot"/>
          <p:cNvPicPr>
            <a:picLocks noChangeAspect="1"/>
          </p:cNvPicPr>
          <p:nvPr>
            <p:custDataLst>
              <p:tags r:id="rId4"/>
            </p:custDataLst>
          </p:nvPr>
        </p:nvPicPr>
        <p:blipFill>
          <a:blip r:embed="rId5"/>
          <a:stretch>
            <a:fillRect/>
          </a:stretch>
        </p:blipFill>
        <p:spPr>
          <a:xfrm>
            <a:off x="3533140" y="3845560"/>
            <a:ext cx="3559810" cy="2353310"/>
          </a:xfrm>
          <a:prstGeom prst="rect">
            <a:avLst/>
          </a:prstGeom>
        </p:spPr>
      </p:pic>
      <p:sp>
        <p:nvSpPr>
          <p:cNvPr id="5" name="Text Box 4"/>
          <p:cNvSpPr txBox="1"/>
          <p:nvPr/>
        </p:nvSpPr>
        <p:spPr>
          <a:xfrm>
            <a:off x="1060450" y="4349750"/>
            <a:ext cx="2124075" cy="946785"/>
          </a:xfrm>
          <a:prstGeom prst="rect">
            <a:avLst/>
          </a:prstGeom>
          <a:noFill/>
        </p:spPr>
        <p:txBody>
          <a:bodyPr wrap="square" rtlCol="0">
            <a:noAutofit/>
          </a:bodyPr>
          <a:p>
            <a:endParaRPr lang="en-US"/>
          </a:p>
        </p:txBody>
      </p:sp>
      <p:pic>
        <p:nvPicPr>
          <p:cNvPr id="6" name="Picture 5" descr="project-3 multivariate pairplot"/>
          <p:cNvPicPr>
            <a:picLocks noChangeAspect="1"/>
          </p:cNvPicPr>
          <p:nvPr>
            <p:custDataLst>
              <p:tags r:id="rId6"/>
            </p:custDataLst>
          </p:nvPr>
        </p:nvPicPr>
        <p:blipFill>
          <a:blip r:embed="rId7"/>
          <a:stretch>
            <a:fillRect/>
          </a:stretch>
        </p:blipFill>
        <p:spPr>
          <a:xfrm>
            <a:off x="559435" y="4558665"/>
            <a:ext cx="2771775" cy="1640205"/>
          </a:xfrm>
          <a:prstGeom prst="rect">
            <a:avLst/>
          </a:prstGeom>
        </p:spPr>
      </p:pic>
      <p:pic>
        <p:nvPicPr>
          <p:cNvPr id="8" name="Content Placeholder 3" descr="pairplot of key features"/>
          <p:cNvPicPr>
            <a:picLocks noChangeAspect="1"/>
          </p:cNvPicPr>
          <p:nvPr>
            <p:custDataLst>
              <p:tags r:id="rId8"/>
            </p:custDataLst>
          </p:nvPr>
        </p:nvPicPr>
        <p:blipFill>
          <a:blip r:embed="rId9"/>
          <a:stretch>
            <a:fillRect/>
          </a:stretch>
        </p:blipFill>
        <p:spPr>
          <a:xfrm>
            <a:off x="7294880" y="4839335"/>
            <a:ext cx="3634105" cy="1484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7375" y="365125"/>
            <a:ext cx="10766425" cy="1040765"/>
          </a:xfrm>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pic>
        <p:nvPicPr>
          <p:cNvPr id="4" name="Content Placeholder 3" descr="Find the price per square foot"/>
          <p:cNvPicPr>
            <a:picLocks noChangeAspect="1"/>
          </p:cNvPicPr>
          <p:nvPr>
            <p:ph idx="1"/>
          </p:nvPr>
        </p:nvPicPr>
        <p:blipFill>
          <a:blip r:embed="rId1"/>
          <a:stretch>
            <a:fillRect/>
          </a:stretch>
        </p:blipFill>
        <p:spPr>
          <a:xfrm>
            <a:off x="5960745" y="4173855"/>
            <a:ext cx="5393690" cy="2257425"/>
          </a:xfrm>
          <a:prstGeom prst="rect">
            <a:avLst/>
          </a:prstGeom>
        </p:spPr>
      </p:pic>
      <p:pic>
        <p:nvPicPr>
          <p:cNvPr id="6" name="Picture 5" descr="heatmap-2halfpart"/>
          <p:cNvPicPr>
            <a:picLocks noChangeAspect="1"/>
          </p:cNvPicPr>
          <p:nvPr/>
        </p:nvPicPr>
        <p:blipFill>
          <a:blip r:embed="rId2"/>
          <a:stretch>
            <a:fillRect/>
          </a:stretch>
        </p:blipFill>
        <p:spPr>
          <a:xfrm>
            <a:off x="265430" y="4438015"/>
            <a:ext cx="5483225" cy="2790825"/>
          </a:xfrm>
          <a:prstGeom prst="rect">
            <a:avLst/>
          </a:prstGeom>
        </p:spPr>
      </p:pic>
      <p:pic>
        <p:nvPicPr>
          <p:cNvPr id="7" name="Picture 6" descr="heatmap-2"/>
          <p:cNvPicPr>
            <a:picLocks noChangeAspect="1"/>
          </p:cNvPicPr>
          <p:nvPr/>
        </p:nvPicPr>
        <p:blipFill>
          <a:blip r:embed="rId3"/>
          <a:stretch>
            <a:fillRect/>
          </a:stretch>
        </p:blipFill>
        <p:spPr>
          <a:xfrm>
            <a:off x="264795" y="1405890"/>
            <a:ext cx="5589905" cy="3263265"/>
          </a:xfrm>
          <a:prstGeom prst="rect">
            <a:avLst/>
          </a:prstGeom>
        </p:spPr>
      </p:pic>
      <p:pic>
        <p:nvPicPr>
          <p:cNvPr id="8" name="Picture 7" descr="new box plo-project-3"/>
          <p:cNvPicPr>
            <a:picLocks noChangeAspect="1"/>
          </p:cNvPicPr>
          <p:nvPr/>
        </p:nvPicPr>
        <p:blipFill>
          <a:blip r:embed="rId4"/>
          <a:stretch>
            <a:fillRect/>
          </a:stretch>
        </p:blipFill>
        <p:spPr>
          <a:xfrm>
            <a:off x="5854700" y="1483360"/>
            <a:ext cx="2725420" cy="2091690"/>
          </a:xfrm>
          <a:prstGeom prst="rect">
            <a:avLst/>
          </a:prstGeom>
        </p:spPr>
      </p:pic>
      <p:pic>
        <p:nvPicPr>
          <p:cNvPr id="3" name="Picture 2" descr="scatter plot for saleprice vssquare foot"/>
          <p:cNvPicPr>
            <a:picLocks noChangeAspect="1"/>
          </p:cNvPicPr>
          <p:nvPr>
            <p:custDataLst>
              <p:tags r:id="rId5"/>
            </p:custDataLst>
          </p:nvPr>
        </p:nvPicPr>
        <p:blipFill>
          <a:blip r:embed="rId6"/>
          <a:stretch>
            <a:fillRect/>
          </a:stretch>
        </p:blipFill>
        <p:spPr>
          <a:xfrm>
            <a:off x="8689975" y="1574800"/>
            <a:ext cx="3121025" cy="22396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a:effectLst>
                  <a:outerShdw blurRad="38100" dist="19050" dir="2700000" algn="tl" rotWithShape="0">
                    <a:schemeClr val="dk1">
                      <a:alpha val="40000"/>
                    </a:schemeClr>
                  </a:outerShdw>
                </a:effectLst>
                <a:sym typeface="+mn-ea"/>
              </a:rPr>
              <a:t>Result &amp; Achievements</a:t>
            </a:r>
            <a:endParaRPr lang="en-US"/>
          </a:p>
        </p:txBody>
      </p:sp>
      <p:sp>
        <p:nvSpPr>
          <p:cNvPr id="3" name="Content Placeholder 2"/>
          <p:cNvSpPr>
            <a:spLocks noGrp="1"/>
          </p:cNvSpPr>
          <p:nvPr>
            <p:ph idx="1"/>
          </p:nvPr>
        </p:nvSpPr>
        <p:spPr>
          <a:solidFill>
            <a:srgbClr val="FFC000"/>
          </a:solidFill>
        </p:spPr>
        <p:txBody>
          <a:bodyPr>
            <a:normAutofit fontScale="90000" lnSpcReduction="10000"/>
          </a:bodyPr>
          <a:p>
            <a:pPr marL="0" indent="0">
              <a:buNone/>
            </a:pPr>
            <a:endParaRPr lang="en-US"/>
          </a:p>
          <a:p>
            <a:pPr marL="0" indent="0">
              <a:buNone/>
            </a:pPr>
            <a:r>
              <a:rPr lang="en-US"/>
              <a:t> Identified trends in house prices over time.</a:t>
            </a:r>
            <a:endParaRPr lang="en-US"/>
          </a:p>
          <a:p>
            <a:pPr marL="0" indent="0">
              <a:buNone/>
            </a:pPr>
            <a:endParaRPr lang="en-US"/>
          </a:p>
          <a:p>
            <a:pPr marL="0" indent="0">
              <a:buNone/>
            </a:pPr>
            <a:r>
              <a:rPr lang="en-US"/>
              <a:t> Established relationships between key features and house prices.</a:t>
            </a:r>
            <a:endParaRPr lang="en-US"/>
          </a:p>
          <a:p>
            <a:pPr marL="0" indent="0">
              <a:buNone/>
            </a:pPr>
            <a:r>
              <a:rPr lang="en-US"/>
              <a:t>- Incorporated economic indicators to provide a more comprehensive analysis.</a:t>
            </a:r>
            <a:endParaRPr lang="en-US"/>
          </a:p>
          <a:p>
            <a:pPr marL="457200" lvl="1" indent="0">
              <a:buNone/>
            </a:pPr>
            <a:endParaRPr lang="en-US"/>
          </a:p>
          <a:p>
            <a:r>
              <a:rPr lang="en-US"/>
              <a:t>Improved data quality.</a:t>
            </a:r>
            <a:endParaRPr lang="en-US"/>
          </a:p>
          <a:p>
            <a:r>
              <a:rPr lang="en-US"/>
              <a:t>Enhanced feature set.</a:t>
            </a:r>
            <a:endParaRPr lang="en-US"/>
          </a:p>
          <a:p>
            <a:r>
              <a:rPr lang="en-US"/>
              <a:t>Key insights visualized.</a:t>
            </a:r>
            <a:endParaRPr lang="en-US"/>
          </a:p>
          <a:p>
            <a:r>
              <a:rPr lang="en-US"/>
              <a:t>Model readiness.</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a:effectLst>
                  <a:outerShdw blurRad="38100" dist="19050" dir="2700000" algn="tl" rotWithShape="0">
                    <a:schemeClr val="dk1">
                      <a:alpha val="40000"/>
                    </a:schemeClr>
                  </a:outerShdw>
                </a:effectLst>
                <a:sym typeface="+mn-ea"/>
              </a:rPr>
              <a:t>Challenges faced</a:t>
            </a:r>
            <a:endParaRPr lang="en-US"/>
          </a:p>
        </p:txBody>
      </p:sp>
      <p:sp>
        <p:nvSpPr>
          <p:cNvPr id="3" name="Content Placeholder 2"/>
          <p:cNvSpPr>
            <a:spLocks noGrp="1"/>
          </p:cNvSpPr>
          <p:nvPr>
            <p:ph idx="1"/>
          </p:nvPr>
        </p:nvSpPr>
        <p:spPr>
          <a:solidFill>
            <a:srgbClr val="FFC000"/>
          </a:solidFill>
        </p:spPr>
        <p:txBody>
          <a:bodyPr/>
          <a:p>
            <a:r>
              <a:rPr lang="en-US"/>
              <a:t>When i was doing this project i Faced the challenges like</a:t>
            </a:r>
            <a:endParaRPr lang="en-US"/>
          </a:p>
          <a:p>
            <a:r>
              <a:rPr lang="en-US"/>
              <a:t> </a:t>
            </a:r>
            <a:r>
              <a:rPr lang="en-US">
                <a:sym typeface="+mn-ea"/>
              </a:rPr>
              <a:t>1-Error occur and findings their accurate solution .</a:t>
            </a:r>
            <a:endParaRPr lang="en-US"/>
          </a:p>
          <a:p>
            <a:r>
              <a:rPr lang="en-US">
                <a:sym typeface="+mn-ea"/>
              </a:rPr>
              <a:t>2-Sometime i occur the problem NAN value came in output.</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a:effectLst>
                  <a:outerShdw blurRad="38100" dist="19050" dir="2700000" algn="tl" rotWithShape="0">
                    <a:schemeClr val="dk1">
                      <a:alpha val="40000"/>
                    </a:schemeClr>
                  </a:outerShdw>
                </a:effectLst>
                <a:sym typeface="+mn-ea"/>
              </a:rPr>
              <a:t>Conclusion</a:t>
            </a:r>
            <a:endParaRPr lang="en-US"/>
          </a:p>
        </p:txBody>
      </p:sp>
      <p:sp>
        <p:nvSpPr>
          <p:cNvPr id="3" name="Content Placeholder 2"/>
          <p:cNvSpPr>
            <a:spLocks noGrp="1"/>
          </p:cNvSpPr>
          <p:nvPr>
            <p:ph idx="1"/>
          </p:nvPr>
        </p:nvSpPr>
        <p:spPr>
          <a:solidFill>
            <a:srgbClr val="FFC000"/>
          </a:solidFill>
        </p:spPr>
        <p:txBody>
          <a:bodyPr/>
          <a:p>
            <a:r>
              <a:rPr lang="en-US"/>
              <a:t>Conclusion</a:t>
            </a:r>
            <a:endParaRPr lang="en-US"/>
          </a:p>
          <a:p>
            <a:r>
              <a:rPr lang="en-US"/>
              <a:t>This project highlights the importance of EDA and Feature Engineering in understanding and preparing the data for modeling. By applying these techniques, we can derive meaningful insights, handle data quality issues, and develop robust predictive models. The next steps involve fine-tuning the model, validating it, and exploring advanced machine learning algorithms to improve prediction accuracy</a:t>
            </a:r>
            <a:endParaRPr lang="en-US"/>
          </a:p>
        </p:txBody>
      </p:sp>
      <p:pic>
        <p:nvPicPr>
          <p:cNvPr id="4" name="Picture 3" descr="flow chart of EDA"/>
          <p:cNvPicPr>
            <a:picLocks noChangeAspect="1"/>
          </p:cNvPicPr>
          <p:nvPr/>
        </p:nvPicPr>
        <p:blipFill>
          <a:blip r:embed="rId1"/>
          <a:stretch>
            <a:fillRect/>
          </a:stretch>
        </p:blipFill>
        <p:spPr>
          <a:xfrm>
            <a:off x="8049260" y="364490"/>
            <a:ext cx="3827780" cy="1326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endParaRPr lang="en-US"/>
          </a:p>
        </p:txBody>
      </p:sp>
      <p:sp>
        <p:nvSpPr>
          <p:cNvPr id="3" name="Content Placeholder 2"/>
          <p:cNvSpPr>
            <a:spLocks noGrp="1"/>
          </p:cNvSpPr>
          <p:nvPr>
            <p:ph idx="1"/>
          </p:nvPr>
        </p:nvSpPr>
        <p:spPr>
          <a:solidFill>
            <a:srgbClr val="FFC000"/>
          </a:solidFill>
        </p:spPr>
        <p:txBody>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Edwardian Script ITC" panose="030303020407070D0804" charset="0"/>
                <a:cs typeface="Edwardian Script ITC" panose="030303020407070D0804" charset="0"/>
                <a:sym typeface="+mn-ea"/>
              </a:rPr>
              <a:t>  </a:t>
            </a:r>
            <a:r>
              <a:rPr lang="en-US" sz="9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Edwardian Script ITC" panose="030303020407070D0804" charset="0"/>
                <a:cs typeface="Edwardian Script ITC" panose="030303020407070D0804" charset="0"/>
                <a:sym typeface="+mn-ea"/>
              </a:rPr>
              <a:t>Thank you</a:t>
            </a:r>
            <a:endParaRPr lang="en-US" sz="96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a:t>Introduction</a:t>
            </a:r>
            <a:endParaRPr lang="en-US" i="1"/>
          </a:p>
        </p:txBody>
      </p:sp>
      <p:sp>
        <p:nvSpPr>
          <p:cNvPr id="3" name="Content Placeholder 2"/>
          <p:cNvSpPr>
            <a:spLocks noGrp="1"/>
          </p:cNvSpPr>
          <p:nvPr>
            <p:ph idx="1"/>
          </p:nvPr>
        </p:nvSpPr>
        <p:spPr>
          <a:solidFill>
            <a:srgbClr val="FFC000"/>
          </a:solidFill>
        </p:spPr>
        <p:txBody>
          <a:bodyPr>
            <a:noAutofit/>
          </a:bodyPr>
          <a:p>
            <a:r>
              <a:rPr lang="en-US" sz="2000"/>
              <a:t>Exploratory Data Analysis (EDA) involves examining and understanding the structure, patterns, and relationships within a dataset.Exploratory Data Analysis (EDA) involves several steps to gain insights into the dataset. Here are the typical steps along.</a:t>
            </a:r>
            <a:endParaRPr lang="en-US" sz="2000"/>
          </a:p>
          <a:p>
            <a:r>
              <a:rPr lang="en-US" sz="2000"/>
              <a:t>Load the Dataset</a:t>
            </a:r>
            <a:endParaRPr lang="en-US" sz="2000"/>
          </a:p>
          <a:p>
            <a:r>
              <a:rPr lang="en-US" sz="2000">
                <a:sym typeface="+mn-ea"/>
              </a:rPr>
              <a:t>Understand the Dataset</a:t>
            </a:r>
            <a:endParaRPr lang="en-US" sz="2000">
              <a:sym typeface="+mn-ea"/>
            </a:endParaRPr>
          </a:p>
          <a:p>
            <a:r>
              <a:rPr lang="en-US" sz="2000"/>
              <a:t> </a:t>
            </a:r>
            <a:r>
              <a:rPr lang="en-US" sz="2000">
                <a:sym typeface="+mn-ea"/>
              </a:rPr>
              <a:t>Summary Statistics</a:t>
            </a:r>
            <a:endParaRPr lang="en-US" sz="2000"/>
          </a:p>
          <a:p>
            <a:r>
              <a:rPr lang="en-US" sz="2000"/>
              <a:t> </a:t>
            </a:r>
            <a:r>
              <a:rPr lang="en-US" sz="2000">
                <a:sym typeface="+mn-ea"/>
              </a:rPr>
              <a:t>Data Visualization:</a:t>
            </a:r>
            <a:endParaRPr lang="en-US" sz="2000"/>
          </a:p>
          <a:p>
            <a:r>
              <a:rPr lang="en-US" sz="2000"/>
              <a:t>  </a:t>
            </a:r>
            <a:r>
              <a:rPr lang="en-US" sz="2000">
                <a:sym typeface="+mn-ea"/>
              </a:rPr>
              <a:t>Correlation Analysis:</a:t>
            </a:r>
            <a:endParaRPr lang="en-US" sz="2000"/>
          </a:p>
          <a:p>
            <a:r>
              <a:rPr lang="en-US" sz="2000"/>
              <a:t>  Feature Engineering</a:t>
            </a:r>
            <a:endParaRPr lang="en-US" sz="2000"/>
          </a:p>
          <a:p>
            <a:r>
              <a:rPr lang="en-US" sz="2000"/>
              <a:t>Outlier Detection </a:t>
            </a:r>
            <a:endParaRPr lang="en-US" sz="2000"/>
          </a:p>
          <a:p>
            <a:r>
              <a:rPr lang="en-US" sz="2000"/>
              <a:t> Data Cleaning:       </a:t>
            </a:r>
            <a:endParaRPr lang="en-US" sz="2000"/>
          </a:p>
          <a:p>
            <a:pPr marL="0" indent="0">
              <a:buNone/>
            </a:pPr>
            <a:endParaRPr lang="en-US" sz="2000"/>
          </a:p>
          <a:p>
            <a:pPr marL="0" indent="0">
              <a:buNone/>
            </a:pPr>
            <a:r>
              <a:rPr lang="en-US" sz="2000"/>
              <a:t>  </a:t>
            </a:r>
            <a:endParaRPr lang="en-US" sz="2000"/>
          </a:p>
          <a:p>
            <a:endParaRPr lang="en-US" sz="2000"/>
          </a:p>
          <a:p>
            <a:endParaRPr lang="en-US" sz="10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b="1" i="1">
                <a:effectLst>
                  <a:outerShdw blurRad="38100" dist="19050" dir="2700000" algn="tl" rotWithShape="0">
                    <a:schemeClr val="dk1">
                      <a:alpha val="40000"/>
                    </a:schemeClr>
                  </a:outerShdw>
                </a:effectLst>
                <a:sym typeface="+mn-ea"/>
              </a:rPr>
              <a:t>Project Overview</a:t>
            </a:r>
            <a:endParaRPr lang="en-US"/>
          </a:p>
        </p:txBody>
      </p:sp>
      <p:sp>
        <p:nvSpPr>
          <p:cNvPr id="3" name="Content Placeholder 2"/>
          <p:cNvSpPr>
            <a:spLocks noGrp="1"/>
          </p:cNvSpPr>
          <p:nvPr>
            <p:ph idx="1"/>
          </p:nvPr>
        </p:nvSpPr>
        <p:spPr>
          <a:solidFill>
            <a:srgbClr val="FFC000"/>
          </a:solidFill>
        </p:spPr>
        <p:txBody>
          <a:bodyPr/>
          <a:p>
            <a:r>
              <a:rPr lang="en-US"/>
              <a:t>compelling visual representations, you are expected to discern hidden patterns and outliers that can significantly impact the pricing strategy.</a:t>
            </a:r>
            <a:endParaRPr lang="en-US"/>
          </a:p>
          <a:p>
            <a:r>
              <a:rPr lang="en-US"/>
              <a:t>The ultimate objective is to empower the real estate company with a deeper understanding of the market forces at play. Your insights will guide the pricing strategy, facilitating better decision-making for property acquisition, sales, and negotiation. Moreover, your findings may uncover opportunities for optimizing property values, enhancing customer satisfaction, and gaining a competitive edge in a dynamic and ever-evolving real estate landscape.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b="1" i="1">
                <a:effectLst>
                  <a:outerShdw blurRad="38100" dist="19050" dir="2700000" algn="tl" rotWithShape="0">
                    <a:schemeClr val="dk1">
                      <a:alpha val="40000"/>
                    </a:schemeClr>
                  </a:outerShdw>
                </a:effectLst>
                <a:sym typeface="+mn-ea"/>
              </a:rPr>
              <a:t>Project Overview</a:t>
            </a:r>
            <a:endParaRPr lang="en-US"/>
          </a:p>
        </p:txBody>
      </p:sp>
      <p:sp>
        <p:nvSpPr>
          <p:cNvPr id="3" name="Content Placeholder 2"/>
          <p:cNvSpPr>
            <a:spLocks noGrp="1"/>
          </p:cNvSpPr>
          <p:nvPr>
            <p:ph idx="1"/>
          </p:nvPr>
        </p:nvSpPr>
        <p:spPr>
          <a:solidFill>
            <a:srgbClr val="FFC000"/>
          </a:solidFill>
        </p:spPr>
        <p:txBody>
          <a:bodyPr>
            <a:normAutofit/>
          </a:bodyPr>
          <a:p>
            <a:r>
              <a:rPr lang="en-US" sz="2000"/>
              <a:t>The real estate industry is inherently complex, influenced by numerous factors that collectively impact the pricing of residential properties. The task at hand is to navigate through this complexity and extract meaningful insights from the available data. As an analytics professional, you are entrusted with the responsibility to not only identify the key variables affecting house prices but also to provide actionable recommendations based on your findings.</a:t>
            </a:r>
            <a:endParaRPr lang="en-US" sz="2000"/>
          </a:p>
          <a:p>
            <a:r>
              <a:rPr lang="en-US" sz="2000"/>
              <a:t>The dataset at your disposal comprises diverse parameters such as location, size, amenities, market trends, economic indicators, and historical transaction data. These variables contribute to the intricate web of pricing dynamics, and your role is to unravel their interdependencies through meticulous analysis.</a:t>
            </a:r>
            <a:endParaRPr lang="en-US" sz="2000"/>
          </a:p>
          <a:p>
            <a:r>
              <a:rPr lang="en-US" sz="2000"/>
              <a:t>Your analysis should go beyond simple correlation assessments, delving into advanced statistical methods and visualizations. By employing regression models, </a:t>
            </a:r>
            <a:r>
              <a:rPr lang="en-US" sz="2000"/>
              <a:t>clustering techniques, and </a:t>
            </a:r>
            <a:endParaRPr lang="en-US" sz="2000"/>
          </a:p>
        </p:txBody>
      </p:sp>
      <p:sp>
        <p:nvSpPr>
          <p:cNvPr id="4" name="Text Box 3"/>
          <p:cNvSpPr txBox="1"/>
          <p:nvPr/>
        </p:nvSpPr>
        <p:spPr>
          <a:xfrm>
            <a:off x="2359660" y="1215390"/>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  </a:t>
            </a:r>
            <a:r>
              <a:rPr lang="en-US" i="1">
                <a:effectLst>
                  <a:outerShdw blurRad="38100" dist="19050" dir="2700000" algn="tl" rotWithShape="0">
                    <a:schemeClr val="dk1">
                      <a:alpha val="40000"/>
                    </a:schemeClr>
                  </a:outerShdw>
                </a:effectLst>
                <a:sym typeface="+mn-ea"/>
              </a:rPr>
              <a:t> </a:t>
            </a:r>
            <a:r>
              <a:rPr lang="en-US" i="1" u="sng">
                <a:effectLst>
                  <a:outerShdw blurRad="38100" dist="38100" dir="2700000" algn="tl">
                    <a:srgbClr val="000000">
                      <a:alpha val="43137"/>
                    </a:srgbClr>
                  </a:outerShdw>
                </a:effectLst>
                <a:sym typeface="+mn-ea"/>
              </a:rPr>
              <a:t>Problem Statement</a:t>
            </a:r>
            <a:endParaRPr lang="en-US"/>
          </a:p>
        </p:txBody>
      </p:sp>
      <p:sp>
        <p:nvSpPr>
          <p:cNvPr id="3" name="Content Placeholder 2"/>
          <p:cNvSpPr>
            <a:spLocks noGrp="1"/>
          </p:cNvSpPr>
          <p:nvPr>
            <p:ph idx="1"/>
          </p:nvPr>
        </p:nvSpPr>
        <p:spPr>
          <a:solidFill>
            <a:srgbClr val="FFC000"/>
          </a:solidFill>
        </p:spPr>
        <p:txBody>
          <a:bodyPr/>
          <a:p>
            <a:r>
              <a:rPr lang="en-US"/>
              <a:t>In the dynamic landscape of the residential real estate market, determining an optimal and competitive price for a house is a multifaceted challenge. As a key member of the analytics team in a leading real estate company, your task is to conduct a comprehensive analysis to identify and understand the myriad variables that significantly influence house prices. By leveraging advanced data analytics techniques and visualization tools, your goal is to uncover patterns, correlations, and trends within the dataset, enabling the company to make informed decisions and strategically position properties for better business opportunities.</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a:effectLst>
                  <a:outerShdw blurRad="38100" dist="19050" dir="2700000" algn="tl" rotWithShape="0">
                    <a:schemeClr val="dk1">
                      <a:alpha val="40000"/>
                    </a:schemeClr>
                  </a:outerShdw>
                </a:effectLst>
                <a:sym typeface="+mn-ea"/>
              </a:rPr>
              <a:t> </a:t>
            </a:r>
            <a:r>
              <a:rPr lang="en-US" i="1" u="sng">
                <a:effectLst>
                  <a:outerShdw blurRad="38100" dist="19050" dir="2700000" algn="tl" rotWithShape="0">
                    <a:schemeClr val="dk1">
                      <a:alpha val="40000"/>
                    </a:schemeClr>
                  </a:outerShdw>
                </a:effectLst>
                <a:sym typeface="+mn-ea"/>
              </a:rPr>
              <a:t>Solution</a:t>
            </a:r>
            <a:endParaRPr lang="en-US"/>
          </a:p>
        </p:txBody>
      </p:sp>
      <p:sp>
        <p:nvSpPr>
          <p:cNvPr id="3" name="Content Placeholder 2"/>
          <p:cNvSpPr>
            <a:spLocks noGrp="1"/>
          </p:cNvSpPr>
          <p:nvPr>
            <p:ph idx="1"/>
          </p:nvPr>
        </p:nvSpPr>
        <p:spPr>
          <a:solidFill>
            <a:srgbClr val="FFC000"/>
          </a:solidFill>
        </p:spPr>
        <p:txBody>
          <a:bodyPr/>
          <a:p>
            <a:pPr marL="0" indent="0">
              <a:buNone/>
            </a:pPr>
            <a:r>
              <a:rPr lang="en-US">
                <a:sym typeface="+mn-ea"/>
              </a:rPr>
              <a:t>I got the solution from the geeks for geeks articles and google.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u="sng">
                <a:effectLst>
                  <a:outerShdw blurRad="38100" dist="19050" dir="2700000" algn="tl" rotWithShape="0">
                    <a:schemeClr val="dk1">
                      <a:alpha val="40000"/>
                    </a:schemeClr>
                  </a:outerShdw>
                </a:effectLst>
                <a:sym typeface="+mn-ea"/>
              </a:rPr>
              <a:t>Methodology</a:t>
            </a:r>
            <a:endParaRPr lang="en-US"/>
          </a:p>
        </p:txBody>
      </p:sp>
      <p:sp>
        <p:nvSpPr>
          <p:cNvPr id="3" name="Content Placeholder 2"/>
          <p:cNvSpPr>
            <a:spLocks noGrp="1"/>
          </p:cNvSpPr>
          <p:nvPr>
            <p:ph idx="1"/>
          </p:nvPr>
        </p:nvSpPr>
        <p:spPr>
          <a:solidFill>
            <a:srgbClr val="FFC000"/>
          </a:solidFill>
        </p:spPr>
        <p:txBody>
          <a:bodyPr>
            <a:normAutofit fontScale="50000"/>
          </a:bodyPr>
          <a:p>
            <a:r>
              <a:rPr lang="en-US"/>
              <a:t>Methodology</a:t>
            </a:r>
            <a:endParaRPr lang="en-US"/>
          </a:p>
          <a:p>
            <a:r>
              <a:rPr lang="en-US"/>
              <a:t>Exploratory Analysis:</a:t>
            </a:r>
            <a:endParaRPr lang="en-US"/>
          </a:p>
          <a:p>
            <a:endParaRPr lang="en-US"/>
          </a:p>
          <a:p>
            <a:r>
              <a:rPr lang="en-US"/>
              <a:t>Used scatter plots to visualize the relationships between the number of bedrooms, bathrooms, square footage, and house prices.</a:t>
            </a:r>
            <a:endParaRPr lang="en-US"/>
          </a:p>
          <a:p>
            <a:r>
              <a:rPr lang="en-US"/>
              <a:t>Conducted correlation analysis to quantify the strength of these relationships.</a:t>
            </a:r>
            <a:endParaRPr lang="en-US"/>
          </a:p>
          <a:p>
            <a:r>
              <a:rPr lang="en-US"/>
              <a:t>Feature Engineering:</a:t>
            </a:r>
            <a:endParaRPr lang="en-US"/>
          </a:p>
          <a:p>
            <a:endParaRPr lang="en-US"/>
          </a:p>
          <a:p>
            <a:r>
              <a:rPr lang="en-US"/>
              <a:t>Created a new feature, price_per_sqft, to better capture the valuation per unit area.</a:t>
            </a:r>
            <a:endParaRPr lang="en-US"/>
          </a:p>
          <a:p>
            <a:r>
              <a:rPr lang="en-US"/>
              <a:t>Analyzed the distribution of the new feature and its impact on house prices.</a:t>
            </a:r>
            <a:endParaRPr lang="en-US"/>
          </a:p>
          <a:p>
            <a:r>
              <a:rPr lang="en-US"/>
              <a:t>Visualization:</a:t>
            </a:r>
            <a:endParaRPr lang="en-US"/>
          </a:p>
          <a:p>
            <a:endParaRPr lang="en-US"/>
          </a:p>
          <a:p>
            <a:r>
              <a:rPr lang="en-US"/>
              <a:t>Visualized the distribution of key features and their relationships with house prices using scatter plots and heatmaps.</a:t>
            </a:r>
            <a:endParaRPr lang="en-US"/>
          </a:p>
          <a:p>
            <a:r>
              <a:rPr lang="en-US"/>
              <a:t>Used histograms and density plots to understand the distribution of the newly engineered feature.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4550" y="365125"/>
            <a:ext cx="10509250" cy="1325880"/>
          </a:xfrm>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sp>
        <p:nvSpPr>
          <p:cNvPr id="3" name="Content Placeholder 2"/>
          <p:cNvSpPr>
            <a:spLocks noGrp="1"/>
          </p:cNvSpPr>
          <p:nvPr>
            <p:ph idx="1"/>
          </p:nvPr>
        </p:nvSpPr>
        <p:spPr>
          <a:solidFill>
            <a:srgbClr val="FFC000"/>
          </a:solidFill>
        </p:spPr>
        <p:txBody>
          <a:bodyPr/>
          <a:p>
            <a:r>
              <a:rPr lang="en-US"/>
              <a:t>Key features of EDA</a:t>
            </a:r>
            <a:endParaRPr lang="en-US"/>
          </a:p>
          <a:p>
            <a:r>
              <a:rPr lang="en-US"/>
              <a:t>Data Understanding,Missing Values,Outlier Detection,Descriptive Data Transformation:Statistics,Data Visualization,Correlation Analysis,Feature Distribution,Data Transformation,Dimensionality Reduction,Feature Selection.</a:t>
            </a:r>
            <a:endParaRPr lang="en-US"/>
          </a:p>
          <a:p>
            <a:endParaRPr lang="en-US"/>
          </a:p>
        </p:txBody>
      </p:sp>
      <p:pic>
        <p:nvPicPr>
          <p:cNvPr id="4" name="Picture 3" descr="boxploit"/>
          <p:cNvPicPr>
            <a:picLocks noChangeAspect="1"/>
          </p:cNvPicPr>
          <p:nvPr/>
        </p:nvPicPr>
        <p:blipFill>
          <a:blip r:embed="rId1"/>
          <a:stretch>
            <a:fillRect/>
          </a:stretch>
        </p:blipFill>
        <p:spPr>
          <a:xfrm>
            <a:off x="843915" y="4789805"/>
            <a:ext cx="4354830" cy="1387475"/>
          </a:xfrm>
          <a:prstGeom prst="rect">
            <a:avLst/>
          </a:prstGeom>
        </p:spPr>
      </p:pic>
      <p:pic>
        <p:nvPicPr>
          <p:cNvPr id="6" name="Picture 5" descr="boxplot outliers removed"/>
          <p:cNvPicPr>
            <a:picLocks noChangeAspect="1"/>
          </p:cNvPicPr>
          <p:nvPr/>
        </p:nvPicPr>
        <p:blipFill>
          <a:blip r:embed="rId2"/>
          <a:stretch>
            <a:fillRect/>
          </a:stretch>
        </p:blipFill>
        <p:spPr>
          <a:xfrm>
            <a:off x="7860030" y="4671060"/>
            <a:ext cx="3493770" cy="1506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1003280" cy="1325880"/>
          </a:xfrm>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pic>
        <p:nvPicPr>
          <p:cNvPr id="4" name="Content Placeholder 3" descr="density plot"/>
          <p:cNvPicPr>
            <a:picLocks noChangeAspect="1"/>
          </p:cNvPicPr>
          <p:nvPr>
            <p:ph idx="1"/>
          </p:nvPr>
        </p:nvPicPr>
        <p:blipFill>
          <a:blip r:embed="rId1"/>
          <a:stretch>
            <a:fillRect/>
          </a:stretch>
        </p:blipFill>
        <p:spPr>
          <a:xfrm>
            <a:off x="469900" y="4554855"/>
            <a:ext cx="3973830" cy="2088515"/>
          </a:xfrm>
          <a:prstGeom prst="rect">
            <a:avLst/>
          </a:prstGeom>
          <a:solidFill>
            <a:srgbClr val="FFC000"/>
          </a:solidFill>
        </p:spPr>
      </p:pic>
      <p:pic>
        <p:nvPicPr>
          <p:cNvPr id="5" name="Picture 4" descr="histogram"/>
          <p:cNvPicPr>
            <a:picLocks noChangeAspect="1"/>
          </p:cNvPicPr>
          <p:nvPr/>
        </p:nvPicPr>
        <p:blipFill>
          <a:blip r:embed="rId2"/>
          <a:stretch>
            <a:fillRect/>
          </a:stretch>
        </p:blipFill>
        <p:spPr>
          <a:xfrm>
            <a:off x="5105400" y="4284980"/>
            <a:ext cx="4552950" cy="2358390"/>
          </a:xfrm>
          <a:prstGeom prst="rect">
            <a:avLst/>
          </a:prstGeom>
        </p:spPr>
      </p:pic>
      <p:pic>
        <p:nvPicPr>
          <p:cNvPr id="6" name="Picture 5" descr="line plt"/>
          <p:cNvPicPr>
            <a:picLocks noChangeAspect="1"/>
          </p:cNvPicPr>
          <p:nvPr/>
        </p:nvPicPr>
        <p:blipFill>
          <a:blip r:embed="rId3"/>
          <a:stretch>
            <a:fillRect/>
          </a:stretch>
        </p:blipFill>
        <p:spPr>
          <a:xfrm>
            <a:off x="363855" y="1764665"/>
            <a:ext cx="5521325" cy="2182495"/>
          </a:xfrm>
          <a:prstGeom prst="rect">
            <a:avLst/>
          </a:prstGeom>
        </p:spPr>
      </p:pic>
      <p:sp>
        <p:nvSpPr>
          <p:cNvPr id="7" name="Text Box 6"/>
          <p:cNvSpPr txBox="1"/>
          <p:nvPr/>
        </p:nvSpPr>
        <p:spPr>
          <a:xfrm>
            <a:off x="6609715" y="3147695"/>
            <a:ext cx="4064000" cy="1137285"/>
          </a:xfrm>
          <a:prstGeom prst="rect">
            <a:avLst/>
          </a:prstGeom>
          <a:noFill/>
        </p:spPr>
        <p:txBody>
          <a:bodyPr wrap="square" rtlCol="0">
            <a:noAutofit/>
          </a:bodyPr>
          <a:p>
            <a:endParaRPr lang="en-US"/>
          </a:p>
        </p:txBody>
      </p:sp>
      <p:sp>
        <p:nvSpPr>
          <p:cNvPr id="9" name="Text Box 8"/>
          <p:cNvSpPr txBox="1"/>
          <p:nvPr/>
        </p:nvSpPr>
        <p:spPr>
          <a:xfrm>
            <a:off x="6492875" y="1764665"/>
            <a:ext cx="4064000" cy="2182495"/>
          </a:xfrm>
          <a:prstGeom prst="rect">
            <a:avLst/>
          </a:prstGeom>
          <a:noFill/>
        </p:spPr>
        <p:txBody>
          <a:bodyPr wrap="square" rtlCol="0">
            <a:noAutofit/>
          </a:bodyPr>
          <a:p>
            <a:endParaRPr lang="en-US"/>
          </a:p>
        </p:txBody>
      </p:sp>
      <p:pic>
        <p:nvPicPr>
          <p:cNvPr id="10" name="Picture 9" descr="scatter plot"/>
          <p:cNvPicPr>
            <a:picLocks noChangeAspect="1"/>
          </p:cNvPicPr>
          <p:nvPr/>
        </p:nvPicPr>
        <p:blipFill>
          <a:blip r:embed="rId4"/>
          <a:stretch>
            <a:fillRect/>
          </a:stretch>
        </p:blipFill>
        <p:spPr>
          <a:xfrm>
            <a:off x="6095365" y="1764030"/>
            <a:ext cx="5335905" cy="21831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4672</Words>
  <Application>WPS Presentation</Application>
  <PresentationFormat>Widescreen</PresentationFormat>
  <Paragraphs>95</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Calibri Light</vt:lpstr>
      <vt:lpstr>Calibri</vt:lpstr>
      <vt:lpstr>Microsoft YaHei</vt:lpstr>
      <vt:lpstr>Arial Unicode MS</vt:lpstr>
      <vt:lpstr>Edwardian Script ITC</vt:lpstr>
      <vt:lpstr>Office Theme</vt:lpstr>
      <vt:lpstr>Exploratory Data Analysis (EDA) for Real Estate Pricing</vt:lpstr>
      <vt:lpstr>Introduction</vt:lpstr>
      <vt:lpstr>Project Overview</vt:lpstr>
      <vt:lpstr>Project Overview</vt:lpstr>
      <vt:lpstr>   Problem Statement</vt:lpstr>
      <vt:lpstr> Solution</vt:lpstr>
      <vt:lpstr>Methodology</vt:lpstr>
      <vt:lpstr>Key features</vt:lpstr>
      <vt:lpstr>Key features</vt:lpstr>
      <vt:lpstr>Key features</vt:lpstr>
      <vt:lpstr>Key features</vt:lpstr>
      <vt:lpstr>Result &amp; Achievements</vt:lpstr>
      <vt:lpstr>Challenges faced</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dc:title>
  <dc:creator>ASHA SANDEEP</dc:creator>
  <cp:lastModifiedBy>ASHA SANDEEP</cp:lastModifiedBy>
  <cp:revision>26</cp:revision>
  <dcterms:created xsi:type="dcterms:W3CDTF">2024-05-17T06:11:00Z</dcterms:created>
  <dcterms:modified xsi:type="dcterms:W3CDTF">2024-06-12T07:10:45Z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CCACFA1DD14C4A80A9ABB321D0111A8A_13</vt:lpwstr>
  </property>
  <property fmtid="{D5CDD505-2E9C-101B-9397-08002B2CF9AE}" pid="3" name="KSOProductBuildVer">
    <vt:lpwstr>1033-12.2.0.17119</vt:lpwstr>
  </property>
</Properties>
</file>