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E0908-01EE-4762-9BD1-8C99996297E0}"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55558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E0908-01EE-4762-9BD1-8C99996297E0}"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162208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E0908-01EE-4762-9BD1-8C99996297E0}"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208108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E0908-01EE-4762-9BD1-8C99996297E0}"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202689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E0908-01EE-4762-9BD1-8C99996297E0}"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381103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E0908-01EE-4762-9BD1-8C99996297E0}"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18686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E0908-01EE-4762-9BD1-8C99996297E0}"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253176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E0908-01EE-4762-9BD1-8C99996297E0}"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193952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E0908-01EE-4762-9BD1-8C99996297E0}"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104393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E0908-01EE-4762-9BD1-8C99996297E0}"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46784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E0908-01EE-4762-9BD1-8C99996297E0}"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D06A2-D5E3-4244-B863-86DA663A2F32}" type="slidenum">
              <a:rPr lang="en-US" smtClean="0"/>
              <a:t>‹#›</a:t>
            </a:fld>
            <a:endParaRPr lang="en-US"/>
          </a:p>
        </p:txBody>
      </p:sp>
    </p:spTree>
    <p:extLst>
      <p:ext uri="{BB962C8B-B14F-4D97-AF65-F5344CB8AC3E}">
        <p14:creationId xmlns:p14="http://schemas.microsoft.com/office/powerpoint/2010/main" val="204229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14000" r="-1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E0908-01EE-4762-9BD1-8C99996297E0}" type="datetimeFigureOut">
              <a:rPr lang="en-US" smtClean="0"/>
              <a:t>7/13/2019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D06A2-D5E3-4244-B863-86DA663A2F32}" type="slidenum">
              <a:rPr lang="en-US" smtClean="0"/>
              <a:t>‹#›</a:t>
            </a:fld>
            <a:endParaRPr lang="en-US"/>
          </a:p>
        </p:txBody>
      </p:sp>
    </p:spTree>
    <p:extLst>
      <p:ext uri="{BB962C8B-B14F-4D97-AF65-F5344CB8AC3E}">
        <p14:creationId xmlns:p14="http://schemas.microsoft.com/office/powerpoint/2010/main" val="3997993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siQCWPxDtM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i="1" dirty="0" smtClean="0">
                <a:latin typeface="Algerian" panose="04020705040A02060702" pitchFamily="82" charset="0"/>
              </a:rPr>
              <a:t>Railway Reservation System</a:t>
            </a:r>
            <a:endParaRPr lang="en-US" sz="5400" b="1" i="1" dirty="0">
              <a:latin typeface="Algerian" panose="04020705040A02060702" pitchFamily="82" charset="0"/>
            </a:endParaRPr>
          </a:p>
        </p:txBody>
      </p:sp>
      <p:sp>
        <p:nvSpPr>
          <p:cNvPr id="3" name="Subtitle 2"/>
          <p:cNvSpPr>
            <a:spLocks noGrp="1"/>
          </p:cNvSpPr>
          <p:nvPr>
            <p:ph type="subTitle" idx="1"/>
          </p:nvPr>
        </p:nvSpPr>
        <p:spPr>
          <a:xfrm>
            <a:off x="1371600" y="3886200"/>
            <a:ext cx="6400800" cy="2514600"/>
          </a:xfrm>
        </p:spPr>
        <p:txBody>
          <a:bodyPr>
            <a:normAutofit/>
          </a:bodyPr>
          <a:lstStyle/>
          <a:p>
            <a:r>
              <a:rPr lang="en-US" sz="4000" b="1" dirty="0" smtClean="0">
                <a:solidFill>
                  <a:schemeClr val="tx1"/>
                </a:solidFill>
                <a:latin typeface="Copperplate Gothic Bold" panose="020E0705020206020404" pitchFamily="34" charset="0"/>
              </a:rPr>
              <a:t>C++/SQL</a:t>
            </a:r>
          </a:p>
          <a:p>
            <a:r>
              <a:rPr lang="en-US" dirty="0" smtClean="0">
                <a:solidFill>
                  <a:schemeClr val="tx1"/>
                </a:solidFill>
                <a:latin typeface="Copperplate Gothic Bold" panose="020E0705020206020404" pitchFamily="34" charset="0"/>
              </a:rPr>
              <a:t>Name: </a:t>
            </a:r>
            <a:r>
              <a:rPr lang="en-US" dirty="0" err="1" smtClean="0">
                <a:solidFill>
                  <a:schemeClr val="tx1"/>
                </a:solidFill>
                <a:latin typeface="Copperplate Gothic Bold" panose="020E0705020206020404" pitchFamily="34" charset="0"/>
              </a:rPr>
              <a:t>Aashay</a:t>
            </a:r>
            <a:r>
              <a:rPr lang="en-US" dirty="0" smtClean="0">
                <a:solidFill>
                  <a:schemeClr val="tx1"/>
                </a:solidFill>
                <a:latin typeface="Copperplate Gothic Bold" panose="020E0705020206020404" pitchFamily="34" charset="0"/>
              </a:rPr>
              <a:t> Shah</a:t>
            </a:r>
          </a:p>
          <a:p>
            <a:r>
              <a:rPr lang="en-US" dirty="0" smtClean="0">
                <a:solidFill>
                  <a:schemeClr val="tx1"/>
                </a:solidFill>
                <a:latin typeface="Copperplate Gothic Bold" panose="020E0705020206020404" pitchFamily="34" charset="0"/>
              </a:rPr>
              <a:t>Year/Branch: TY Comps</a:t>
            </a:r>
          </a:p>
          <a:p>
            <a:r>
              <a:rPr lang="en-US" dirty="0" smtClean="0">
                <a:solidFill>
                  <a:schemeClr val="tx1"/>
                </a:solidFill>
                <a:latin typeface="Copperplate Gothic Bold" panose="020E0705020206020404" pitchFamily="34" charset="0"/>
              </a:rPr>
              <a:t>Roll No: 1711047</a:t>
            </a:r>
            <a:endParaRPr lang="en-US" dirty="0">
              <a:solidFill>
                <a:schemeClr val="tx1"/>
              </a:solidFill>
              <a:latin typeface="Copperplate Gothic Bold" panose="020E0705020206020404" pitchFamily="34" charset="0"/>
            </a:endParaRPr>
          </a:p>
        </p:txBody>
      </p:sp>
    </p:spTree>
    <p:extLst>
      <p:ext uri="{BB962C8B-B14F-4D97-AF65-F5344CB8AC3E}">
        <p14:creationId xmlns:p14="http://schemas.microsoft.com/office/powerpoint/2010/main" val="683972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Thank you</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2548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ACKNOWLEDGEMENT</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Copperplate Gothic Bold" panose="020E0705020206020404" pitchFamily="34" charset="0"/>
              </a:rPr>
              <a:t>I am using this opportunity to express my gratitude to Prof </a:t>
            </a:r>
            <a:r>
              <a:rPr lang="en-US" sz="2800" dirty="0" err="1" smtClean="0">
                <a:latin typeface="Copperplate Gothic Bold" panose="020E0705020206020404" pitchFamily="34" charset="0"/>
              </a:rPr>
              <a:t>Vaibhav</a:t>
            </a:r>
            <a:r>
              <a:rPr lang="en-US" sz="2800" dirty="0" smtClean="0">
                <a:latin typeface="Copperplate Gothic Bold" panose="020E0705020206020404" pitchFamily="34" charset="0"/>
              </a:rPr>
              <a:t> </a:t>
            </a:r>
            <a:r>
              <a:rPr lang="en-US" sz="2800" dirty="0" err="1" smtClean="0">
                <a:latin typeface="Copperplate Gothic Bold" panose="020E0705020206020404" pitchFamily="34" charset="0"/>
              </a:rPr>
              <a:t>Chunekar</a:t>
            </a:r>
            <a:r>
              <a:rPr lang="en-US" sz="2800" dirty="0" smtClean="0">
                <a:latin typeface="Copperplate Gothic Bold" panose="020E0705020206020404" pitchFamily="34" charset="0"/>
              </a:rPr>
              <a:t> and Prof </a:t>
            </a:r>
            <a:r>
              <a:rPr lang="en-US" sz="2800" dirty="0" err="1" smtClean="0">
                <a:latin typeface="Copperplate Gothic Bold" panose="020E0705020206020404" pitchFamily="34" charset="0"/>
              </a:rPr>
              <a:t>Anagha</a:t>
            </a:r>
            <a:r>
              <a:rPr lang="en-US" sz="2800" dirty="0" smtClean="0">
                <a:latin typeface="Copperplate Gothic Bold" panose="020E0705020206020404" pitchFamily="34" charset="0"/>
              </a:rPr>
              <a:t> </a:t>
            </a:r>
            <a:r>
              <a:rPr lang="en-US" sz="2800" dirty="0" err="1" smtClean="0">
                <a:latin typeface="Copperplate Gothic Bold" panose="020E0705020206020404" pitchFamily="34" charset="0"/>
              </a:rPr>
              <a:t>Raich</a:t>
            </a:r>
            <a:r>
              <a:rPr lang="en-US" sz="2800" dirty="0" smtClean="0">
                <a:latin typeface="Copperplate Gothic Bold" panose="020E0705020206020404" pitchFamily="34" charset="0"/>
              </a:rPr>
              <a:t> of the IT Department for their aspiring guidance, constructive criticism and friendly advice during this project work. I am sincerely grateful to them for sharing their truthful and illuminating views on this project.</a:t>
            </a:r>
            <a:endParaRPr lang="en-US" sz="2800" dirty="0">
              <a:latin typeface="Copperplate Gothic Bold" panose="020E0705020206020404" pitchFamily="34" charset="0"/>
            </a:endParaRPr>
          </a:p>
        </p:txBody>
      </p:sp>
    </p:spTree>
    <p:extLst>
      <p:ext uri="{BB962C8B-B14F-4D97-AF65-F5344CB8AC3E}">
        <p14:creationId xmlns:p14="http://schemas.microsoft.com/office/powerpoint/2010/main" val="248607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i="1" dirty="0" smtClean="0">
                <a:latin typeface="Algerian" panose="04020705040A02060702" pitchFamily="82" charset="0"/>
              </a:rPr>
              <a:t>INTRODUCTION</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noAutofit/>
          </a:bodyPr>
          <a:lstStyle/>
          <a:p>
            <a:pPr marL="0" indent="0">
              <a:buNone/>
            </a:pPr>
            <a:r>
              <a:rPr lang="en-US" sz="2800" dirty="0" smtClean="0">
                <a:latin typeface="Copperplate Gothic Bold" panose="020E0705020206020404" pitchFamily="34" charset="0"/>
              </a:rPr>
              <a:t>This project introduces railway reservation system. It explains how reservation is being done in the Indian Railways. The project is developed using C++ language and MYSQL  database for backend purposes. </a:t>
            </a:r>
            <a:r>
              <a:rPr lang="en-US" sz="2800" dirty="0" err="1" smtClean="0">
                <a:latin typeface="Copperplate Gothic Bold" panose="020E0705020206020404" pitchFamily="34" charset="0"/>
              </a:rPr>
              <a:t>Amost</a:t>
            </a:r>
            <a:r>
              <a:rPr lang="en-US" sz="2800" dirty="0" smtClean="0">
                <a:latin typeface="Copperplate Gothic Bold" panose="020E0705020206020404" pitchFamily="34" charset="0"/>
              </a:rPr>
              <a:t> all the header files have been used Various functions and structures are used to make complete use of this language. Railway Reservation can be easily accompanied with the help of this project. </a:t>
            </a:r>
            <a:endParaRPr lang="en-US" sz="2800" dirty="0">
              <a:latin typeface="Copperplate Gothic Bold" panose="020E0705020206020404" pitchFamily="34" charset="0"/>
            </a:endParaRPr>
          </a:p>
        </p:txBody>
      </p:sp>
    </p:spTree>
    <p:extLst>
      <p:ext uri="{BB962C8B-B14F-4D97-AF65-F5344CB8AC3E}">
        <p14:creationId xmlns:p14="http://schemas.microsoft.com/office/powerpoint/2010/main" val="3096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OBJECTIVE</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a:latin typeface="Copperplate Gothic Bold" panose="020E0705020206020404" pitchFamily="34" charset="0"/>
              </a:rPr>
              <a:t>Develop a simple console application for Railway Reservation System for user authentication, ticket reservation, ticket cancellation and booking enquiry using C++ and database connectivity thereby allowing admin to view the passenger list of any train.</a:t>
            </a:r>
          </a:p>
        </p:txBody>
      </p:sp>
    </p:spTree>
    <p:extLst>
      <p:ext uri="{BB962C8B-B14F-4D97-AF65-F5344CB8AC3E}">
        <p14:creationId xmlns:p14="http://schemas.microsoft.com/office/powerpoint/2010/main" val="362718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SOFTWARE USED</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latin typeface="Copperplate Gothic Bold" panose="020E0705020206020404" pitchFamily="34" charset="0"/>
              </a:rPr>
              <a:t>Frontend: </a:t>
            </a:r>
            <a:r>
              <a:rPr lang="en-US" dirty="0" err="1" smtClean="0">
                <a:latin typeface="Copperplate Gothic Bold" panose="020E0705020206020404" pitchFamily="34" charset="0"/>
              </a:rPr>
              <a:t>CodeBlocks</a:t>
            </a:r>
            <a:r>
              <a:rPr lang="en-US" dirty="0" smtClean="0">
                <a:latin typeface="Copperplate Gothic Bold" panose="020E0705020206020404" pitchFamily="34" charset="0"/>
              </a:rPr>
              <a:t> (C++)</a:t>
            </a:r>
          </a:p>
          <a:p>
            <a:endParaRPr lang="en-US" dirty="0">
              <a:latin typeface="Copperplate Gothic Bold" panose="020E0705020206020404" pitchFamily="34" charset="0"/>
            </a:endParaRPr>
          </a:p>
          <a:p>
            <a:r>
              <a:rPr lang="en-US" dirty="0" smtClean="0">
                <a:latin typeface="Copperplate Gothic Bold" panose="020E0705020206020404" pitchFamily="34" charset="0"/>
              </a:rPr>
              <a:t>Backend: </a:t>
            </a:r>
            <a:r>
              <a:rPr lang="en-US" dirty="0" err="1" smtClean="0">
                <a:latin typeface="Copperplate Gothic Bold" panose="020E0705020206020404" pitchFamily="34" charset="0"/>
              </a:rPr>
              <a:t>PHPmyadmin</a:t>
            </a:r>
            <a:r>
              <a:rPr lang="en-US" dirty="0" smtClean="0">
                <a:latin typeface="Copperplate Gothic Bold" panose="020E0705020206020404" pitchFamily="34" charset="0"/>
              </a:rPr>
              <a:t> (SQL)</a:t>
            </a:r>
          </a:p>
        </p:txBody>
      </p:sp>
    </p:spTree>
    <p:extLst>
      <p:ext uri="{BB962C8B-B14F-4D97-AF65-F5344CB8AC3E}">
        <p14:creationId xmlns:p14="http://schemas.microsoft.com/office/powerpoint/2010/main" val="369952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MODULES</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Copperplate Gothic Bold" panose="020E0705020206020404" pitchFamily="34" charset="0"/>
              </a:rPr>
              <a:t>We </a:t>
            </a:r>
            <a:r>
              <a:rPr lang="en-US" sz="2800" dirty="0" err="1" smtClean="0">
                <a:latin typeface="Copperplate Gothic Bold" panose="020E0705020206020404" pitchFamily="34" charset="0"/>
              </a:rPr>
              <a:t>analyse</a:t>
            </a:r>
            <a:r>
              <a:rPr lang="en-US" sz="2800" dirty="0" smtClean="0">
                <a:latin typeface="Copperplate Gothic Bold" panose="020E0705020206020404" pitchFamily="34" charset="0"/>
              </a:rPr>
              <a:t> and conclude that the project can be classified into 5 different modules</a:t>
            </a:r>
          </a:p>
          <a:p>
            <a:r>
              <a:rPr lang="en-US" sz="2800" dirty="0" smtClean="0">
                <a:latin typeface="Copperplate Gothic Bold" panose="020E0705020206020404" pitchFamily="34" charset="0"/>
              </a:rPr>
              <a:t>User Authentication</a:t>
            </a:r>
          </a:p>
          <a:p>
            <a:r>
              <a:rPr lang="en-US" sz="2800" dirty="0" smtClean="0">
                <a:latin typeface="Copperplate Gothic Bold" panose="020E0705020206020404" pitchFamily="34" charset="0"/>
              </a:rPr>
              <a:t>Ticket Reservation</a:t>
            </a:r>
          </a:p>
          <a:p>
            <a:r>
              <a:rPr lang="en-US" sz="2800" dirty="0" smtClean="0">
                <a:latin typeface="Copperplate Gothic Bold" panose="020E0705020206020404" pitchFamily="34" charset="0"/>
              </a:rPr>
              <a:t>Ticket Cancellation</a:t>
            </a:r>
          </a:p>
          <a:p>
            <a:r>
              <a:rPr lang="en-US" sz="2800" dirty="0" smtClean="0">
                <a:latin typeface="Copperplate Gothic Bold" panose="020E0705020206020404" pitchFamily="34" charset="0"/>
              </a:rPr>
              <a:t>Booking Enquiry</a:t>
            </a:r>
          </a:p>
          <a:p>
            <a:r>
              <a:rPr lang="en-US" sz="2800" dirty="0" smtClean="0">
                <a:latin typeface="Copperplate Gothic Bold" panose="020E0705020206020404" pitchFamily="34" charset="0"/>
              </a:rPr>
              <a:t>Passenger Details</a:t>
            </a:r>
            <a:endParaRPr lang="en-US" sz="2800" dirty="0">
              <a:latin typeface="Copperplate Gothic Bold" panose="020E0705020206020404" pitchFamily="34" charset="0"/>
            </a:endParaRPr>
          </a:p>
        </p:txBody>
      </p:sp>
    </p:spTree>
    <p:extLst>
      <p:ext uri="{BB962C8B-B14F-4D97-AF65-F5344CB8AC3E}">
        <p14:creationId xmlns:p14="http://schemas.microsoft.com/office/powerpoint/2010/main" val="227735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ER Model</a:t>
            </a:r>
            <a:endParaRPr lang="en-US" sz="5400" b="1" i="1" dirty="0">
              <a:latin typeface="Algerian" panose="04020705040A02060702" pitchFamily="82" charset="0"/>
            </a:endParaRPr>
          </a:p>
        </p:txBody>
      </p:sp>
      <p:pic>
        <p:nvPicPr>
          <p:cNvPr id="4" name="Content Placeholder 3" descr="C:\Users\Admin\Downloads\IMG_20190713_151017.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371600"/>
            <a:ext cx="8153400" cy="4800600"/>
          </a:xfrm>
          <a:prstGeom prst="rect">
            <a:avLst/>
          </a:prstGeom>
          <a:noFill/>
          <a:ln>
            <a:noFill/>
          </a:ln>
        </p:spPr>
      </p:pic>
    </p:spTree>
    <p:extLst>
      <p:ext uri="{BB962C8B-B14F-4D97-AF65-F5344CB8AC3E}">
        <p14:creationId xmlns:p14="http://schemas.microsoft.com/office/powerpoint/2010/main" val="236887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C++/SQL Connectivity</a:t>
            </a:r>
            <a:endParaRPr lang="en-US" sz="5400" dirty="0"/>
          </a:p>
        </p:txBody>
      </p:sp>
      <p:sp>
        <p:nvSpPr>
          <p:cNvPr id="3" name="Content Placeholder 2"/>
          <p:cNvSpPr>
            <a:spLocks noGrp="1"/>
          </p:cNvSpPr>
          <p:nvPr>
            <p:ph idx="1"/>
          </p:nvPr>
        </p:nvSpPr>
        <p:spPr/>
        <p:txBody>
          <a:bodyPr/>
          <a:lstStyle/>
          <a:p>
            <a:pPr marL="0" indent="0">
              <a:buNone/>
            </a:pPr>
            <a:r>
              <a:rPr lang="en-US" dirty="0" smtClean="0">
                <a:latin typeface="Copperplate Gothic Bold" panose="020E0705020206020404" pitchFamily="34" charset="0"/>
              </a:rPr>
              <a:t>The connectivity between C++ and </a:t>
            </a:r>
            <a:r>
              <a:rPr lang="en-US" dirty="0" err="1" smtClean="0">
                <a:latin typeface="Copperplate Gothic Bold" panose="020E0705020206020404" pitchFamily="34" charset="0"/>
              </a:rPr>
              <a:t>mySQL</a:t>
            </a:r>
            <a:r>
              <a:rPr lang="en-US" dirty="0" smtClean="0">
                <a:latin typeface="Copperplate Gothic Bold" panose="020E0705020206020404" pitchFamily="34" charset="0"/>
              </a:rPr>
              <a:t> requires various </a:t>
            </a:r>
            <a:r>
              <a:rPr lang="en-US" dirty="0" err="1" smtClean="0">
                <a:latin typeface="Copperplate Gothic Bold" panose="020E0705020206020404" pitchFamily="34" charset="0"/>
              </a:rPr>
              <a:t>softwares</a:t>
            </a:r>
            <a:r>
              <a:rPr lang="en-US" dirty="0" smtClean="0">
                <a:latin typeface="Copperplate Gothic Bold" panose="020E0705020206020404" pitchFamily="34" charset="0"/>
              </a:rPr>
              <a:t> like Dev-</a:t>
            </a:r>
            <a:r>
              <a:rPr lang="en-US" dirty="0" err="1" smtClean="0">
                <a:latin typeface="Copperplate Gothic Bold" panose="020E0705020206020404" pitchFamily="34" charset="0"/>
              </a:rPr>
              <a:t>cpp</a:t>
            </a:r>
            <a:r>
              <a:rPr lang="en-US" dirty="0" smtClean="0">
                <a:latin typeface="Copperplate Gothic Bold" panose="020E0705020206020404" pitchFamily="34" charset="0"/>
              </a:rPr>
              <a:t>, </a:t>
            </a:r>
            <a:r>
              <a:rPr lang="en-US" dirty="0" err="1" smtClean="0">
                <a:latin typeface="Copperplate Gothic Bold" panose="020E0705020206020404" pitchFamily="34" charset="0"/>
              </a:rPr>
              <a:t>Xampp</a:t>
            </a:r>
            <a:r>
              <a:rPr lang="en-US" dirty="0" smtClean="0">
                <a:latin typeface="Copperplate Gothic Bold" panose="020E0705020206020404" pitchFamily="34" charset="0"/>
              </a:rPr>
              <a:t>, </a:t>
            </a:r>
            <a:r>
              <a:rPr lang="en-US" dirty="0" err="1" smtClean="0">
                <a:latin typeface="Copperplate Gothic Bold" panose="020E0705020206020404" pitchFamily="34" charset="0"/>
              </a:rPr>
              <a:t>Codeblocks</a:t>
            </a:r>
            <a:r>
              <a:rPr lang="en-US" dirty="0" smtClean="0">
                <a:latin typeface="Copperplate Gothic Bold" panose="020E0705020206020404" pitchFamily="34" charset="0"/>
              </a:rPr>
              <a:t> and various header files.</a:t>
            </a:r>
          </a:p>
          <a:p>
            <a:pPr marL="0" indent="0">
              <a:buNone/>
            </a:pPr>
            <a:r>
              <a:rPr lang="en-US" dirty="0" smtClean="0">
                <a:latin typeface="Copperplate Gothic Bold" panose="020E0705020206020404" pitchFamily="34" charset="0"/>
              </a:rPr>
              <a:t>The following link gives a complete explanation of the connectivity:</a:t>
            </a:r>
          </a:p>
          <a:p>
            <a:pPr marL="0" indent="0">
              <a:buNone/>
            </a:pPr>
            <a:r>
              <a:rPr lang="en-US" dirty="0">
                <a:hlinkClick r:id="rId2" tooltip="Share link"/>
              </a:rPr>
              <a:t>https://youtu.be/siQCWPxDtMo</a:t>
            </a:r>
            <a:endParaRPr lang="en-US" dirty="0">
              <a:latin typeface="Copperplate Gothic Bold" panose="020E0705020206020404" pitchFamily="34" charset="0"/>
            </a:endParaRPr>
          </a:p>
        </p:txBody>
      </p:sp>
    </p:spTree>
    <p:extLst>
      <p:ext uri="{BB962C8B-B14F-4D97-AF65-F5344CB8AC3E}">
        <p14:creationId xmlns:p14="http://schemas.microsoft.com/office/powerpoint/2010/main" val="29489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latin typeface="Algerian" panose="04020705040A02060702" pitchFamily="82" charset="0"/>
              </a:rPr>
              <a:t>C++ Header Files</a:t>
            </a:r>
            <a:endParaRPr lang="en-US" sz="5400" b="1" i="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600" dirty="0" err="1" smtClean="0">
                <a:latin typeface="Arial Black" panose="020B0A04020102020204" pitchFamily="34" charset="0"/>
              </a:rPr>
              <a:t>Iostream</a:t>
            </a:r>
            <a:r>
              <a:rPr lang="en-US" sz="2600" dirty="0" smtClean="0">
                <a:latin typeface="Arial Black" panose="020B0A04020102020204" pitchFamily="34" charset="0"/>
              </a:rPr>
              <a:t>: </a:t>
            </a:r>
            <a:r>
              <a:rPr lang="en-US" sz="2600" dirty="0" smtClean="0">
                <a:latin typeface="+mj-lt"/>
              </a:rPr>
              <a:t>Standard </a:t>
            </a:r>
            <a:r>
              <a:rPr lang="en-US" sz="2600" dirty="0" err="1" smtClean="0">
                <a:latin typeface="+mj-lt"/>
              </a:rPr>
              <a:t>Input/Output</a:t>
            </a:r>
            <a:r>
              <a:rPr lang="en-US" sz="2600" dirty="0" smtClean="0">
                <a:latin typeface="+mj-lt"/>
              </a:rPr>
              <a:t> Stream Library</a:t>
            </a:r>
          </a:p>
          <a:p>
            <a:r>
              <a:rPr lang="en-US" sz="2600" dirty="0" err="1" smtClean="0">
                <a:latin typeface="Arial Black" panose="020B0A04020102020204" pitchFamily="34" charset="0"/>
              </a:rPr>
              <a:t>Fstream</a:t>
            </a:r>
            <a:r>
              <a:rPr lang="en-US" sz="2600" dirty="0" smtClean="0">
                <a:latin typeface="Arial Black" panose="020B0A04020102020204" pitchFamily="34" charset="0"/>
              </a:rPr>
              <a:t>: </a:t>
            </a:r>
            <a:r>
              <a:rPr lang="en-US" sz="2600" dirty="0" smtClean="0">
                <a:latin typeface="+mj-lt"/>
              </a:rPr>
              <a:t>I/O Stream to operate on Files</a:t>
            </a:r>
          </a:p>
          <a:p>
            <a:r>
              <a:rPr lang="en-US" sz="2600" dirty="0" err="1" smtClean="0">
                <a:latin typeface="Arial Black" panose="020B0A04020102020204" pitchFamily="34" charset="0"/>
              </a:rPr>
              <a:t>Sstream</a:t>
            </a:r>
            <a:r>
              <a:rPr lang="en-US" sz="2600" dirty="0" smtClean="0">
                <a:latin typeface="Arial Black" panose="020B0A04020102020204" pitchFamily="34" charset="0"/>
              </a:rPr>
              <a:t>: </a:t>
            </a:r>
            <a:r>
              <a:rPr lang="en-US" sz="2600" dirty="0" smtClean="0">
                <a:latin typeface="+mj-lt"/>
              </a:rPr>
              <a:t>Stream class to operate on Strings</a:t>
            </a:r>
          </a:p>
          <a:p>
            <a:r>
              <a:rPr lang="en-US" sz="2600" dirty="0" smtClean="0">
                <a:latin typeface="Arial Black" panose="020B0A04020102020204" pitchFamily="34" charset="0"/>
              </a:rPr>
              <a:t>String: </a:t>
            </a:r>
            <a:r>
              <a:rPr lang="en-US" sz="2600" dirty="0" smtClean="0">
                <a:latin typeface="+mj-lt"/>
              </a:rPr>
              <a:t>To manipulate Strings and Arrays</a:t>
            </a:r>
          </a:p>
          <a:p>
            <a:r>
              <a:rPr lang="en-US" sz="2600" dirty="0" err="1" smtClean="0">
                <a:latin typeface="Arial Black" panose="020B0A04020102020204" pitchFamily="34" charset="0"/>
              </a:rPr>
              <a:t>Cstdlib</a:t>
            </a:r>
            <a:r>
              <a:rPr lang="en-US" sz="2600" dirty="0" smtClean="0">
                <a:latin typeface="Arial Black" panose="020B0A04020102020204" pitchFamily="34" charset="0"/>
              </a:rPr>
              <a:t>: </a:t>
            </a:r>
            <a:r>
              <a:rPr lang="en-US" sz="2600" dirty="0" smtClean="0">
                <a:latin typeface="+mj-lt"/>
              </a:rPr>
              <a:t>Standard General Utilities Library</a:t>
            </a:r>
          </a:p>
          <a:p>
            <a:r>
              <a:rPr lang="en-US" sz="2600" dirty="0" err="1" smtClean="0">
                <a:latin typeface="Arial Black" panose="020B0A04020102020204" pitchFamily="34" charset="0"/>
              </a:rPr>
              <a:t>Windows.h</a:t>
            </a:r>
            <a:r>
              <a:rPr lang="en-US" sz="2600" dirty="0" smtClean="0">
                <a:latin typeface="Arial Black" panose="020B0A04020102020204" pitchFamily="34" charset="0"/>
              </a:rPr>
              <a:t>: </a:t>
            </a:r>
            <a:r>
              <a:rPr lang="en-US" sz="2600" dirty="0" smtClean="0">
                <a:latin typeface="+mj-lt"/>
              </a:rPr>
              <a:t>Window specific header file which contains declaration of all functions in Windows</a:t>
            </a:r>
          </a:p>
          <a:p>
            <a:r>
              <a:rPr lang="en-US" sz="2600" dirty="0" err="1" smtClean="0">
                <a:latin typeface="Arial Black" panose="020B0A04020102020204" pitchFamily="34" charset="0"/>
              </a:rPr>
              <a:t>Mysql.h</a:t>
            </a:r>
            <a:r>
              <a:rPr lang="en-US" sz="2600" dirty="0" smtClean="0">
                <a:latin typeface="Arial Black" panose="020B0A04020102020204" pitchFamily="34" charset="0"/>
              </a:rPr>
              <a:t>: </a:t>
            </a:r>
            <a:r>
              <a:rPr lang="en-US" sz="2600" dirty="0" smtClean="0">
                <a:latin typeface="+mj-lt"/>
              </a:rPr>
              <a:t>Used for connecting C++ with SQL and perform various operations involving use of database</a:t>
            </a:r>
            <a:r>
              <a:rPr lang="en-US" sz="2600" dirty="0" smtClean="0">
                <a:latin typeface="Arial Black" panose="020B0A04020102020204" pitchFamily="34" charset="0"/>
              </a:rPr>
              <a:t> </a:t>
            </a:r>
            <a:endParaRPr lang="en-US" sz="2600" dirty="0">
              <a:latin typeface="Arial Black" panose="020B0A04020102020204" pitchFamily="34" charset="0"/>
            </a:endParaRPr>
          </a:p>
        </p:txBody>
      </p:sp>
    </p:spTree>
    <p:extLst>
      <p:ext uri="{BB962C8B-B14F-4D97-AF65-F5344CB8AC3E}">
        <p14:creationId xmlns:p14="http://schemas.microsoft.com/office/powerpoint/2010/main" val="307682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334</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Railway Reservation System</vt:lpstr>
      <vt:lpstr>ACKNOWLEDGEMENT</vt:lpstr>
      <vt:lpstr>INTRODUCTION</vt:lpstr>
      <vt:lpstr>OBJECTIVE</vt:lpstr>
      <vt:lpstr>SOFTWARE USED</vt:lpstr>
      <vt:lpstr>MODULES</vt:lpstr>
      <vt:lpstr>ER Model</vt:lpstr>
      <vt:lpstr>C++/SQL Connectivity</vt:lpstr>
      <vt:lpstr>C++ Header Files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Admin</dc:creator>
  <cp:lastModifiedBy>Admin</cp:lastModifiedBy>
  <cp:revision>9</cp:revision>
  <dcterms:created xsi:type="dcterms:W3CDTF">2019-07-13T09:46:23Z</dcterms:created>
  <dcterms:modified xsi:type="dcterms:W3CDTF">2019-07-13T11:24:58Z</dcterms:modified>
</cp:coreProperties>
</file>