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91" r:id="rId7"/>
    <p:sldId id="306" r:id="rId8"/>
    <p:sldId id="262" r:id="rId9"/>
    <p:sldId id="292" r:id="rId10"/>
    <p:sldId id="293" r:id="rId11"/>
    <p:sldId id="297" r:id="rId12"/>
    <p:sldId id="298" r:id="rId13"/>
    <p:sldId id="295" r:id="rId14"/>
    <p:sldId id="296" r:id="rId15"/>
    <p:sldId id="302" r:id="rId16"/>
    <p:sldId id="299" r:id="rId17"/>
    <p:sldId id="300" r:id="rId18"/>
    <p:sldId id="301" r:id="rId19"/>
    <p:sldId id="303" r:id="rId20"/>
    <p:sldId id="304" r:id="rId21"/>
    <p:sldId id="30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215" autoAdjust="0"/>
  </p:normalViewPr>
  <p:slideViewPr>
    <p:cSldViewPr snapToGrid="0">
      <p:cViewPr varScale="1">
        <p:scale>
          <a:sx n="59" d="100"/>
          <a:sy n="59" d="100"/>
        </p:scale>
        <p:origin x="888" y="5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920" y="2311083"/>
            <a:ext cx="619642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PITCH DECK</a:t>
            </a:r>
            <a:br>
              <a:rPr lang="en-US" dirty="0"/>
            </a:br>
            <a:r>
              <a:rPr lang="en-US" dirty="0" err="1"/>
              <a:t>answerforce</a:t>
            </a:r>
            <a:br>
              <a:rPr lang="en-US" dirty="0"/>
            </a:br>
            <a:r>
              <a:rPr lang="en-US" dirty="0"/>
              <a:t>trial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8279" y="5202238"/>
            <a:ext cx="5486400" cy="1655762"/>
          </a:xfrm>
        </p:spPr>
        <p:txBody>
          <a:bodyPr/>
          <a:lstStyle/>
          <a:p>
            <a:r>
              <a:rPr lang="en-US" dirty="0"/>
              <a:t>Aashay Patel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673-FEE5-7473-188C-CBA07362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conversion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5283-9709-BFED-871D-5D0571BD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399" y="6356349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7943-9209-97FB-0AEB-7172287F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47FCA-613A-DC7C-A1E4-89E45EB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3B2A62-516B-E36D-362B-4A88CCC7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2755"/>
            <a:ext cx="4648835" cy="46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3F9D1B-4191-6ED7-4955-1D04F315E256}"/>
              </a:ext>
            </a:extLst>
          </p:cNvPr>
          <p:cNvSpPr txBox="1"/>
          <p:nvPr/>
        </p:nvSpPr>
        <p:spPr>
          <a:xfrm>
            <a:off x="6523991" y="2258568"/>
            <a:ext cx="35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2530 trial users converted to paid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0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816D-CF9D-4BB1-C0A4-82ECAC8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Chatbot use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C8B41-5F97-94D9-FF42-E28B6616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4215" y="2751709"/>
            <a:ext cx="4297680" cy="3105150"/>
          </a:xfrm>
        </p:spPr>
        <p:txBody>
          <a:bodyPr>
            <a:normAutofit/>
          </a:bodyPr>
          <a:lstStyle/>
          <a:p>
            <a:r>
              <a:rPr lang="en-IN" sz="1800" dirty="0"/>
              <a:t>Of the converted customers, 71% customers used chatbots.</a:t>
            </a:r>
          </a:p>
          <a:p>
            <a:endParaRPr lang="en-IN" sz="1800" dirty="0"/>
          </a:p>
          <a:p>
            <a:r>
              <a:rPr lang="en-US" sz="1800" dirty="0"/>
              <a:t>52% of the customers who did not convert, used chatbot.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ADC64-AB4B-759F-6FE6-35E654FC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2EEB1-9526-DDF9-9BF2-5325C204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EDD15-2E52-5106-46E5-6FAA559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842E88-50CC-982E-3DC2-745510799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19EC328-DBF3-88B8-513A-C87BF524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" y="2238375"/>
            <a:ext cx="65341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5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DA46-ECEE-C175-49D5-534BC45F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073" y="636588"/>
            <a:ext cx="9124951" cy="1362456"/>
          </a:xfrm>
        </p:spPr>
        <p:txBody>
          <a:bodyPr/>
          <a:lstStyle/>
          <a:p>
            <a:r>
              <a:rPr lang="en-IN" dirty="0"/>
              <a:t>Conversion based on Customer type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1EEAC-550F-46BF-7CE1-D3C8CD326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359BC-872F-59D5-48A7-D5FE55671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F59B-D9D7-1D8E-14E6-8EEE7D1C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7C16E-419B-2CCF-128B-EA1C7366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1E3AC-F3FD-4803-3EE6-6323733F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6617C0-1ACD-6E67-2748-7E5BA06EA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9" y="2035809"/>
            <a:ext cx="9526658" cy="43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1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4C65-DF58-E997-7FB2-87962A92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163830"/>
            <a:ext cx="9124951" cy="1362456"/>
          </a:xfrm>
        </p:spPr>
        <p:txBody>
          <a:bodyPr/>
          <a:lstStyle/>
          <a:p>
            <a:r>
              <a:rPr lang="en-IN" dirty="0"/>
              <a:t>Converted customers and chatbot use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7833-BCDC-799F-DC9D-52621790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040" y="2013966"/>
            <a:ext cx="4418578" cy="3452114"/>
          </a:xfrm>
        </p:spPr>
        <p:txBody>
          <a:bodyPr>
            <a:normAutofit/>
          </a:bodyPr>
          <a:lstStyle/>
          <a:p>
            <a:pPr lvl="1"/>
            <a:endParaRPr lang="en-IN" sz="1800" dirty="0"/>
          </a:p>
          <a:p>
            <a:pPr lvl="1"/>
            <a:r>
              <a:rPr lang="en-US" sz="1800" dirty="0"/>
              <a:t>84% of converted Enterprise customers used chatbot service.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49% of converted Small business customers used chatbot service.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D52E2-AB43-08D5-08F5-817FA20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B5AA7-51C0-4253-5FB7-E40B8C84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9C6DA-3BFB-874F-D69E-348E36B1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FAC04483-DD20-B507-AECE-F49EB175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6" y="1669098"/>
            <a:ext cx="55530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9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BA61-AD70-0392-5CC1-F32BD577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0352"/>
            <a:ext cx="9124951" cy="1362456"/>
          </a:xfrm>
        </p:spPr>
        <p:txBody>
          <a:bodyPr/>
          <a:lstStyle/>
          <a:p>
            <a:r>
              <a:rPr lang="en-IN" dirty="0"/>
              <a:t>Average weekly clicks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E8A13-AB85-65C3-8251-7AA97365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5615" y="1860043"/>
            <a:ext cx="4297680" cy="4292472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US" sz="1800" dirty="0"/>
              <a:t>Average weekly clicks of converted customers is 1025</a:t>
            </a:r>
          </a:p>
          <a:p>
            <a:endParaRPr lang="en-US" sz="1800" dirty="0"/>
          </a:p>
          <a:p>
            <a:r>
              <a:rPr lang="en-US" sz="1800" dirty="0"/>
              <a:t>Average weekly clicks of non converted customers is 768.</a:t>
            </a:r>
          </a:p>
          <a:p>
            <a:endParaRPr lang="en-US" sz="1800" dirty="0"/>
          </a:p>
          <a:p>
            <a:r>
              <a:rPr lang="en-US" sz="1800" dirty="0"/>
              <a:t>Significance of average clicks in case of Enterprise companies compared to Small businesses.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967FA-91FA-81D6-6853-8824D970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44FB8-3B27-C0A3-A5C2-8E57C67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CB34A-2DDD-3E86-3407-A5823C0D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199F819-E1C0-D26B-2300-DDDC85E5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99590"/>
            <a:ext cx="55530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10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5A29-1AF8-0236-A4AC-474D9897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246624" cy="1362456"/>
          </a:xfrm>
        </p:spPr>
        <p:txBody>
          <a:bodyPr>
            <a:normAutofit/>
          </a:bodyPr>
          <a:lstStyle/>
          <a:p>
            <a:r>
              <a:rPr lang="en-IN" dirty="0"/>
              <a:t>Possible Improvements in the trial program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79E5D-844B-107E-211E-906A432F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448560"/>
            <a:ext cx="9246624" cy="36474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Reaching out to small businesses and communicating about the chatbot.</a:t>
            </a:r>
          </a:p>
          <a:p>
            <a:r>
              <a:rPr lang="en-IN" sz="1800" dirty="0"/>
              <a:t>Improving Chatbot capabilities, easier integration on customer platform.</a:t>
            </a:r>
          </a:p>
          <a:p>
            <a:r>
              <a:rPr lang="en-IN" sz="1800" dirty="0"/>
              <a:t>Understanding the reasons why customers opt-out of the trial period.</a:t>
            </a:r>
          </a:p>
          <a:p>
            <a:r>
              <a:rPr lang="en-IN" sz="1800" dirty="0"/>
              <a:t>Why small businesses conversion rates are low, compared to enterprise businesses?</a:t>
            </a:r>
          </a:p>
          <a:p>
            <a:r>
              <a:rPr lang="en-IN" sz="1800" dirty="0"/>
              <a:t>Increase efforts to reach out to more enterprise businesses.</a:t>
            </a:r>
          </a:p>
          <a:p>
            <a:r>
              <a:rPr lang="en-IN" sz="1800" dirty="0"/>
              <a:t>Understand why clicks are not an important conversion factor for small businesses.</a:t>
            </a:r>
          </a:p>
          <a:p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6043E-F570-583E-1F59-7BFDECA3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7A49C-22C9-FA56-9F1C-ADEC83E0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B5725-AAC4-278D-FD12-268961D4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9AD2-FD2A-2828-96D4-D1E9AD9A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DF7A-A5BE-F52A-3C79-BEB11758B0E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dirty="0"/>
              <a:t>Input parameters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9221C-8A4C-AD50-C485-0DA1CC81E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4593" y="2380615"/>
            <a:ext cx="4297680" cy="457200"/>
          </a:xfrm>
        </p:spPr>
        <p:txBody>
          <a:bodyPr/>
          <a:lstStyle/>
          <a:p>
            <a:r>
              <a:rPr lang="en-IN" dirty="0"/>
              <a:t>Highlights of model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D95A5-B508-5703-CE3E-16068078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184" y="3046858"/>
            <a:ext cx="4837303" cy="3105150"/>
          </a:xfrm>
        </p:spPr>
        <p:txBody>
          <a:bodyPr>
            <a:normAutofit/>
          </a:bodyPr>
          <a:lstStyle/>
          <a:p>
            <a:r>
              <a:rPr lang="en-US" sz="1800" dirty="0"/>
              <a:t>Avg Weekly clicks – Average weekly clicks of customers.</a:t>
            </a:r>
          </a:p>
          <a:p>
            <a:r>
              <a:rPr lang="en-US" sz="1800" dirty="0"/>
              <a:t>ENT – Account type (Categorical Variable )</a:t>
            </a:r>
          </a:p>
          <a:p>
            <a:pPr marL="0" indent="0">
              <a:buNone/>
            </a:pPr>
            <a:r>
              <a:rPr lang="en-US" sz="1800" dirty="0"/>
              <a:t>	1: Enterprise Business</a:t>
            </a:r>
          </a:p>
          <a:p>
            <a:pPr marL="0" indent="0">
              <a:buNone/>
            </a:pPr>
            <a:r>
              <a:rPr lang="en-US" sz="1800" dirty="0"/>
              <a:t>	0 : Small Businesses </a:t>
            </a:r>
          </a:p>
          <a:p>
            <a:r>
              <a:rPr lang="en-US" sz="1800" dirty="0"/>
              <a:t>CB_Y – Chatbot Use (Categorical Variable)</a:t>
            </a:r>
          </a:p>
          <a:p>
            <a:pPr marL="457200" lvl="1" indent="0">
              <a:buNone/>
            </a:pPr>
            <a:r>
              <a:rPr lang="en-US" sz="1800" dirty="0"/>
              <a:t>	1: Customer uses chatbots</a:t>
            </a:r>
          </a:p>
          <a:p>
            <a:pPr marL="457200" lvl="1" indent="0">
              <a:buNone/>
            </a:pPr>
            <a:r>
              <a:rPr lang="en-US" sz="1800" dirty="0"/>
              <a:t>	0 : Customer does not use chatbot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8CDE-1920-3519-A383-50292C5A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82BB9-B767-2C3D-2734-A28DCDAB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34349-A467-B60A-BFEA-BE5D2E6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2FA82E0-1C7B-8EC5-6C44-F136B3A04486}"/>
              </a:ext>
            </a:extLst>
          </p:cNvPr>
          <p:cNvSpPr txBox="1">
            <a:spLocks/>
          </p:cNvSpPr>
          <p:nvPr/>
        </p:nvSpPr>
        <p:spPr>
          <a:xfrm>
            <a:off x="5864487" y="3007867"/>
            <a:ext cx="4837303" cy="310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/>
              <a:t>XGBoost</a:t>
            </a:r>
            <a:r>
              <a:rPr lang="en-IN" sz="1800" dirty="0"/>
              <a:t> classification model</a:t>
            </a:r>
          </a:p>
          <a:p>
            <a:r>
              <a:rPr lang="en-IN" sz="1800" dirty="0"/>
              <a:t>To tackle imbalance in dataset, SMOTENN technique applies.</a:t>
            </a:r>
          </a:p>
          <a:p>
            <a:r>
              <a:rPr lang="en-IN" sz="1800" dirty="0"/>
              <a:t>Resampling helped increase the recall factor of minority label.</a:t>
            </a:r>
          </a:p>
          <a:p>
            <a:r>
              <a:rPr lang="en-IN" sz="1800" dirty="0"/>
              <a:t>Achieved accuracy of 0.73</a:t>
            </a:r>
          </a:p>
          <a:p>
            <a:r>
              <a:rPr lang="en-IN" sz="1800" dirty="0"/>
              <a:t>Precision of 0.8 and 0.6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861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D531-11AD-1FF2-A5F2-75E80946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on test data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71D3-9F83-A6B7-B499-093DE049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496BE-9D67-BE8A-7C55-C2076385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43EDE-B141-47CE-B365-1EC21D0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60D333-D707-04AA-FD20-66AE0D182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15524"/>
              </p:ext>
            </p:extLst>
          </p:nvPr>
        </p:nvGraphicFramePr>
        <p:xfrm>
          <a:off x="5933440" y="2258568"/>
          <a:ext cx="4836160" cy="1927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232">
                  <a:extLst>
                    <a:ext uri="{9D8B030D-6E8A-4147-A177-3AD203B41FA5}">
                      <a16:colId xmlns:a16="http://schemas.microsoft.com/office/drawing/2014/main" val="2120680195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3765363453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690057930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1183203354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291419616"/>
                    </a:ext>
                  </a:extLst>
                </a:gridCol>
              </a:tblGrid>
              <a:tr h="64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Label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Support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5264279"/>
                  </a:ext>
                </a:extLst>
              </a:tr>
              <a:tr h="64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venir Next LT Pro (Body)"/>
                        </a:rPr>
                        <a:t>0.78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venir Next LT Pro (Body)"/>
                        </a:rPr>
                        <a:t>565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7102538"/>
                  </a:ext>
                </a:extLst>
              </a:tr>
              <a:tr h="64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0.53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venir Next LT Pro (Body)"/>
                        </a:rPr>
                        <a:t>0.59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venir Next LT Pro (Body)"/>
                        </a:rPr>
                        <a:t>235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2748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DD8E52-696A-B35C-1609-79275F308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7014"/>
              </p:ext>
            </p:extLst>
          </p:nvPr>
        </p:nvGraphicFramePr>
        <p:xfrm>
          <a:off x="6690360" y="4649215"/>
          <a:ext cx="3322320" cy="1284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69005793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1183203354"/>
                    </a:ext>
                  </a:extLst>
                </a:gridCol>
              </a:tblGrid>
              <a:tr h="64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venir Next LT Pro (Body)"/>
                        </a:rPr>
                        <a:t>Training Samples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3727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7102538"/>
                  </a:ext>
                </a:extLst>
              </a:tr>
              <a:tr h="642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venir Next LT Pro (Body)"/>
                        </a:rPr>
                        <a:t>Test Samples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 (Body)"/>
                        </a:rPr>
                        <a:t>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 (Body)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2748821"/>
                  </a:ext>
                </a:extLst>
              </a:tr>
            </a:tbl>
          </a:graphicData>
        </a:graphic>
      </p:graphicFrame>
      <p:pic>
        <p:nvPicPr>
          <p:cNvPr id="11272" name="Picture 8">
            <a:extLst>
              <a:ext uri="{FF2B5EF4-FFF2-40B4-BE49-F238E27FC236}">
                <a16:creationId xmlns:a16="http://schemas.microsoft.com/office/drawing/2014/main" id="{CF6350A5-8B15-DD3C-0135-4C96F7E7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8" y="2195068"/>
            <a:ext cx="4021773" cy="42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4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80CDFF-0F2E-BB17-19CA-A48F18904C70}"/>
              </a:ext>
            </a:extLst>
          </p:cNvPr>
          <p:cNvSpPr txBox="1">
            <a:spLocks/>
          </p:cNvSpPr>
          <p:nvPr/>
        </p:nvSpPr>
        <p:spPr>
          <a:xfrm>
            <a:off x="4937760" y="928790"/>
            <a:ext cx="4177665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A16946-20B2-7944-FAE3-516AAD8B3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r>
              <a:rPr lang="en-IN" dirty="0"/>
              <a:t>The trial program has been effective in converting 31.6% customers.</a:t>
            </a:r>
          </a:p>
          <a:p>
            <a:endParaRPr lang="en-IN" dirty="0"/>
          </a:p>
          <a:p>
            <a:r>
              <a:rPr lang="en-IN" dirty="0"/>
              <a:t>Enterprise businesses exhibited higher likelihood of conversion.</a:t>
            </a:r>
          </a:p>
          <a:p>
            <a:endParaRPr lang="en-IN" dirty="0"/>
          </a:p>
          <a:p>
            <a:r>
              <a:rPr lang="en-IN" dirty="0"/>
              <a:t>Chatbot feature has been instrumental in enhancing the probability of conversion.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bIns="0">
            <a:normAutofit/>
          </a:bodyPr>
          <a:lstStyle/>
          <a:p>
            <a:r>
              <a:rPr lang="en-US" dirty="0"/>
              <a:t>Aashay Patel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analyse </a:t>
            </a:r>
            <a:r>
              <a:rPr lang="en-IN" sz="2400" dirty="0" err="1"/>
              <a:t>AnswerForce’s</a:t>
            </a:r>
            <a:r>
              <a:rPr lang="en-IN" sz="2400" dirty="0"/>
              <a:t> trial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Ways to improve the </a:t>
            </a:r>
            <a:r>
              <a:rPr lang="en-US" sz="2400" dirty="0" err="1"/>
              <a:t>AnswerForce’s</a:t>
            </a:r>
            <a:r>
              <a:rPr lang="en-US" sz="2400" dirty="0"/>
              <a:t> trial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customers are most likely to convert to as paid customers.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6E1-866F-7677-D583-5F8A2BFD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889583"/>
            <a:ext cx="7193280" cy="1325880"/>
          </a:xfrm>
        </p:spPr>
        <p:txBody>
          <a:bodyPr/>
          <a:lstStyle/>
          <a:p>
            <a:r>
              <a:rPr lang="en-IN" dirty="0" err="1"/>
              <a:t>AnswerForce</a:t>
            </a:r>
            <a:r>
              <a:rPr lang="en-IN" dirty="0"/>
              <a:t> trial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16D6-5227-47AB-B3DE-A12A08051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3600" y="2310817"/>
            <a:ext cx="6661149" cy="3657600"/>
          </a:xfrm>
        </p:spPr>
        <p:txBody>
          <a:bodyPr>
            <a:noAutofit/>
          </a:bodyPr>
          <a:lstStyle/>
          <a:p>
            <a:r>
              <a:rPr lang="en-IN" sz="1600" dirty="0"/>
              <a:t>The </a:t>
            </a:r>
            <a:r>
              <a:rPr lang="en-IN" sz="1600" dirty="0" err="1"/>
              <a:t>AnswerForce</a:t>
            </a:r>
            <a:r>
              <a:rPr lang="en-IN" sz="1600" dirty="0"/>
              <a:t> is an AI product offered to Businesses to manage user queries on their websites. </a:t>
            </a:r>
          </a:p>
          <a:p>
            <a:endParaRPr lang="en-IN" sz="1600" dirty="0"/>
          </a:p>
          <a:p>
            <a:r>
              <a:rPr lang="en-IN" sz="1600" dirty="0"/>
              <a:t>On clicking the </a:t>
            </a:r>
            <a:r>
              <a:rPr lang="en-IN" sz="1600" dirty="0" err="1"/>
              <a:t>AnswerForce</a:t>
            </a:r>
            <a:r>
              <a:rPr lang="en-IN" sz="1600" dirty="0"/>
              <a:t> icon, users can get additional information</a:t>
            </a:r>
          </a:p>
          <a:p>
            <a:endParaRPr lang="en-IN" sz="1600" dirty="0"/>
          </a:p>
          <a:p>
            <a:r>
              <a:rPr lang="en-IN" sz="1600" dirty="0"/>
              <a:t>The program offered a 3-month long trial program for customers.</a:t>
            </a:r>
          </a:p>
          <a:p>
            <a:endParaRPr lang="en-IN" sz="1600" dirty="0"/>
          </a:p>
          <a:p>
            <a:r>
              <a:rPr lang="en-IN" sz="1600" dirty="0"/>
              <a:t>Businesses opt to enable chatbot services.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70EB-1B41-A3C9-5DDB-89383C1B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F839-DF80-8745-C791-690F7ED7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954C-B4A5-2E75-3A5A-20958A7D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AnswerForce</a:t>
            </a:r>
            <a:r>
              <a:rPr lang="en-US" dirty="0"/>
              <a:t> Trial Program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AFC20A-AC18-51A3-A02C-BC9770F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87" y="874340"/>
            <a:ext cx="9725026" cy="1325880"/>
          </a:xfrm>
        </p:spPr>
        <p:txBody>
          <a:bodyPr anchor="t">
            <a:normAutofit/>
          </a:bodyPr>
          <a:lstStyle/>
          <a:p>
            <a:r>
              <a:rPr lang="en-IN" dirty="0"/>
              <a:t>data used to study the program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BFF1030-AFDD-9C72-51B6-3E11A74D39E6}"/>
              </a:ext>
            </a:extLst>
          </p:cNvPr>
          <p:cNvSpPr txBox="1">
            <a:spLocks/>
          </p:cNvSpPr>
          <p:nvPr/>
        </p:nvSpPr>
        <p:spPr>
          <a:xfrm>
            <a:off x="1108927" y="281157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Type of account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99CD0D-972B-B120-971B-FAA40DE37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927" y="3606221"/>
            <a:ext cx="2864359" cy="210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Chatbot service is offered as part of the trial program. Certain customers have used this feature.</a:t>
            </a:r>
            <a:endParaRPr lang="en-US" sz="18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06ECDC4-B224-4FFF-5CC5-501849F1A7BC}"/>
              </a:ext>
            </a:extLst>
          </p:cNvPr>
          <p:cNvSpPr txBox="1">
            <a:spLocks/>
          </p:cNvSpPr>
          <p:nvPr/>
        </p:nvSpPr>
        <p:spPr>
          <a:xfrm>
            <a:off x="4754894" y="3610555"/>
            <a:ext cx="2421070" cy="210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Number of clicks on </a:t>
            </a:r>
            <a:r>
              <a:rPr lang="en-IN" dirty="0" err="1"/>
              <a:t>AnswerForce</a:t>
            </a:r>
            <a:r>
              <a:rPr lang="en-IN" dirty="0"/>
              <a:t> icon.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8C3051-D595-74E5-16DF-3535600B3E49}"/>
              </a:ext>
            </a:extLst>
          </p:cNvPr>
          <p:cNvSpPr txBox="1">
            <a:spLocks/>
          </p:cNvSpPr>
          <p:nvPr/>
        </p:nvSpPr>
        <p:spPr>
          <a:xfrm>
            <a:off x="8078731" y="2809665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Number of clicks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3B1EE14-C65C-08A7-83D5-33CD72BF8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78731" y="3606221"/>
            <a:ext cx="2743200" cy="210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Customers are either Enterprises or Small businesses, based on employee count.</a:t>
            </a:r>
            <a:endParaRPr lang="en-US" sz="18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65D9656-8B05-B08A-C933-09736443D2BF}"/>
              </a:ext>
            </a:extLst>
          </p:cNvPr>
          <p:cNvSpPr txBox="1">
            <a:spLocks/>
          </p:cNvSpPr>
          <p:nvPr/>
        </p:nvSpPr>
        <p:spPr>
          <a:xfrm>
            <a:off x="4593829" y="2809665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Chatbot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1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Distribution of customers</a:t>
            </a:r>
          </a:p>
        </p:txBody>
      </p:sp>
      <p:pic>
        <p:nvPicPr>
          <p:cNvPr id="1026" name="Picture 2" descr="A graph of a number of customers&#10;&#10;Description automatically generated">
            <a:extLst>
              <a:ext uri="{FF2B5EF4-FFF2-40B4-BE49-F238E27FC236}">
                <a16:creationId xmlns:a16="http://schemas.microsoft.com/office/drawing/2014/main" id="{39203911-D235-B65C-0A09-36326957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890631"/>
            <a:ext cx="4875756" cy="4071257"/>
          </a:xfrm>
          <a:prstGeom prst="rect">
            <a:avLst/>
          </a:prstGeom>
          <a:noFill/>
        </p:spPr>
      </p:pic>
      <p:sp>
        <p:nvSpPr>
          <p:cNvPr id="1033" name="Content Placeholder 3">
            <a:extLst>
              <a:ext uri="{FF2B5EF4-FFF2-40B4-BE49-F238E27FC236}">
                <a16:creationId xmlns:a16="http://schemas.microsoft.com/office/drawing/2014/main" id="{0C50FC84-FA6C-EC1A-5FB2-78863C98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139" y="2000250"/>
            <a:ext cx="4297680" cy="31051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Total Customers : 8000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Small Businesses : 4865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Enterprises : 3135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/>
              <a:t>The program is implemented in 2019 and 2020.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AnswerForce</a:t>
            </a:r>
            <a:r>
              <a:rPr lang="en-US" dirty="0"/>
              <a:t> Trial Program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D0C6-CB95-B68B-18D6-4E6D93B6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IN" dirty="0"/>
              <a:t>Chatbot Usage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DC84-BDEA-3AEB-589E-D7A52490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CBD9-634D-F139-77CE-907FE6F7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1AAAE48-DF74-F9DF-6157-AB4AAA94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" y="194837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46893CB-9B1C-5A95-FCA5-21045B34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9" y="1608963"/>
            <a:ext cx="55530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5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027-A333-E15A-241A-27135F4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20" y="327421"/>
            <a:ext cx="6370320" cy="654842"/>
          </a:xfrm>
        </p:spPr>
        <p:txBody>
          <a:bodyPr>
            <a:normAutofit fontScale="90000"/>
          </a:bodyPr>
          <a:lstStyle/>
          <a:p>
            <a:r>
              <a:rPr lang="en-IN" dirty="0"/>
              <a:t>Active customers 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EB005-A1FF-5184-1F16-49471B1F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930D-7639-9D0D-E378-C6332949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8EDD-D346-DE2B-0033-BC30EF28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C5C299-CA30-ADB1-49D4-7F6FCCA8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0" y="1086802"/>
            <a:ext cx="5967413" cy="51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0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027-A333-E15A-241A-27135F4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20" y="327421"/>
            <a:ext cx="6370320" cy="654842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customers growth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EB005-A1FF-5184-1F16-49471B1F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930D-7639-9D0D-E378-C6332949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8EDD-D346-DE2B-0033-BC30EF28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2516-ABFB-6B3A-50EA-7C2C63408921}"/>
              </a:ext>
            </a:extLst>
          </p:cNvPr>
          <p:cNvSpPr txBox="1"/>
          <p:nvPr/>
        </p:nvSpPr>
        <p:spPr>
          <a:xfrm>
            <a:off x="6289040" y="1889760"/>
            <a:ext cx="432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slope of the regression line = 1.32.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 average, 1.32 customers are added each week.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positive linear growth in customers acquired.</a:t>
            </a:r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6176389-27A7-2FDE-83CA-C546A8ED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5" y="1511300"/>
            <a:ext cx="55721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3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027-A333-E15A-241A-27135F4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60" y="327421"/>
            <a:ext cx="7977980" cy="654842"/>
          </a:xfrm>
        </p:spPr>
        <p:txBody>
          <a:bodyPr>
            <a:normAutofit fontScale="90000"/>
          </a:bodyPr>
          <a:lstStyle/>
          <a:p>
            <a:r>
              <a:rPr lang="en-IN" dirty="0"/>
              <a:t>Usage of trial programs 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EB005-A1FF-5184-1F16-49471B1F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930D-7639-9D0D-E378-C6332949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AnswerForce</a:t>
            </a:r>
            <a:r>
              <a:rPr lang="en-US" dirty="0"/>
              <a:t> Trial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8EDD-D346-DE2B-0033-BC30EF28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489EF2-5A27-92FF-336C-BF50747BB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1838643"/>
            <a:ext cx="6628897" cy="39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458EC-E1D0-794F-EEA2-44FE50EA5A61}"/>
              </a:ext>
            </a:extLst>
          </p:cNvPr>
          <p:cNvSpPr txBox="1"/>
          <p:nvPr/>
        </p:nvSpPr>
        <p:spPr>
          <a:xfrm>
            <a:off x="7256912" y="2245260"/>
            <a:ext cx="386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42% customers utilized 12 weeks of trial.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30 % of users dropped from the trial period after week 10 and </a:t>
            </a:r>
          </a:p>
          <a:p>
            <a:r>
              <a:rPr lang="en-US" dirty="0"/>
              <a:t>week 11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6% of users dropped after completing 1 month of trial</a:t>
            </a:r>
          </a:p>
        </p:txBody>
      </p:sp>
    </p:spTree>
    <p:extLst>
      <p:ext uri="{BB962C8B-B14F-4D97-AF65-F5344CB8AC3E}">
        <p14:creationId xmlns:p14="http://schemas.microsoft.com/office/powerpoint/2010/main" val="26487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647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(Body)</vt:lpstr>
      <vt:lpstr>Calibri</vt:lpstr>
      <vt:lpstr>Office Theme</vt:lpstr>
      <vt:lpstr>PITCH DECK answerforce trial program </vt:lpstr>
      <vt:lpstr>Agenda</vt:lpstr>
      <vt:lpstr>AnswerForce trial program</vt:lpstr>
      <vt:lpstr>data used to study the program</vt:lpstr>
      <vt:lpstr>Distribution of customers</vt:lpstr>
      <vt:lpstr>Chatbot Usage </vt:lpstr>
      <vt:lpstr>Active customers </vt:lpstr>
      <vt:lpstr>customers growth</vt:lpstr>
      <vt:lpstr>Usage of trial programs </vt:lpstr>
      <vt:lpstr>Customer conversion</vt:lpstr>
      <vt:lpstr>Chatbot use </vt:lpstr>
      <vt:lpstr>Conversion based on Customer type</vt:lpstr>
      <vt:lpstr>Converted customers and chatbot use</vt:lpstr>
      <vt:lpstr>Average weekly clicks</vt:lpstr>
      <vt:lpstr>Possible Improvements in the trial program</vt:lpstr>
      <vt:lpstr>Model building</vt:lpstr>
      <vt:lpstr>Metrics on test data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answerforce trial program </dc:title>
  <dc:creator>Patel, Aashay A</dc:creator>
  <cp:lastModifiedBy>Patel, Aashay A</cp:lastModifiedBy>
  <cp:revision>10</cp:revision>
  <dcterms:created xsi:type="dcterms:W3CDTF">2023-11-22T22:51:11Z</dcterms:created>
  <dcterms:modified xsi:type="dcterms:W3CDTF">2023-11-23T23:54:55Z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