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70" r:id="rId11"/>
    <p:sldId id="261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91086CB-FD98-420C-948B-558F2FF44BB5}">
          <p14:sldIdLst>
            <p14:sldId id="264"/>
            <p14:sldId id="257"/>
            <p14:sldId id="258"/>
            <p14:sldId id="259"/>
            <p14:sldId id="265"/>
            <p14:sldId id="266"/>
            <p14:sldId id="267"/>
            <p14:sldId id="268"/>
            <p14:sldId id="260"/>
            <p14:sldId id="270"/>
            <p14:sldId id="261"/>
            <p14:sldId id="26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05T17:17:51.840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6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4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9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1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9E85E5-0181-4A54-9962-5EE53B8587B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E21553-007F-4D8C-BAA6-E4C12AC9FD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2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681" y="1698076"/>
            <a:ext cx="9246637" cy="1869058"/>
          </a:xfrm>
        </p:spPr>
        <p:txBody>
          <a:bodyPr>
            <a:noAutofit/>
          </a:bodyPr>
          <a:lstStyle/>
          <a:p>
            <a:pPr algn="ctr"/>
            <a:br>
              <a:rPr lang="en-US" sz="4400" b="1" u="sng" dirty="0">
                <a:solidFill>
                  <a:schemeClr val="tx1"/>
                </a:solidFill>
              </a:rPr>
            </a:br>
            <a:br>
              <a:rPr lang="en-US" sz="4400" b="1" u="sng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final report </a:t>
            </a:r>
            <a:br>
              <a:rPr lang="en-US" sz="4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Card Fraud Detection</a:t>
            </a:r>
            <a:br>
              <a:rPr lang="en-US" sz="4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9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E5518E-6A11-4330-B9B8-54CE07D89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6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A0F86-0D59-7AF2-9355-DCC8AC83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274964"/>
            <a:ext cx="3084844" cy="151015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3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1D3E61D-6D78-82B1-A4DD-C25C37E0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1875454"/>
            <a:ext cx="3084844" cy="41138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development of an intricate ANN model highlighted their capacity to discern complex patterns within transactional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exceptional performance of Gradient Boosting underscored its potential as a vital component in our financial systems to combat fraudulent activities.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highlighted the importance of in-depth analysis and refinement of models, signaling a promising direction to fortify our credit card fraud detection systems and enhance security within the financial landscape.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26" name="Picture 2" descr="Artificial Neural network in R">
            <a:extLst>
              <a:ext uri="{FF2B5EF4-FFF2-40B4-BE49-F238E27FC236}">
                <a16:creationId xmlns:a16="http://schemas.microsoft.com/office/drawing/2014/main" id="{2BD43FEE-5F29-9205-D951-79143150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0807" y="0"/>
            <a:ext cx="81411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Despite Logistic Regression's struggles, the Decision Tree visualization offered valuable explanations. It provided alternative insights, enhancing our understanding of the data and contributing unique perspectives to our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the Gradient Boosting model, displaying exceptional performance with an impressive AUC score of 0.9541. This high score indicates its effectiveness in spotting fraudulent activities within credit card transactions reliably.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project holds importance for financial institutions and online businesses handling transactions. Detecting fraud is crucial for maintaining trust and financial integrity. Our use of machine learning offers a practical way to uncover suspicious patterns, making transactions safer..</a:t>
            </a:r>
          </a:p>
        </p:txBody>
      </p:sp>
    </p:spTree>
    <p:extLst>
      <p:ext uri="{BB962C8B-B14F-4D97-AF65-F5344CB8AC3E}">
        <p14:creationId xmlns:p14="http://schemas.microsoft.com/office/powerpoint/2010/main" val="142882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experiment made it clear how important it is to use a variety of machine learning algorithms when detecting credit card fraud.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proved to be a potent model with a high AUC, while Logistic Regression displayed warnings and Decision Tree visualization improved interpretability.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knowledge, managers may want to think about using Gradient Boosting as a strong fraud detection method in financial systems to increase security and reduce fraudulent activity.</a:t>
            </a:r>
          </a:p>
        </p:txBody>
      </p:sp>
    </p:spTree>
    <p:extLst>
      <p:ext uri="{BB962C8B-B14F-4D97-AF65-F5344CB8AC3E}">
        <p14:creationId xmlns:p14="http://schemas.microsoft.com/office/powerpoint/2010/main" val="205121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DBB-6F81-8AEE-D6A9-9BB814D8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008728"/>
          </a:xfrm>
        </p:spPr>
        <p:txBody>
          <a:bodyPr>
            <a:noAutofit/>
          </a:bodyPr>
          <a:lstStyle/>
          <a:p>
            <a:pPr algn="ctr"/>
            <a:b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FD33A-842B-8476-41E8-A9C80184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2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0314"/>
            <a:ext cx="10058400" cy="39887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research uses a variety of machine learning algorithms to create an efficient model for detecting credit card fraud.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models such as Artificial Neural Network, Gradient Boosting, Decision Tree, and Logistic Regression are utilized, each offering distinct perspectives.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Caution signals are encountered in Logistic Regression, but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rpart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rpart.plot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packages enable Decision Tree visualization.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using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performs exceptionally well in fraud detection, as measured by the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library, with an impressive Area Under the Curve (AUC) of 0.9541.</a:t>
            </a:r>
          </a:p>
        </p:txBody>
      </p:sp>
    </p:spTree>
    <p:extLst>
      <p:ext uri="{BB962C8B-B14F-4D97-AF65-F5344CB8AC3E}">
        <p14:creationId xmlns:p14="http://schemas.microsoft.com/office/powerpoint/2010/main" val="250249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study was driven by the goal of using machine learning techniques to detect credit card fraud.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range of methods, including Decision Trees, Gradient Boosting, Artificial Neural Networks, and Logistic Regression, were used to determine how well they could detect fraudulent transactions.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goal of this project was to create a solid model that would improve financial systems' fraud detection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00129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7424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9469"/>
            <a:ext cx="10058400" cy="44227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spans a comprehensive two-year duration, commencing from January 2019 through December 2020. This extensive timeframe allows for a thorough examination of credit card usage trends and patterns over a significant period.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Encompassing interactions between 1000 customers and 800 distinct merchants, this dataset offers a wide-ranging view of consumer behavior and transactional diversity. It reflects the intricate dynamics of financial interactions across various merchants.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Notably, the dataset includes both legitimate and fraudulent transactions. This incorporation of fraudulent activities presents a valuable opportunity to discern patterns unique to fraudulent behavior, facilitating the development of sophisticated fraud detection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Featuring an extensive array of attributes encompassing customer demographics, transaction specifics (such as amounts, timestamps, and merchant identifiers), geographical information, and a significant fraud indicator for model development, this dataset provides a comprehensive foundation for training meticulous fraud detection models using the R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57477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1090-8AEB-FC22-EFC2-426163C4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629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A graph showing a number of classes&#10;&#10;Description automatically generated">
            <a:extLst>
              <a:ext uri="{FF2B5EF4-FFF2-40B4-BE49-F238E27FC236}">
                <a16:creationId xmlns:a16="http://schemas.microsoft.com/office/drawing/2014/main" id="{2786F5D3-4784-B1AE-8CE2-0FC48463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007" y="1836932"/>
            <a:ext cx="5357673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41CF9-9DF1-F11A-18F8-21CC4E7A6082}"/>
              </a:ext>
            </a:extLst>
          </p:cNvPr>
          <p:cNvSpPr txBox="1"/>
          <p:nvPr/>
        </p:nvSpPr>
        <p:spPr>
          <a:xfrm>
            <a:off x="1184988" y="1836932"/>
            <a:ext cx="44600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In our Credit Card Fraud Analysis project, we've used R to dissect our dataset through visualizations and statistical tools.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Our first step was understanding the distribution of fraud and non-fraud transactions through a simple bar plot of the 'Class' variable.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This chart revealed the frequency of each transaction type, giving us a fundamental grasp of our dataset's composition.</a:t>
            </a:r>
          </a:p>
        </p:txBody>
      </p:sp>
    </p:spTree>
    <p:extLst>
      <p:ext uri="{BB962C8B-B14F-4D97-AF65-F5344CB8AC3E}">
        <p14:creationId xmlns:p14="http://schemas.microsoft.com/office/powerpoint/2010/main" val="11972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3144B-9938-4CFB-548A-52D9C65E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103204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EBBD09-4670-DD97-5B76-255BD74FF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1670180"/>
            <a:ext cx="3084844" cy="43191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FF"/>
                </a:solidFill>
              </a:rPr>
              <a:t>Here, we delved deeper into transaction amounts by creating a histogram with thirty bins.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FF"/>
                </a:solidFill>
              </a:rPr>
              <a:t>This visualization helped us grasp the spread and frequency of different transaction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FF"/>
                </a:solidFill>
              </a:rPr>
              <a:t>It hinted at potential outliers or irregular patterns within these amounts, providing a closer look at this crucial aspect of our data.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Picture 6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2288EC0A-2198-9773-C670-D950B4831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61" y="516835"/>
            <a:ext cx="7606872" cy="57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2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5D489-3997-4069-A3A6-73F903ED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graph of a class&#10;&#10;Description automatically generated">
            <a:extLst>
              <a:ext uri="{FF2B5EF4-FFF2-40B4-BE49-F238E27FC236}">
                <a16:creationId xmlns:a16="http://schemas.microsoft.com/office/drawing/2014/main" id="{34A6958E-A44D-B51E-144B-D319DB0B7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88834"/>
            <a:ext cx="6909801" cy="52169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D7E7F7-5C4B-78C9-C3BB-5BB435FC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92196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 then explored the relationship between transaction amounts and the 'Class' variable, seeking patterns specific to fraudulent and legitimate transactions.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Using a boxplot, we aimed to spot any significant differences in transaction amounts between the two classes.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visual aid allowed us to discern potential correlations between transaction values and the likelihood of fraud.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8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C17D5-0ABA-1463-3CFD-0C5E2FE4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10262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542A70-9103-EA1F-295A-62FCFBC5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1543050"/>
            <a:ext cx="3084844" cy="49510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final analysis involved investigating correlations between various numeric attributes in the dataset.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a correlation matrix transformed into a heatmap, we visualized the interdependencies between these attributes.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visualization method provided insights into how different variables related to each other, offering potential clues or predictors linked to fraudulent activities.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steps have been pivotal in unraveling the intricate details of credit card transactions and aiding in our pursuit of data-driven fraud detection strategies.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125FAD5-941F-F323-53CA-2ED7FD641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62724"/>
            <a:ext cx="6798082" cy="51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3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 Model :</a:t>
            </a:r>
          </a:p>
        </p:txBody>
      </p:sp>
      <p:pic>
        <p:nvPicPr>
          <p:cNvPr id="4" name="Picture 3" descr="A diagram of a diagram of numbers and symbols&#10;&#10;Description automatically generated">
            <a:extLst>
              <a:ext uri="{FF2B5EF4-FFF2-40B4-BE49-F238E27FC236}">
                <a16:creationId xmlns:a16="http://schemas.microsoft.com/office/drawing/2014/main" id="{B88D5EA2-FD7C-BA4B-5EB2-3ACD3B52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3"/>
            <a:ext cx="5127172" cy="49110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Despite its initial insights, Logistic Regression encountered issues with fitted probabilities, signaling potential convergence problems. Concerns about stability in predicting fraud arose due to this issue, prompting a reevaluation of its reliability in detecting fraudulent activities.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Utilizing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rpart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rpart.plot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libraries, the Decision Tree model was visually represented, facilitating a comprehensive understanding of its decision-making process. This visualization enhanced interpretability, laying a transparent foundation for fraud detection methodologies.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 Boosting emerged as a standout performer among the models, boasting an exceptional AUC of 0.9541. The meticulous evaluation through the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reaffirmed its robustness in identifying fraudulent transactions.</a:t>
            </a: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41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1009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  Project final report  Credit Card Fraud Detection Group 9</vt:lpstr>
      <vt:lpstr>Introduction:</vt:lpstr>
      <vt:lpstr>Project Background:</vt:lpstr>
      <vt:lpstr>Data Description: </vt:lpstr>
      <vt:lpstr>Exploratory Data Analysis</vt:lpstr>
      <vt:lpstr>Exploratory Data Analysis</vt:lpstr>
      <vt:lpstr>Exploratory Data Analysis</vt:lpstr>
      <vt:lpstr>Exploratory Data Analysis</vt:lpstr>
      <vt:lpstr>BI Model :</vt:lpstr>
      <vt:lpstr>Artificial Neural Network</vt:lpstr>
      <vt:lpstr>Findings:</vt:lpstr>
      <vt:lpstr>Conclusion:</vt:lpstr>
      <vt:lpstr>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Aashay Bhujbal</cp:lastModifiedBy>
  <cp:revision>15</cp:revision>
  <dcterms:created xsi:type="dcterms:W3CDTF">2023-12-05T21:24:32Z</dcterms:created>
  <dcterms:modified xsi:type="dcterms:W3CDTF">2024-07-30T17:02:03Z</dcterms:modified>
</cp:coreProperties>
</file>