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57" r:id="rId4"/>
    <p:sldId id="258" r:id="rId5"/>
    <p:sldId id="263" r:id="rId6"/>
    <p:sldId id="262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1345-1465-448F-9EA8-8AE483A07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D628-B7C7-4B24-AC4C-1F6DCF9D8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9C8F-2D5F-4180-A162-0D483B09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3C64-CDD4-4A0E-965F-F00F6BC4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FB280-4DB9-4FEB-8B9F-43DBFE72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2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C362-CBFF-420C-83B1-A3C0B61A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CB49A-C853-428E-A7A0-960A08B41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4F8C-89FB-49B3-838B-6E08ABDE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8C08-9EA1-4CA9-816F-FFEEEA2C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15D7-98BA-4C84-8408-447A99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8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E90D2-A2E9-43DB-B96E-4C389F507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D61DB-1A0D-4084-A521-C22D424FC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9469-9BB1-4948-8AA9-CF59E12E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B461E-D022-4B35-B498-24426C1B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875F-ED76-4A2A-98B4-75D84F7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1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5D17-4C4F-4DDE-BBEA-9DD33ADB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7432-6F98-4486-B2DD-BDE7F886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24D0-B7A6-4F7B-AE9C-37E9D788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53C4-6C5F-4883-BA53-CEFDB1FA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62CFA-CC07-4188-B657-F1B743F7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5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56E5-2FCF-4952-ADC6-2BB31D2C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3C06-9CBD-4BA9-8882-6362E15D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122E-CF05-4A31-9953-7D114A07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2430-3A7A-4082-97D7-AE240808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8716-31F4-4506-AA7C-FAC56693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9452-FCA8-4560-90FA-C75FA6CC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226B-855C-4792-B60F-629D1971C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717C4-1078-4782-BBE2-F70F62965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2F3E2-6EDB-4D91-B6C0-8D13E4E7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4CA40-2688-443A-9510-2C06656A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E4CA-21F6-4C49-8DDA-4A915075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D4C1-2218-4EBE-84E8-56947198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C3EA-4BC7-4946-A4B7-7A75686B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8406C-56D2-42A0-8EED-D21E915D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44F73-765F-4CBD-A2B3-82CF930DE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BB463-3965-4D18-9CB8-A323FCA0D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7FC88-47A2-4656-923D-AE6E883F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977AD-3341-4450-87E7-3E8A024B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C503E-0CCB-4A15-8A09-19AAD4A4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63E9-9297-4BD5-9A4E-688DE897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E4E37-E4B0-44F0-A11C-F190498F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CBF63-A147-425F-9DB9-79C71730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2A02-1A24-4628-A50A-D98DD92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6E079-ADC4-423F-916D-0F095A96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B5001-7191-4748-BCB3-C15985F0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22F95-2681-4877-9475-01E31A6F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1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C60B-A432-42C5-9B3C-86C92785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A304-0D20-41BF-8B36-5A92E1E0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B7D4F-F577-46EC-AAD4-4E77619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5CEB-5D89-43BC-85C5-EA98A223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7730-E4CC-451D-8EE3-1F0690F8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87E63-9213-4FA8-929C-B0CC839F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7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5D10-5C2A-42D7-8E34-2B247A4D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BB151-AD39-4374-AD76-E8B52B91F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60B9-B692-4E7A-9D5E-5F2A8A96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13B42-7245-4A81-B8FA-6EBBD6F8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6CFD7-1AF1-486A-8E43-6F5D42AA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4C594-8A3C-4714-BE87-E7F3364E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7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7FD18-1494-4F4A-94FC-B3A58F06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13808-7420-44FA-B4FE-EA5882E4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9A20-724A-4E8F-8DB3-71350567D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A52D-896A-473C-A51F-C5111CEE62AA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D031-A297-4DD7-9110-3EA5B168D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6742E-CAFB-45DA-85F1-D1A72624B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8692-4FE7-42B3-A06E-9CA6577FF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7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Bug Tracking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Specifications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06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DB74-C605-40A7-BA3A-E16B4202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6AE9-E751-4CCE-BF0E-A4DAEDFB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User reports a Issue (New Issue)</a:t>
            </a:r>
          </a:p>
          <a:p>
            <a:r>
              <a:rPr lang="en-IN" sz="2000" dirty="0"/>
              <a:t>The Application IC Assigns the Issue </a:t>
            </a:r>
            <a:r>
              <a:rPr lang="en-IN" sz="2000" dirty="0">
                <a:sym typeface="Wingdings" panose="05000000000000000000" pitchFamily="2" charset="2"/>
              </a:rPr>
              <a:t> Engineer</a:t>
            </a:r>
          </a:p>
          <a:p>
            <a:r>
              <a:rPr lang="en-IN" sz="2000" dirty="0">
                <a:sym typeface="Wingdings" panose="05000000000000000000" pitchFamily="2" charset="2"/>
              </a:rPr>
              <a:t>Confirm the </a:t>
            </a:r>
            <a:r>
              <a:rPr lang="en-IN" sz="2000" dirty="0">
                <a:sym typeface="Wingdings" panose="05000000000000000000" pitchFamily="2" charset="2"/>
              </a:rPr>
              <a:t>i</a:t>
            </a:r>
            <a:r>
              <a:rPr lang="en-IN" sz="2000" dirty="0" smtClean="0">
                <a:sym typeface="Wingdings" panose="05000000000000000000" pitchFamily="2" charset="2"/>
              </a:rPr>
              <a:t>ssue </a:t>
            </a:r>
            <a:r>
              <a:rPr lang="en-IN" sz="2000" dirty="0">
                <a:sym typeface="Wingdings" panose="05000000000000000000" pitchFamily="2" charset="2"/>
              </a:rPr>
              <a:t> If not able to </a:t>
            </a:r>
            <a:r>
              <a:rPr lang="en-IN" sz="2000" dirty="0" smtClean="0">
                <a:sym typeface="Wingdings" panose="05000000000000000000" pitchFamily="2" charset="2"/>
              </a:rPr>
              <a:t>replicate/ </a:t>
            </a:r>
            <a:r>
              <a:rPr lang="en-IN" sz="2000" dirty="0">
                <a:sym typeface="Wingdings" panose="05000000000000000000" pitchFamily="2" charset="2"/>
              </a:rPr>
              <a:t>not a Issue Rejected</a:t>
            </a:r>
          </a:p>
          <a:p>
            <a:r>
              <a:rPr lang="en-IN" sz="2000" dirty="0">
                <a:sym typeface="Wingdings" panose="05000000000000000000" pitchFamily="2" charset="2"/>
              </a:rPr>
              <a:t>Classify the issue  Bug/Modification/New Requirement</a:t>
            </a:r>
          </a:p>
          <a:p>
            <a:r>
              <a:rPr lang="en-IN" sz="2000" dirty="0">
                <a:sym typeface="Wingdings" panose="05000000000000000000" pitchFamily="2" charset="2"/>
              </a:rPr>
              <a:t>If Modification/New Requirement  Approvals</a:t>
            </a:r>
          </a:p>
          <a:p>
            <a:r>
              <a:rPr lang="en-IN" sz="2000" dirty="0">
                <a:sym typeface="Wingdings" panose="05000000000000000000" pitchFamily="2" charset="2"/>
              </a:rPr>
              <a:t>Start Work  In Progress (Specify Estimated Date)</a:t>
            </a:r>
          </a:p>
          <a:p>
            <a:r>
              <a:rPr lang="en-IN" sz="2000" dirty="0">
                <a:sym typeface="Wingdings" panose="05000000000000000000" pitchFamily="2" charset="2"/>
              </a:rPr>
              <a:t>Technical </a:t>
            </a:r>
            <a:r>
              <a:rPr lang="en-IN" sz="2000" dirty="0" smtClean="0">
                <a:sym typeface="Wingdings" panose="05000000000000000000" pitchFamily="2" charset="2"/>
              </a:rPr>
              <a:t>Testing</a:t>
            </a:r>
            <a:endParaRPr lang="en-IN" sz="2000" dirty="0">
              <a:sym typeface="Wingdings" panose="05000000000000000000" pitchFamily="2" charset="2"/>
            </a:endParaRPr>
          </a:p>
          <a:p>
            <a:r>
              <a:rPr lang="en-IN" sz="2000" dirty="0"/>
              <a:t>Resolution of Issue </a:t>
            </a:r>
            <a:r>
              <a:rPr lang="en-IN" sz="2000" dirty="0">
                <a:sym typeface="Wingdings" panose="05000000000000000000" pitchFamily="2" charset="2"/>
              </a:rPr>
              <a:t> Resolved</a:t>
            </a:r>
          </a:p>
          <a:p>
            <a:r>
              <a:rPr lang="en-IN" sz="2000" dirty="0">
                <a:sym typeface="Wingdings" panose="05000000000000000000" pitchFamily="2" charset="2"/>
              </a:rPr>
              <a:t>Functional </a:t>
            </a:r>
            <a:r>
              <a:rPr lang="en-IN" sz="2000" dirty="0" smtClean="0">
                <a:sym typeface="Wingdings" panose="05000000000000000000" pitchFamily="2" charset="2"/>
              </a:rPr>
              <a:t>Testing</a:t>
            </a:r>
            <a:r>
              <a:rPr lang="en-IN" sz="2000" dirty="0"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sym typeface="Wingdings" panose="05000000000000000000" pitchFamily="2" charset="2"/>
              </a:rPr>
              <a:t>(UAT</a:t>
            </a:r>
            <a:r>
              <a:rPr lang="en-IN" sz="2000" dirty="0">
                <a:sym typeface="Wingdings" panose="05000000000000000000" pitchFamily="2" charset="2"/>
              </a:rPr>
              <a:t>) </a:t>
            </a:r>
          </a:p>
          <a:p>
            <a:r>
              <a:rPr lang="en-IN" sz="2000" dirty="0">
                <a:sym typeface="Wingdings" panose="05000000000000000000" pitchFamily="2" charset="2"/>
              </a:rPr>
              <a:t>Issue </a:t>
            </a:r>
            <a:r>
              <a:rPr lang="en-IN" sz="2000" dirty="0" smtClean="0">
                <a:sym typeface="Wingdings" panose="05000000000000000000" pitchFamily="2" charset="2"/>
              </a:rPr>
              <a:t>Closed</a:t>
            </a:r>
            <a:endParaRPr lang="en-IN" sz="2000" dirty="0">
              <a:sym typeface="Wingdings" panose="05000000000000000000" pitchFamily="2" charset="2"/>
            </a:endParaRP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338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DCDF-8D9B-4201-A36D-9A7CEFFF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Issue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0DDA-60E1-46C7-A19A-2977B844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IN" sz="2400" dirty="0"/>
              <a:t>Title</a:t>
            </a:r>
          </a:p>
          <a:p>
            <a:r>
              <a:rPr lang="en-IN" sz="2400" dirty="0"/>
              <a:t>Description</a:t>
            </a:r>
          </a:p>
          <a:p>
            <a:r>
              <a:rPr lang="en-IN" sz="2400" dirty="0"/>
              <a:t>Behaviour </a:t>
            </a:r>
          </a:p>
          <a:p>
            <a:r>
              <a:rPr lang="en-IN" sz="2400" dirty="0"/>
              <a:t>Functional Context</a:t>
            </a:r>
          </a:p>
          <a:p>
            <a:r>
              <a:rPr lang="en-IN" sz="2400" dirty="0"/>
              <a:t>Report Date</a:t>
            </a:r>
          </a:p>
          <a:p>
            <a:r>
              <a:rPr lang="en-IN" sz="2400" dirty="0"/>
              <a:t>Application</a:t>
            </a:r>
          </a:p>
          <a:p>
            <a:r>
              <a:rPr lang="en-IN" sz="2400" dirty="0"/>
              <a:t>Module</a:t>
            </a:r>
          </a:p>
          <a:p>
            <a:r>
              <a:rPr lang="en-IN" sz="2400" dirty="0"/>
              <a:t>Attachment</a:t>
            </a:r>
          </a:p>
          <a:p>
            <a:r>
              <a:rPr lang="en-IN" sz="2400" dirty="0"/>
              <a:t>Priority</a:t>
            </a:r>
          </a:p>
          <a:p>
            <a:r>
              <a:rPr lang="en-IN" sz="2400" dirty="0"/>
              <a:t>Initiator</a:t>
            </a:r>
          </a:p>
          <a:p>
            <a:r>
              <a:rPr lang="en-IN" sz="2400" dirty="0"/>
              <a:t>If Earlier Reported or new</a:t>
            </a:r>
          </a:p>
          <a:p>
            <a:r>
              <a:rPr lang="en-IN" sz="2400" dirty="0"/>
              <a:t>Closure Date</a:t>
            </a:r>
          </a:p>
          <a:p>
            <a:r>
              <a:rPr lang="en-IN" sz="2400" dirty="0"/>
              <a:t>Time Taken (in days)</a:t>
            </a:r>
          </a:p>
          <a:p>
            <a:r>
              <a:rPr lang="en-IN" sz="2400" dirty="0"/>
              <a:t>Status (History)</a:t>
            </a:r>
          </a:p>
          <a:p>
            <a:r>
              <a:rPr lang="en-IN" sz="2400" dirty="0"/>
              <a:t>Action Taken</a:t>
            </a:r>
          </a:p>
          <a:p>
            <a:r>
              <a:rPr lang="en-IN" sz="2400" dirty="0"/>
              <a:t>Technical Context</a:t>
            </a:r>
          </a:p>
          <a:p>
            <a:r>
              <a:rPr lang="en-IN" sz="2400" dirty="0"/>
              <a:t>Estimated Date of Closure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88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4BE0-2CED-42EA-92E9-4014943B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98D6-B961-4398-9343-230E6A5C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Low</a:t>
            </a:r>
          </a:p>
          <a:p>
            <a:r>
              <a:rPr lang="en-IN" sz="2400" dirty="0"/>
              <a:t>Medium</a:t>
            </a:r>
          </a:p>
          <a:p>
            <a:r>
              <a:rPr lang="en-IN" sz="2400" dirty="0"/>
              <a:t>High</a:t>
            </a:r>
          </a:p>
          <a:p>
            <a:r>
              <a:rPr lang="en-IN" sz="2400" dirty="0"/>
              <a:t>Urgent</a:t>
            </a:r>
          </a:p>
          <a:p>
            <a:r>
              <a:rPr lang="en-IN" sz="2400" dirty="0"/>
              <a:t>Critical</a:t>
            </a:r>
          </a:p>
          <a:p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F810FC-358A-44FF-8B44-8DBC3113D09D}"/>
              </a:ext>
            </a:extLst>
          </p:cNvPr>
          <p:cNvSpPr txBox="1">
            <a:spLocks/>
          </p:cNvSpPr>
          <p:nvPr/>
        </p:nvSpPr>
        <p:spPr>
          <a:xfrm>
            <a:off x="5994952" y="333030"/>
            <a:ext cx="29850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Status</a:t>
            </a:r>
            <a:endParaRPr lang="en-IN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D44437-7DDA-4805-A90B-FCAFC8F70212}"/>
              </a:ext>
            </a:extLst>
          </p:cNvPr>
          <p:cNvSpPr txBox="1">
            <a:spLocks/>
          </p:cNvSpPr>
          <p:nvPr/>
        </p:nvSpPr>
        <p:spPr>
          <a:xfrm>
            <a:off x="5994952" y="1658593"/>
            <a:ext cx="5935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New</a:t>
            </a:r>
          </a:p>
          <a:p>
            <a:r>
              <a:rPr lang="en-IN" sz="2400" dirty="0" smtClean="0"/>
              <a:t>Confirmed</a:t>
            </a:r>
          </a:p>
          <a:p>
            <a:r>
              <a:rPr lang="en-IN" sz="2400" dirty="0" smtClean="0"/>
              <a:t>Rejected</a:t>
            </a:r>
          </a:p>
          <a:p>
            <a:r>
              <a:rPr lang="en-IN" sz="2400" dirty="0" smtClean="0"/>
              <a:t>Pending (Work on issue has not started)</a:t>
            </a:r>
          </a:p>
          <a:p>
            <a:r>
              <a:rPr lang="en-IN" sz="2400" dirty="0" smtClean="0"/>
              <a:t>In Progress</a:t>
            </a:r>
          </a:p>
          <a:p>
            <a:r>
              <a:rPr lang="en-IN" sz="2400" dirty="0" smtClean="0"/>
              <a:t>Testing</a:t>
            </a:r>
          </a:p>
          <a:p>
            <a:r>
              <a:rPr lang="en-IN" sz="2400" dirty="0" smtClean="0"/>
              <a:t>Resolved</a:t>
            </a:r>
          </a:p>
          <a:p>
            <a:r>
              <a:rPr lang="en-IN" sz="2400" dirty="0" smtClean="0"/>
              <a:t>Reopen</a:t>
            </a:r>
          </a:p>
          <a:p>
            <a:r>
              <a:rPr lang="en-IN" sz="2400" dirty="0" smtClean="0"/>
              <a:t>Closed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32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EC62-E5C2-4417-AEB4-C8F70762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F215-2476-4590-87EE-E388C849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User</a:t>
            </a:r>
          </a:p>
          <a:p>
            <a:r>
              <a:rPr lang="en-IN" sz="2400" dirty="0"/>
              <a:t>Engineer (Types –DB/Tech/UX)</a:t>
            </a:r>
          </a:p>
          <a:p>
            <a:r>
              <a:rPr lang="en-IN" sz="2400" dirty="0"/>
              <a:t>Tester</a:t>
            </a:r>
          </a:p>
          <a:p>
            <a:r>
              <a:rPr lang="en-IN" sz="2400" dirty="0"/>
              <a:t>Team Leader (per application)</a:t>
            </a:r>
          </a:p>
          <a:p>
            <a:r>
              <a:rPr lang="en-IN" sz="2400" dirty="0"/>
              <a:t>Person of Authority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318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63A7-6358-465B-B753-624EC5DD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357"/>
            <a:ext cx="4581939" cy="1325563"/>
          </a:xfrm>
        </p:spPr>
        <p:txBody>
          <a:bodyPr>
            <a:normAutofit/>
          </a:bodyPr>
          <a:lstStyle/>
          <a:p>
            <a:r>
              <a:rPr lang="en-IN" sz="4000" dirty="0"/>
              <a:t>Functionalities -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3FF1-3EBE-4619-96B4-DA962374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8290"/>
            <a:ext cx="6691685" cy="3955762"/>
          </a:xfrm>
        </p:spPr>
        <p:txBody>
          <a:bodyPr>
            <a:normAutofit/>
          </a:bodyPr>
          <a:lstStyle/>
          <a:p>
            <a:r>
              <a:rPr lang="en-IN" sz="2400" dirty="0"/>
              <a:t>Report a new Issue</a:t>
            </a:r>
          </a:p>
          <a:p>
            <a:r>
              <a:rPr lang="en-IN" sz="2400" dirty="0"/>
              <a:t>Carry out Functional Testing</a:t>
            </a:r>
          </a:p>
          <a:p>
            <a:r>
              <a:rPr lang="en-IN" sz="2400" dirty="0"/>
              <a:t>Report results (Success/Failure)</a:t>
            </a:r>
          </a:p>
          <a:p>
            <a:r>
              <a:rPr lang="en-IN" sz="2400" dirty="0"/>
              <a:t>Close the issue</a:t>
            </a:r>
          </a:p>
          <a:p>
            <a:r>
              <a:rPr lang="en-IN" sz="2400" dirty="0"/>
              <a:t>Reopen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CA416-D84D-4E3D-8F6E-9CEAA6D64230}"/>
              </a:ext>
            </a:extLst>
          </p:cNvPr>
          <p:cNvSpPr txBox="1">
            <a:spLocks/>
          </p:cNvSpPr>
          <p:nvPr/>
        </p:nvSpPr>
        <p:spPr>
          <a:xfrm>
            <a:off x="7111117" y="1027906"/>
            <a:ext cx="42426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Functionalities – Tester</a:t>
            </a:r>
            <a:endParaRPr lang="en-IN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32FBE2-6E35-49E1-A508-4C12AC397506}"/>
              </a:ext>
            </a:extLst>
          </p:cNvPr>
          <p:cNvSpPr txBox="1">
            <a:spLocks/>
          </p:cNvSpPr>
          <p:nvPr/>
        </p:nvSpPr>
        <p:spPr>
          <a:xfrm>
            <a:off x="7111117" y="2558290"/>
            <a:ext cx="4656151" cy="2029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Start Testing</a:t>
            </a:r>
          </a:p>
          <a:p>
            <a:r>
              <a:rPr lang="en-IN" sz="2400" dirty="0" smtClean="0"/>
              <a:t>Test the issue (Success/Fail)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127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A416-D84D-4E3D-8F6E-9CEAA6D6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472"/>
            <a:ext cx="4242683" cy="1325563"/>
          </a:xfrm>
        </p:spPr>
        <p:txBody>
          <a:bodyPr>
            <a:normAutofit/>
          </a:bodyPr>
          <a:lstStyle/>
          <a:p>
            <a:r>
              <a:rPr lang="en-IN" sz="4000" dirty="0"/>
              <a:t>Functionalities </a:t>
            </a:r>
            <a:r>
              <a:rPr lang="en-IN" sz="4000" dirty="0" smtClean="0"/>
              <a:t>– Team Leader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FBE2-6E35-49E1-A508-4C12AC39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6682"/>
            <a:ext cx="4656151" cy="3269225"/>
          </a:xfrm>
        </p:spPr>
        <p:txBody>
          <a:bodyPr>
            <a:normAutofit/>
          </a:bodyPr>
          <a:lstStyle/>
          <a:p>
            <a:r>
              <a:rPr lang="en-IN" sz="2400" dirty="0"/>
              <a:t>Assign Issue</a:t>
            </a:r>
          </a:p>
          <a:p>
            <a:r>
              <a:rPr lang="en-IN" sz="2400" dirty="0"/>
              <a:t>Reassign Issue</a:t>
            </a:r>
          </a:p>
          <a:p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81560E-5935-44FE-89A7-52834641AB46}"/>
              </a:ext>
            </a:extLst>
          </p:cNvPr>
          <p:cNvSpPr txBox="1">
            <a:spLocks/>
          </p:cNvSpPr>
          <p:nvPr/>
        </p:nvSpPr>
        <p:spPr>
          <a:xfrm>
            <a:off x="6461097" y="2366682"/>
            <a:ext cx="4656151" cy="326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Return Issue</a:t>
            </a:r>
          </a:p>
          <a:p>
            <a:r>
              <a:rPr lang="en-IN" sz="2400" dirty="0"/>
              <a:t>Confirm</a:t>
            </a:r>
          </a:p>
          <a:p>
            <a:r>
              <a:rPr lang="en-IN" sz="2400" dirty="0"/>
              <a:t>Reject</a:t>
            </a:r>
          </a:p>
          <a:p>
            <a:r>
              <a:rPr lang="en-IN" sz="2400" dirty="0"/>
              <a:t>Start Work</a:t>
            </a:r>
          </a:p>
          <a:p>
            <a:r>
              <a:rPr lang="en-IN" sz="2400" dirty="0"/>
              <a:t>Completed &amp; Submitted for test</a:t>
            </a:r>
          </a:p>
          <a:p>
            <a:r>
              <a:rPr lang="en-IN" sz="2400" dirty="0"/>
              <a:t>Start work for Failed issues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41B09C-C164-426B-83CC-248A7DD24096}"/>
              </a:ext>
            </a:extLst>
          </p:cNvPr>
          <p:cNvSpPr txBox="1">
            <a:spLocks/>
          </p:cNvSpPr>
          <p:nvPr/>
        </p:nvSpPr>
        <p:spPr>
          <a:xfrm>
            <a:off x="6461097" y="614978"/>
            <a:ext cx="4242683" cy="1205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Functionalities – </a:t>
            </a:r>
            <a:r>
              <a:rPr lang="en-IN" sz="4000" dirty="0" smtClean="0"/>
              <a:t>Engineer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3705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D083-78D2-482B-8C6C-65FAB467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Business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97D2-A102-4803-8A54-CB03C4F1D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4565" cy="4351338"/>
          </a:xfrm>
        </p:spPr>
        <p:txBody>
          <a:bodyPr numCol="2">
            <a:normAutofit/>
          </a:bodyPr>
          <a:lstStyle/>
          <a:p>
            <a:r>
              <a:rPr lang="en-IN" sz="2400" dirty="0"/>
              <a:t>Issue</a:t>
            </a:r>
          </a:p>
          <a:p>
            <a:r>
              <a:rPr lang="en-IN" sz="2400" dirty="0"/>
              <a:t>Application</a:t>
            </a:r>
          </a:p>
          <a:p>
            <a:pPr lvl="1"/>
            <a:r>
              <a:rPr lang="en-IN" sz="2000" dirty="0"/>
              <a:t>Module</a:t>
            </a:r>
          </a:p>
          <a:p>
            <a:pPr lvl="1"/>
            <a:r>
              <a:rPr lang="en-IN" sz="2000" dirty="0"/>
              <a:t>Version</a:t>
            </a:r>
          </a:p>
          <a:p>
            <a:pPr lvl="1"/>
            <a:r>
              <a:rPr lang="en-IN" sz="2000" dirty="0"/>
              <a:t>Platform</a:t>
            </a:r>
          </a:p>
          <a:p>
            <a:r>
              <a:rPr lang="en-IN" sz="2400" dirty="0"/>
              <a:t>Products</a:t>
            </a:r>
          </a:p>
          <a:p>
            <a:r>
              <a:rPr lang="en-IN" sz="2400" dirty="0" smtClean="0"/>
              <a:t>Vendor</a:t>
            </a:r>
          </a:p>
          <a:p>
            <a:pPr lvl="1"/>
            <a:r>
              <a:rPr lang="en-IN" sz="2000" dirty="0" smtClean="0"/>
              <a:t>OTS Products</a:t>
            </a:r>
          </a:p>
          <a:p>
            <a:pPr lvl="1"/>
            <a:r>
              <a:rPr lang="en-IN" sz="2000" dirty="0" smtClean="0"/>
              <a:t>Developers</a:t>
            </a:r>
          </a:p>
          <a:p>
            <a:r>
              <a:rPr lang="en-IN" sz="2400" dirty="0" smtClean="0"/>
              <a:t>Team</a:t>
            </a:r>
          </a:p>
          <a:p>
            <a:r>
              <a:rPr lang="en-IN" sz="2400" dirty="0" smtClean="0"/>
              <a:t>Users</a:t>
            </a:r>
            <a:endParaRPr lang="en-IN" sz="2400" dirty="0"/>
          </a:p>
          <a:p>
            <a:r>
              <a:rPr lang="en-IN" sz="2400" dirty="0"/>
              <a:t>Roles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D27ECE-EFCF-4E50-AF1C-C655CEC785BA}"/>
              </a:ext>
            </a:extLst>
          </p:cNvPr>
          <p:cNvSpPr txBox="1">
            <a:spLocks/>
          </p:cNvSpPr>
          <p:nvPr/>
        </p:nvSpPr>
        <p:spPr>
          <a:xfrm>
            <a:off x="6940826" y="359535"/>
            <a:ext cx="37934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System Objects</a:t>
            </a:r>
            <a:endParaRPr lang="en-IN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B46F52-88BE-4D99-A72B-2C72372F4E91}"/>
              </a:ext>
            </a:extLst>
          </p:cNvPr>
          <p:cNvSpPr txBox="1">
            <a:spLocks/>
          </p:cNvSpPr>
          <p:nvPr/>
        </p:nvSpPr>
        <p:spPr>
          <a:xfrm>
            <a:off x="6940826" y="1816860"/>
            <a:ext cx="31904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Status</a:t>
            </a:r>
          </a:p>
          <a:p>
            <a:r>
              <a:rPr lang="en-IN" sz="2400" dirty="0" smtClean="0"/>
              <a:t>Priority</a:t>
            </a:r>
          </a:p>
          <a:p>
            <a:r>
              <a:rPr lang="en-IN" sz="2400" dirty="0" smtClean="0"/>
              <a:t>Issue Types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291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233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Bug Tracking System</vt:lpstr>
      <vt:lpstr>Workflow</vt:lpstr>
      <vt:lpstr>Issue Attributes</vt:lpstr>
      <vt:lpstr>Priority</vt:lpstr>
      <vt:lpstr>Roles</vt:lpstr>
      <vt:lpstr>Functionalities - User</vt:lpstr>
      <vt:lpstr>Functionalities – Team Leader</vt:lpstr>
      <vt:lpstr>Business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Manohar</dc:creator>
  <cp:lastModifiedBy>Aashay K</cp:lastModifiedBy>
  <cp:revision>11</cp:revision>
  <dcterms:created xsi:type="dcterms:W3CDTF">2020-08-20T09:58:48Z</dcterms:created>
  <dcterms:modified xsi:type="dcterms:W3CDTF">2023-04-11T17:56:22Z</dcterms:modified>
</cp:coreProperties>
</file>