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8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4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CA3C-BA8F-72E2-93E4-6798B10A6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5144A-F635-C88E-98BC-3FE5917ED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9F1D-1F86-4336-CEB5-BA98B0F7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6826-BDB4-0BDD-58C2-094BC736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DA63-0074-D133-94D7-6B9E38BC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2B35-1EE5-3D70-26F3-DD5A524E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A6A89-61C3-02A2-6F31-E278FFA6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D34B-4621-3710-311C-ECB8647D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9386F-061B-ACDC-E44F-8A783EEF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84BD-414A-84A1-FA0E-ADFE4A43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8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A3376-8FB2-84ED-F3E9-3CD9CE5BC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5533C-DAF1-54CB-ED2B-FB4196538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C9AF2-A1C9-1116-9673-03643DAF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6328-AFEC-0118-B09F-9298CCD3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C9EE-ACD4-3E03-15A8-4E55ED25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92F6-1B06-4D59-4C27-F757EBBC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5E3D-4D86-66C9-39C3-7C43D1223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F414-D81C-C02C-C687-05009A04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930B-9A81-E04B-61FE-F815352D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B44E-DEC4-83BA-6C85-44E2BD7D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6649-1EBA-B575-EBF3-397863BB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B9664-0B87-AEDF-82FF-7C39D2CE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5BD2-03B7-2FBD-151D-94F3A282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95FF-0CF6-8F6E-C16A-74833698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4EB1-03A4-D94C-28F5-6393765E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F6B8-15B9-566F-8EF2-AF3AB594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17FC-AC1E-09C9-EFBB-9457EF050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1B475-F307-9BDE-AE23-8EA96C67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C376-0AE4-82F1-0C8B-FEAE0810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2FE9-C4F6-59E4-5AAA-43D85643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73AC-8B16-3AE6-5E8D-051507FA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5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850C-AAD6-36D7-DBE8-7A204003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889C-FD21-4E2F-DA92-3D012CB3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DC8D3-F98B-DF02-D601-502F9A93C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8390-53F5-5D4F-E5DB-8333DBF20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F0017-89B6-6258-0231-901A0F985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7AFCF-3EEA-22AB-F969-EFF8D449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90CF3-CF85-4594-7900-2F4F996D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C138C-C9A6-6D6C-0210-F9998078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B317-D147-AD42-0099-57715FF7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21D39-EE62-9F62-AF52-04326595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C336E-717C-6A32-743E-E6B032AA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A0993-3F5E-D42C-366D-B0D7C50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5C21A-A18D-DC48-573B-60B0101A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18AB2-D1F4-8EA0-4430-09E1080F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DD0A6-BBBE-51C8-2B20-B52FACF6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9B71-8FBC-6359-2E6F-86505BA3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95FE-F6E8-CA77-37D0-50545FD3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A6E46-FF51-69C1-91B4-B3E0F24E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21DB-7798-2011-661C-58725F92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D0DD-F04E-4329-08E2-0712466B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3C24F-88D5-CA66-DBFC-A025F603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12FC-23FC-10F1-EF33-941DB897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C5B37-88CD-AFD5-463E-3643C2158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605A-7B96-153F-4480-ADD6A5EC8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B561E-DC99-E4D6-85A2-756F5E2A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D7B36-ED18-3477-3686-C26B90D3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91E2-64CF-98B7-9B17-E7329CFC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A21F-63EB-6D55-DF1C-D30C66E3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07E0-C650-316A-A692-1BCB72E1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141D-6EDD-4058-D59A-10DD914F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770DE-7ADD-41D6-B17F-41D542BF593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6FE-6C9E-6E37-5FBF-174A92D07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4406E-A7E2-0E24-48CA-B1DD6810C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D16CB-83AB-4611-87F4-3E8DF932BC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003FC-BFA1-6920-479F-AC22F77C4E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8787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610768-DC5E-8B52-C06D-24B3F94AC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Allianz Neo" panose="020B0504020203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Introduction to Performance Optimization in Power BI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AD1A8-AA40-A42B-82A8-C9CAECF7A65D}"/>
              </a:ext>
            </a:extLst>
          </p:cNvPr>
          <p:cNvSpPr txBox="1"/>
          <p:nvPr/>
        </p:nvSpPr>
        <p:spPr>
          <a:xfrm>
            <a:off x="310550" y="1886215"/>
            <a:ext cx="109641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           Overview of Performance Optimization:</a:t>
            </a: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Definition: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Performance optimization in Power BI refers to the process of enhancing the efficiency and speed of data processing, querying, and visualization within Power BI reports and dashboards.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Importance: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Optimizing performance is crucial because it ensures that reports load quickly, data is processed efficiently, and users can interact with visualizations without experiencing delays. This leads to a better user experience and more effective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0732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latin typeface="Allianz Neo" panose="020B0504020203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Approach to Optimization</a:t>
            </a:r>
            <a:endParaRPr lang="en-US" kern="100" dirty="0">
              <a:effectLst/>
              <a:latin typeface="Allianz Neo" panose="020B0504020203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9C205-5BD7-EAD8-36AE-40BD434588D6}"/>
              </a:ext>
            </a:extLst>
          </p:cNvPr>
          <p:cNvSpPr txBox="1"/>
          <p:nvPr/>
        </p:nvSpPr>
        <p:spPr>
          <a:xfrm>
            <a:off x="526212" y="1526877"/>
            <a:ext cx="105932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Identify Bottlenecks: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The first step in optimization is identifying areas where performance can be improved. This involves analyzing report load times, query execution times, and user feedback to pinpoint bottlenecks.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Iterative Improvement: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Optimization is an ongoing process. It involves testing changes, measuring their impact, and refining techniques to achieve the best possible performance.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Utilize Power BI Features:</a:t>
            </a: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Power BI offers several features that assist in optimization, such as aggregations, incremental refresh, and the performance analyzer tool. These features can help streamline data processing and improve report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54239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Allianz Neo" panose="020B0504020203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Types of Data Refresh</a:t>
            </a:r>
            <a:endParaRPr lang="en-IN" dirty="0">
              <a:latin typeface="Allianz Neo" panose="020B050402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D27AC-FC99-67C7-1856-E927ADB7613A}"/>
              </a:ext>
            </a:extLst>
          </p:cNvPr>
          <p:cNvSpPr txBox="1"/>
          <p:nvPr/>
        </p:nvSpPr>
        <p:spPr>
          <a:xfrm>
            <a:off x="631884" y="1764450"/>
            <a:ext cx="108843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Scheduled Refresh:</a:t>
            </a: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Automate data updates at regular intervals to ensure reports reflect the latest data without manual intervention.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Manual Refresh:</a:t>
            </a: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Trigger data updates on demand, allowing users to refresh data when needed for real-time insights.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Incremental Refresh:</a:t>
            </a: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Efficiently update only new or changed data, reducing processing time and resource usage.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DirectQuery</a:t>
            </a: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vs. Import Mode:</a:t>
            </a: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Differences in data access and refresh strategies, impacting how data is queried and visualized.</a:t>
            </a:r>
          </a:p>
        </p:txBody>
      </p:sp>
    </p:spTree>
    <p:extLst>
      <p:ext uri="{BB962C8B-B14F-4D97-AF65-F5344CB8AC3E}">
        <p14:creationId xmlns:p14="http://schemas.microsoft.com/office/powerpoint/2010/main" val="102850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Allianz Neo" panose="020B0504020203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Reviewing Data Requirements for Power BI Reports</a:t>
            </a:r>
            <a:endParaRPr lang="en-IN" b="1" dirty="0">
              <a:latin typeface="Allianz Neo" panose="020B050402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4B45E-BA5F-F570-6641-EA766F2CD0DD}"/>
              </a:ext>
            </a:extLst>
          </p:cNvPr>
          <p:cNvSpPr txBox="1"/>
          <p:nvPr/>
        </p:nvSpPr>
        <p:spPr>
          <a:xfrm>
            <a:off x="838200" y="2059177"/>
            <a:ext cx="107988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Identify essential data sources and fields to ensure reports are focused and relevant to business needs.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Define key metrics and measures for analysis to provide meaningful insights and drive decision-making.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Establish relationships between data tables to enable accurate and comprehensive analysis across datasets.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Consider data granularity and aggregation needs to balance detail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5856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937"/>
                </a:solidFill>
                <a:effectLst/>
                <a:latin typeface="Allianz Neo" panose="020B0504020203020204" pitchFamily="34" charset="0"/>
              </a:rPr>
              <a:t>Optimizing Data Models in Power BI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24D48-7445-4076-9478-E9245D137153}"/>
              </a:ext>
            </a:extLst>
          </p:cNvPr>
          <p:cNvSpPr txBox="1"/>
          <p:nvPr/>
        </p:nvSpPr>
        <p:spPr>
          <a:xfrm>
            <a:off x="597379" y="1903902"/>
            <a:ext cx="108498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Simplify data models by removing unnecessary columns and tables to reduce complexity and improve performance.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 star schema for efficient data organization, facilitating faster queries and easier maintenance.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Implement calculated columns and measures wisely to enhance performance without sacrificing functionality.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Leverage Power Query for data transformation and cleaning, ensuring data is prepared optimally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2528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937"/>
                </a:solidFill>
                <a:effectLst/>
                <a:latin typeface="Allianz Neo" panose="020B0504020203020204" pitchFamily="34" charset="0"/>
              </a:rPr>
              <a:t>Connectivity Modes in Power BI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2E7D4-3CC8-7E00-9479-CDA5A903FAFD}"/>
              </a:ext>
            </a:extLst>
          </p:cNvPr>
          <p:cNvSpPr txBox="1"/>
          <p:nvPr/>
        </p:nvSpPr>
        <p:spPr>
          <a:xfrm>
            <a:off x="838200" y="1859339"/>
            <a:ext cx="108419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Import Mode:</a:t>
            </a: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Best for smaller datasets, allows for complex calculations and offline access to data.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DirectQuery</a:t>
            </a: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Mode:</a:t>
            </a: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Suitable for large datasets, real-time data access without storing data in Power BI.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Hybrid Mode:</a:t>
            </a: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 Combine Import and </a:t>
            </a:r>
            <a:r>
              <a:rPr lang="en-US" sz="1800" kern="100" dirty="0" err="1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DirectQuery</a:t>
            </a: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 for flexibility, balancing performance and real-time access.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Considerations for choosing the right mode based on data size, refresh needs, and report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19592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97B42F5-C19B-4AB4-340D-CAEBE098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llianz Neo" panose="020B0504020203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Using Aggregations in Power BI</a:t>
            </a:r>
            <a:endParaRPr lang="en-IN" b="1" dirty="0">
              <a:latin typeface="Allianz Neo" panose="020B0504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ED1FC-08CC-CA08-C3C1-61A683264C33}"/>
              </a:ext>
            </a:extLst>
          </p:cNvPr>
          <p:cNvSpPr txBox="1"/>
          <p:nvPr/>
        </p:nvSpPr>
        <p:spPr>
          <a:xfrm>
            <a:off x="146647" y="1568686"/>
            <a:ext cx="113006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Purpose of aggregations: improve performance by reducing data volume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Create aggregate tables for common queries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Use aggregation functions like SUM, AVERAGE, COUNT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endParaRPr lang="en-US" kern="100" dirty="0">
              <a:effectLst/>
              <a:latin typeface="Segoe UI" panose="020B0502040204020203" pitchFamily="34" charset="0"/>
              <a:ea typeface="DengXian" panose="02010600030101010101" pitchFamily="2" charset="-122"/>
              <a:cs typeface="Segoe UI" panose="020B0502040204020203" pitchFamily="34" charset="0"/>
            </a:endParaRPr>
          </a:p>
          <a:p>
            <a:pPr marL="628650" marR="0" lvl="1" indent="-17145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kern="100" dirty="0">
                <a:effectLst/>
                <a:latin typeface="Segoe UI" panose="020B0502040204020203" pitchFamily="34" charset="0"/>
                <a:ea typeface="DengXian" panose="02010600030101010101" pitchFamily="2" charset="-122"/>
                <a:cs typeface="Segoe UI" panose="020B0502040204020203" pitchFamily="34" charset="0"/>
              </a:rPr>
              <a:t>Best practices for implementing aggregations</a:t>
            </a:r>
          </a:p>
        </p:txBody>
      </p:sp>
    </p:spTree>
    <p:extLst>
      <p:ext uri="{BB962C8B-B14F-4D97-AF65-F5344CB8AC3E}">
        <p14:creationId xmlns:p14="http://schemas.microsoft.com/office/powerpoint/2010/main" val="277149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274DA6C13114FA4ABEF8C0C6DDB7A" ma:contentTypeVersion="15" ma:contentTypeDescription="Create a new document." ma:contentTypeScope="" ma:versionID="e8b24c7d9743d0b1e34e9be43b739f5a">
  <xsd:schema xmlns:xsd="http://www.w3.org/2001/XMLSchema" xmlns:xs="http://www.w3.org/2001/XMLSchema" xmlns:p="http://schemas.microsoft.com/office/2006/metadata/properties" xmlns:ns2="19d60b51-a3fb-4b43-96e5-c6481380baf7" xmlns:ns3="4f4d6010-78fb-4743-bada-25b41618e2af" targetNamespace="http://schemas.microsoft.com/office/2006/metadata/properties" ma:root="true" ma:fieldsID="3c86161b0ea749806de49bb6b86c6a21" ns2:_="" ns3:_="">
    <xsd:import namespace="19d60b51-a3fb-4b43-96e5-c6481380baf7"/>
    <xsd:import namespace="4f4d6010-78fb-4743-bada-25b41618e2a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60b51-a3fb-4b43-96e5-c6481380baf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3943e0-5455-4f43-b21a-3877aab3560a}" ma:internalName="TaxCatchAll" ma:showField="CatchAllData" ma:web="19d60b51-a3fb-4b43-96e5-c6481380ba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d6010-78fb-4743-bada-25b41618e2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0820af1-e82f-496e-bbcb-d9502914b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d60b51-a3fb-4b43-96e5-c6481380baf7" xsi:nil="true"/>
    <lcf76f155ced4ddcb4097134ff3c332f xmlns="4f4d6010-78fb-4743-bada-25b41618e2af">
      <Terms xmlns="http://schemas.microsoft.com/office/infopath/2007/PartnerControls"/>
    </lcf76f155ced4ddcb4097134ff3c332f>
    <_dlc_DocId xmlns="19d60b51-a3fb-4b43-96e5-c6481380baf7">X7Q6EXQ55FVY-1151126465-2221</_dlc_DocId>
    <_dlc_DocIdUrl xmlns="19d60b51-a3fb-4b43-96e5-c6481380baf7">
      <Url>https://allianzms.sharepoint.com/teams/IN0025-6045675/_layouts/15/DocIdRedir.aspx?ID=X7Q6EXQ55FVY-1151126465-2221</Url>
      <Description>X7Q6EXQ55FVY-1151126465-2221</Description>
    </_dlc_DocIdUrl>
  </documentManagement>
</p:properties>
</file>

<file path=customXml/itemProps1.xml><?xml version="1.0" encoding="utf-8"?>
<ds:datastoreItem xmlns:ds="http://schemas.openxmlformats.org/officeDocument/2006/customXml" ds:itemID="{22A9C34C-2C22-487D-B8B7-95E48D7FE3F4}"/>
</file>

<file path=customXml/itemProps2.xml><?xml version="1.0" encoding="utf-8"?>
<ds:datastoreItem xmlns:ds="http://schemas.openxmlformats.org/officeDocument/2006/customXml" ds:itemID="{96892FE9-F3A3-4CA6-A3B6-F046E357F0BD}"/>
</file>

<file path=customXml/itemProps3.xml><?xml version="1.0" encoding="utf-8"?>
<ds:datastoreItem xmlns:ds="http://schemas.openxmlformats.org/officeDocument/2006/customXml" ds:itemID="{148E384B-06B1-42F6-AB2E-53E7EF500068}"/>
</file>

<file path=customXml/itemProps4.xml><?xml version="1.0" encoding="utf-8"?>
<ds:datastoreItem xmlns:ds="http://schemas.openxmlformats.org/officeDocument/2006/customXml" ds:itemID="{F2F7BC43-D045-497E-815F-235A1531457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Allianz Neo</vt:lpstr>
      <vt:lpstr>Aptos</vt:lpstr>
      <vt:lpstr>Aptos Display</vt:lpstr>
      <vt:lpstr>Arial</vt:lpstr>
      <vt:lpstr>Calibri</vt:lpstr>
      <vt:lpstr>Courier New</vt:lpstr>
      <vt:lpstr>Segoe UI</vt:lpstr>
      <vt:lpstr>Symbol</vt:lpstr>
      <vt:lpstr>Office Theme</vt:lpstr>
      <vt:lpstr>PowerPoint Presentation</vt:lpstr>
      <vt:lpstr>Introduction to Performance Optimization in Power BI</vt:lpstr>
      <vt:lpstr>Approach to Optimization</vt:lpstr>
      <vt:lpstr>Types of Data Refresh</vt:lpstr>
      <vt:lpstr>Reviewing Data Requirements for Power BI Reports</vt:lpstr>
      <vt:lpstr>Optimizing Data Models in Power BI</vt:lpstr>
      <vt:lpstr>Connectivity Modes in Power BI</vt:lpstr>
      <vt:lpstr>Using Aggregations in Power BI</vt:lpstr>
    </vt:vector>
  </TitlesOfParts>
  <Company>Allianz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Jagannath Sapkale, Nikhil (Allianz Technology)</dc:creator>
  <cp:lastModifiedBy>Jagannath Sapkale, Nikhil (Allianz Technology)</cp:lastModifiedBy>
  <cp:revision>1</cp:revision>
  <dcterms:created xsi:type="dcterms:W3CDTF">2025-08-04T04:47:44Z</dcterms:created>
  <dcterms:modified xsi:type="dcterms:W3CDTF">2025-08-04T06:14:22Z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2025-08-04T06:14:22Z</vt:lpwstr>
  </property>
  <property fmtid="{D5CDD505-2E9C-101B-9397-08002B2CF9AE}" pid="4" name="MSIP_Label_863bc15e-e7bf-41c1-bdb3-03882d8a2e2c_Method">
    <vt:lpwstr>Privileged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681a2a7d-768f-4bb2-ab68-1b5cdb62a977</vt:lpwstr>
  </property>
  <property fmtid="{D5CDD505-2E9C-101B-9397-08002B2CF9AE}" pid="8" name="MSIP_Label_863bc15e-e7bf-41c1-bdb3-03882d8a2e2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Internal</vt:lpwstr>
  </property>
  <property fmtid="{D5CDD505-2E9C-101B-9397-08002B2CF9AE}" pid="11" name="ContentTypeId">
    <vt:lpwstr>0x01010078D274DA6C13114FA4ABEF8C0C6DDB7A</vt:lpwstr>
  </property>
  <property fmtid="{D5CDD505-2E9C-101B-9397-08002B2CF9AE}" pid="12" name="_dlc_DocIdItemGuid">
    <vt:lpwstr>1d88e856-86ce-43e3-9431-0e4a49e62efc</vt:lpwstr>
  </property>
  <property fmtid="{D5CDD505-2E9C-101B-9397-08002B2CF9AE}" pid="13" name="MediaServiceImageTags">
    <vt:lpwstr/>
  </property>
</Properties>
</file>