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5" r:id="rId4"/>
    <p:sldId id="273" r:id="rId5"/>
    <p:sldId id="274" r:id="rId6"/>
    <p:sldId id="275" r:id="rId7"/>
    <p:sldId id="277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4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72D3-3B2A-8B5B-C549-233044027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B34D3-9ECF-23E2-3604-1238FE576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291BC-E278-9BB9-7F07-86B8891B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E14-0B08-4692-B1DA-3251DDB60B6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5A253-5CB7-2529-BDFE-98A75C35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881FC-CE9C-7B67-1AB0-665B0397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72B2-975A-4618-9C55-47D663D5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CE27-DDB1-0F53-4AA0-700530C0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73840-EE35-6DD8-DF92-3168D5E8F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C580-6ADD-5396-3C10-4E6A662E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E14-0B08-4692-B1DA-3251DDB60B6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160E-7ED5-8AE4-1E8F-F1257A3E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EAB8D-9C43-64C0-3154-350C5BED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72B2-975A-4618-9C55-47D663D5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3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762DE-66C8-EE2D-BF09-12A86C9AE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955C5-6B2D-1CC4-B8EB-023A8D76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0349E-5DCB-937A-F079-FED681A8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E14-0B08-4692-B1DA-3251DDB60B6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26716-DC2A-945E-1C9A-563E1673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EEBD-C5BD-C99E-4F5F-B1EFFFA2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72B2-975A-4618-9C55-47D663D5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5C91-A2CA-B1C9-F237-72BD3F2B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C540-6C86-4F5E-E337-05492BA95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50408-0E11-522C-EEF1-42BB79FA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E14-0B08-4692-B1DA-3251DDB60B6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8F475-6619-0C69-BADC-15E6A7FE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6E3CA-1FE8-C058-A72B-DFB1B45A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72B2-975A-4618-9C55-47D663D5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8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85F5-E8AA-4843-3D6A-3B694DBE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926BC-550C-0796-31FB-4FFDF8300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9875-E582-5554-B7B7-7577D64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E14-0B08-4692-B1DA-3251DDB60B6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9D7BB-1CDB-84C4-F630-4780E332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AD095-8EE5-D864-2200-58A01850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72B2-975A-4618-9C55-47D663D5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9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075E-E627-C178-EBB5-232B70D5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6AA8-F66F-5B95-5D06-F45A729D5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7E23C-D224-9FFD-2078-6E6C4AEBF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5831-2F9F-643B-E2E3-996C8AFF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E14-0B08-4692-B1DA-3251DDB60B6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3485-1B97-B531-EEFB-90BFAF2B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93D1-0285-3B4F-352A-70DA07CB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72B2-975A-4618-9C55-47D663D5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1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854C-AAD1-06AB-64DE-875A33E9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EE4CC-EBED-F4E5-B2A8-8741D784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99471-456A-69D2-D44C-3B8EAB9F1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C76E6-D4B5-F186-7A94-5741B48A9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374A0-0E6E-2B69-B25E-9ED0FCF07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EC0CD7-ACD3-E051-7CE3-9C4F2EBA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E14-0B08-4692-B1DA-3251DDB60B6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B9023-0CF8-3D6D-EFF0-34CA155F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BB130-7785-EF8B-60E6-1684B466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72B2-975A-4618-9C55-47D663D5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DDE6-7C16-820E-238A-62020673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F4DDF-5F6E-9D02-3959-7B5731EA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E14-0B08-4692-B1DA-3251DDB60B6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220C0-9A23-E8D3-1AFD-95440CE0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C1E54-7B63-68C5-B703-B9C07461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72B2-975A-4618-9C55-47D663D5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90772-34F0-C8FD-C0D7-D69FD258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E14-0B08-4692-B1DA-3251DDB60B6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17ECA-68A4-6394-E3E0-25E166AF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E2FDA-38A5-9D37-7C9E-D9ED37C4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72B2-975A-4618-9C55-47D663D5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1EE3-217F-03F6-3238-6CC898C6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2EDF-CD7D-CF43-A935-B0F600A1A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0682E-CAE1-0AEF-636F-F1B93A029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570F7-A78E-3ACA-2405-47A44E4A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E14-0B08-4692-B1DA-3251DDB60B6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F98AC-4880-1AAD-8B7A-C2EDB6B0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7155D-9858-8587-C8A5-DFAE5F81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72B2-975A-4618-9C55-47D663D5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DCF0-0E5A-B4B1-6FDA-37055FF9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458A1-5993-15A4-95C9-A03017D81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08F5B-2B49-3891-EF25-F551C2072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D4EBF-DE3D-E3CB-B412-F7C7A7F2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BE14-0B08-4692-B1DA-3251DDB60B6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AC7ED-A66D-72BE-B3A9-0E116C2E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B8A88-1C47-4B65-1430-6BC37D7B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72B2-975A-4618-9C55-47D663D5A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9803D-747C-F9EF-4F96-E0AF32B4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939CF-BC4E-8EB9-941F-748978AE2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64F07-1E2E-CFEE-1147-F9E556163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EFBE14-0B08-4692-B1DA-3251DDB60B6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A34E-B870-8EF8-ECBC-B51024C67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460CE-7438-E63A-2B32-AB994E4A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172B2-975A-4618-9C55-47D663D5AD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45691-7536-BE33-4080-A61560D604F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93562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17310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610768-DC5E-8B52-C06D-24B3F94AC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1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5FA7-74A9-9168-D6D6-9D6FE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2" y="437159"/>
            <a:ext cx="9324974" cy="932854"/>
          </a:xfrm>
        </p:spPr>
        <p:txBody>
          <a:bodyPr>
            <a:normAutofit/>
          </a:bodyPr>
          <a:lstStyle/>
          <a:p>
            <a:r>
              <a:rPr lang="en-US" dirty="0">
                <a:cs typeface="Arial"/>
              </a:rPr>
              <a:t>Single-Table Data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B92C08-6510-1C78-85C3-32A08529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04" y="1574321"/>
            <a:ext cx="9302312" cy="3290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AEA557-8593-E731-E205-877E8AE9A9D9}"/>
              </a:ext>
            </a:extLst>
          </p:cNvPr>
          <p:cNvSpPr txBox="1"/>
          <p:nvPr/>
        </p:nvSpPr>
        <p:spPr>
          <a:xfrm>
            <a:off x="943831" y="4959813"/>
            <a:ext cx="9804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single flat data table consolidates all information without separation into fact and dimension tables.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This structure can lead to redundancy and inefficiencies, impacting performance and scalability.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Exploring structured approaches can mitigate these challenges and enhance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158724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B6EB33-EA26-4E19-321E-3443A13B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2" y="437159"/>
            <a:ext cx="9324974" cy="932854"/>
          </a:xfrm>
        </p:spPr>
        <p:txBody>
          <a:bodyPr>
            <a:normAutofit/>
          </a:bodyPr>
          <a:lstStyle/>
          <a:p>
            <a:r>
              <a:rPr lang="en-US" dirty="0">
                <a:cs typeface="Arial"/>
              </a:rPr>
              <a:t>Issues with Single-Table Data Design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0EAE82-FE0B-9A8F-7770-C20ACE005602}"/>
              </a:ext>
            </a:extLst>
          </p:cNvPr>
          <p:cNvSpPr txBox="1"/>
          <p:nvPr/>
        </p:nvSpPr>
        <p:spPr>
          <a:xfrm>
            <a:off x="845389" y="1628805"/>
            <a:ext cx="101101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Data Redundancy: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Repeated information across rows can lead to increased storage requirements and inefficient use of space.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Maintenance Complexity: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Updating information, such as changing a product name or category, requires changes to multiple rows, increasing the risk of errors and inconsistencies.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Performance Issues: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Queries can be less efficient because the database engine has to process more data than necessary, especially if the table grows large.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Scalability Limitations: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Adding new dimensions or facts can be challenging without altering the entire table structure, limiting scalability and adaptability.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Lack of Flexibility: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Analyzing data from different perspectives (e.g., by time, product, or location) can be cumbersome without a structured approach.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Difficulty in Data Integrity: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Ensuring data integrity becomes more complex as redundant data increases the chances of inconsistencies.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Complex Query Logic: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Writing queries to extract meaningful insights can be more complex, requiring additional logic to handle the flat structure.</a:t>
            </a:r>
          </a:p>
        </p:txBody>
      </p:sp>
    </p:spTree>
    <p:extLst>
      <p:ext uri="{BB962C8B-B14F-4D97-AF65-F5344CB8AC3E}">
        <p14:creationId xmlns:p14="http://schemas.microsoft.com/office/powerpoint/2010/main" val="12924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5FA7-74A9-9168-D6D6-9D6FE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2" y="437159"/>
            <a:ext cx="9324974" cy="932854"/>
          </a:xfrm>
        </p:spPr>
        <p:txBody>
          <a:bodyPr>
            <a:normAutofit/>
          </a:bodyPr>
          <a:lstStyle/>
          <a:p>
            <a:r>
              <a:rPr lang="en-US" dirty="0">
                <a:cs typeface="Arial"/>
              </a:rPr>
              <a:t>Fact And Dimensional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EA8BE-9B6A-33C8-2BAA-2D87A1A12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57" y="1628769"/>
            <a:ext cx="3808426" cy="3244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E4745E-7F6B-64F3-6050-A0E958BEB44D}"/>
              </a:ext>
            </a:extLst>
          </p:cNvPr>
          <p:cNvSpPr txBox="1"/>
          <p:nvPr/>
        </p:nvSpPr>
        <p:spPr>
          <a:xfrm>
            <a:off x="769907" y="5157014"/>
            <a:ext cx="108671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Fact Tables: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Fact tables store quantitative data for analysis, such as sales figures or quantities, and contain foreign keys linking to dimension tables.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Dimension Tables: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Dimension tables provide descriptive context to the facts, such as product names or dates, enabling flexible data analysis from various perspectives.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569ADF-208D-94AD-62BC-1BFE0E9B9965}"/>
              </a:ext>
            </a:extLst>
          </p:cNvPr>
          <p:cNvSpPr txBox="1"/>
          <p:nvPr/>
        </p:nvSpPr>
        <p:spPr>
          <a:xfrm>
            <a:off x="2073672" y="1185347"/>
            <a:ext cx="150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 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B757A8-E28C-C976-2F8F-0E900648ED36}"/>
              </a:ext>
            </a:extLst>
          </p:cNvPr>
          <p:cNvSpPr txBox="1"/>
          <p:nvPr/>
        </p:nvSpPr>
        <p:spPr>
          <a:xfrm>
            <a:off x="7579289" y="1185347"/>
            <a:ext cx="207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Dimensional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E744C5-154C-A4F5-DA79-12B887D1E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12" y="1765160"/>
            <a:ext cx="2806844" cy="12637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118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5FA7-74A9-9168-D6D6-9D6FE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2" y="437159"/>
            <a:ext cx="9324974" cy="932854"/>
          </a:xfrm>
        </p:spPr>
        <p:txBody>
          <a:bodyPr>
            <a:normAutofit/>
          </a:bodyPr>
          <a:lstStyle/>
          <a:p>
            <a:r>
              <a:rPr lang="en-US" dirty="0">
                <a:cs typeface="Arial"/>
              </a:rPr>
              <a:t>Fact And Dimensional Tables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569ADF-208D-94AD-62BC-1BFE0E9B9965}"/>
              </a:ext>
            </a:extLst>
          </p:cNvPr>
          <p:cNvSpPr txBox="1"/>
          <p:nvPr/>
        </p:nvSpPr>
        <p:spPr>
          <a:xfrm>
            <a:off x="596445" y="1770770"/>
            <a:ext cx="39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C3FDE-FC21-C4F2-5C8B-CAFFB0C67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089" y="1370013"/>
            <a:ext cx="3520617" cy="1170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AB14E6-061A-AB99-5F60-9D2FC80CF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217" y="3182912"/>
            <a:ext cx="1657435" cy="10732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3521A1-031E-984D-A9C7-20A32F84F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082" y="3182912"/>
            <a:ext cx="3511730" cy="10732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C2F2436-67B6-1016-4DD7-3C2EACF4B2E0}"/>
              </a:ext>
            </a:extLst>
          </p:cNvPr>
          <p:cNvSpPr txBox="1"/>
          <p:nvPr/>
        </p:nvSpPr>
        <p:spPr>
          <a:xfrm>
            <a:off x="596445" y="3534848"/>
            <a:ext cx="39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E146CA-43CC-C4D7-3655-664130F09384}"/>
              </a:ext>
            </a:extLst>
          </p:cNvPr>
          <p:cNvSpPr txBox="1"/>
          <p:nvPr/>
        </p:nvSpPr>
        <p:spPr>
          <a:xfrm>
            <a:off x="612608" y="5390989"/>
            <a:ext cx="49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03B229E-5B80-632B-64A1-F85B1C6FA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464" y="5105731"/>
            <a:ext cx="2686188" cy="939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725DD53-D416-F1A5-217D-CC9FAF4E6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907" y="5056963"/>
            <a:ext cx="3473629" cy="933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3546B-4C54-2EEC-9E1E-2137E98A49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077" y="1423823"/>
            <a:ext cx="3629956" cy="1170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2888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5FA7-74A9-9168-D6D6-9D6FE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2" y="437159"/>
            <a:ext cx="11437426" cy="93285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F2937"/>
                </a:solidFill>
                <a:effectLst/>
                <a:latin typeface="Allianz Neo" panose="020B0504020203020204" pitchFamily="34" charset="0"/>
              </a:rPr>
              <a:t>Understanding Table Relationships in Power BI</a:t>
            </a:r>
            <a:endParaRPr lang="en-US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4D53F-0FB1-1194-6BF8-7B8337C6EF02}"/>
              </a:ext>
            </a:extLst>
          </p:cNvPr>
          <p:cNvSpPr txBox="1"/>
          <p:nvPr/>
        </p:nvSpPr>
        <p:spPr>
          <a:xfrm>
            <a:off x="284672" y="1173192"/>
            <a:ext cx="1171467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1. One-to-Many (1:*):</a:t>
            </a:r>
            <a:endParaRPr lang="en-US" sz="1800" u="sng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Description: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This is the most common relationship type. It means that a single record in one table can relate to multiple records in another table. The "one" side is typically a dimension table, while the "many" side is a fact table.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When to Use: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Use a one-to-many relationship when you have a dimension table containing unique values (e.g., product IDs) and a fact table with multiple occurrences of those values (e.g., sales transactions).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 Many-to-One (*:1):</a:t>
            </a:r>
            <a:endParaRPr lang="en-US" sz="1800" u="sng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Description: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This is essentially the inverse of the one-to-many relationship. It occurs when multiple records in one table relate to a single record in another table.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When to Use: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Power BI automatically handles many-to-one relationships as one-to-many, so you typically don't need to explicitly define them. However, conceptually, you use this when a fact table relates back to a dimension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 Many-to-Many (:):</a:t>
            </a:r>
            <a:endParaRPr lang="en-US" sz="1800" u="sng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Description: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This relationship type allows multiple records in one table to relate to multiple records in another table. It requires a bridging table or a direct many-to-many relationship setup.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When to Use: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Use many-to-many relationships when you have complex scenarios where both tables contain non-unique values that need to relate to each other, such as shared attributes across multiple entities (e.g., students and courses).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4. One-to-One (1:1):</a:t>
            </a:r>
            <a:endParaRPr lang="en-US" sz="1800" u="sng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Description: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This relationship type means that each record in one table corresponds to exactly one record in another table.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When to Use: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Use one-to-one relationships when both tables contain unique values that directly correspond to each other, such as user profiles and user settings.</a:t>
            </a:r>
          </a:p>
        </p:txBody>
      </p:sp>
    </p:spTree>
    <p:extLst>
      <p:ext uri="{BB962C8B-B14F-4D97-AF65-F5344CB8AC3E}">
        <p14:creationId xmlns:p14="http://schemas.microsoft.com/office/powerpoint/2010/main" val="38672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5FA7-74A9-9168-D6D6-9D6FE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2" y="437159"/>
            <a:ext cx="9324974" cy="932854"/>
          </a:xfrm>
        </p:spPr>
        <p:txBody>
          <a:bodyPr>
            <a:normAutofit/>
          </a:bodyPr>
          <a:lstStyle/>
          <a:p>
            <a:r>
              <a:rPr lang="en-US" dirty="0">
                <a:cs typeface="Arial"/>
              </a:rPr>
              <a:t>Bridge Data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569ADF-208D-94AD-62BC-1BFE0E9B9965}"/>
              </a:ext>
            </a:extLst>
          </p:cNvPr>
          <p:cNvSpPr txBox="1"/>
          <p:nvPr/>
        </p:nvSpPr>
        <p:spPr>
          <a:xfrm>
            <a:off x="2297306" y="1630776"/>
            <a:ext cx="39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2F2436-67B6-1016-4DD7-3C2EACF4B2E0}"/>
              </a:ext>
            </a:extLst>
          </p:cNvPr>
          <p:cNvSpPr txBox="1"/>
          <p:nvPr/>
        </p:nvSpPr>
        <p:spPr>
          <a:xfrm>
            <a:off x="9544341" y="1630776"/>
            <a:ext cx="39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E146CA-43CC-C4D7-3655-664130F09384}"/>
              </a:ext>
            </a:extLst>
          </p:cNvPr>
          <p:cNvSpPr txBox="1"/>
          <p:nvPr/>
        </p:nvSpPr>
        <p:spPr>
          <a:xfrm>
            <a:off x="5886943" y="1630776"/>
            <a:ext cx="113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BC508-BC48-FFB7-2959-5D69A69C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193" y="2000108"/>
            <a:ext cx="3551625" cy="36202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9662BA-87EE-E8DD-5D4C-382BDB121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79" y="2000108"/>
            <a:ext cx="4045158" cy="39816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673E5B-E23C-2562-1187-28435E6B7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494" y="2385391"/>
            <a:ext cx="1275056" cy="1477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617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5FA7-74A9-9168-D6D6-9D6FE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2" y="437159"/>
            <a:ext cx="11437426" cy="932854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1F2937"/>
                </a:solidFill>
                <a:effectLst/>
                <a:latin typeface="Allianz Neo" panose="020B0504020203020204" pitchFamily="34" charset="0"/>
              </a:rPr>
              <a:t>Additional Considerations</a:t>
            </a:r>
            <a:endParaRPr lang="en-US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9C365-7607-D0D5-76EC-D613C79F6078}"/>
              </a:ext>
            </a:extLst>
          </p:cNvPr>
          <p:cNvSpPr txBox="1"/>
          <p:nvPr/>
        </p:nvSpPr>
        <p:spPr>
          <a:xfrm>
            <a:off x="858091" y="1497031"/>
            <a:ext cx="106409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Cross-filter Direction: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Power BI allows you to set the cross-filter direction (single or both) to control how filters propagate across relationships. Typically, single-direction filtering is used to ensure performance, while both-direction filtering can be used for complex models where filters need to propagate both ways.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Active vs. Inactive Relationships:</a:t>
            </a: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Power BI allows you to have multiple relationships between tables, but only one can be active at a time. Use inactive relationships for scenarios where you need to switch context using DAX functions like USERELATIONSHIP.</a:t>
            </a:r>
          </a:p>
        </p:txBody>
      </p:sp>
    </p:spTree>
    <p:extLst>
      <p:ext uri="{BB962C8B-B14F-4D97-AF65-F5344CB8AC3E}">
        <p14:creationId xmlns:p14="http://schemas.microsoft.com/office/powerpoint/2010/main" val="400679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D274DA6C13114FA4ABEF8C0C6DDB7A" ma:contentTypeVersion="15" ma:contentTypeDescription="Create a new document." ma:contentTypeScope="" ma:versionID="e8b24c7d9743d0b1e34e9be43b739f5a">
  <xsd:schema xmlns:xsd="http://www.w3.org/2001/XMLSchema" xmlns:xs="http://www.w3.org/2001/XMLSchema" xmlns:p="http://schemas.microsoft.com/office/2006/metadata/properties" xmlns:ns2="19d60b51-a3fb-4b43-96e5-c6481380baf7" xmlns:ns3="4f4d6010-78fb-4743-bada-25b41618e2af" targetNamespace="http://schemas.microsoft.com/office/2006/metadata/properties" ma:root="true" ma:fieldsID="3c86161b0ea749806de49bb6b86c6a21" ns2:_="" ns3:_="">
    <xsd:import namespace="19d60b51-a3fb-4b43-96e5-c6481380baf7"/>
    <xsd:import namespace="4f4d6010-78fb-4743-bada-25b41618e2a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d60b51-a3fb-4b43-96e5-c6481380baf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f3943e0-5455-4f43-b21a-3877aab3560a}" ma:internalName="TaxCatchAll" ma:showField="CatchAllData" ma:web="19d60b51-a3fb-4b43-96e5-c6481380ba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d6010-78fb-4743-bada-25b41618e2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0820af1-e82f-496e-bbcb-d9502914b7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d60b51-a3fb-4b43-96e5-c6481380baf7" xsi:nil="true"/>
    <lcf76f155ced4ddcb4097134ff3c332f xmlns="4f4d6010-78fb-4743-bada-25b41618e2af">
      <Terms xmlns="http://schemas.microsoft.com/office/infopath/2007/PartnerControls"/>
    </lcf76f155ced4ddcb4097134ff3c332f>
    <_dlc_DocId xmlns="19d60b51-a3fb-4b43-96e5-c6481380baf7">X7Q6EXQ55FVY-1151126465-2039</_dlc_DocId>
    <_dlc_DocIdUrl xmlns="19d60b51-a3fb-4b43-96e5-c6481380baf7">
      <Url>https://allianzms.sharepoint.com/teams/IN0025-6045675/_layouts/15/DocIdRedir.aspx?ID=X7Q6EXQ55FVY-1151126465-2039</Url>
      <Description>X7Q6EXQ55FVY-1151126465-2039</Description>
    </_dlc_DocIdUrl>
  </documentManagement>
</p:properties>
</file>

<file path=customXml/itemProps1.xml><?xml version="1.0" encoding="utf-8"?>
<ds:datastoreItem xmlns:ds="http://schemas.openxmlformats.org/officeDocument/2006/customXml" ds:itemID="{E284D146-690B-44E9-B84F-23089A3816CB}"/>
</file>

<file path=customXml/itemProps2.xml><?xml version="1.0" encoding="utf-8"?>
<ds:datastoreItem xmlns:ds="http://schemas.openxmlformats.org/officeDocument/2006/customXml" ds:itemID="{B6FA537A-3D50-4BEB-A073-B01C92AF746B}"/>
</file>

<file path=customXml/itemProps3.xml><?xml version="1.0" encoding="utf-8"?>
<ds:datastoreItem xmlns:ds="http://schemas.openxmlformats.org/officeDocument/2006/customXml" ds:itemID="{9FC2E96E-1705-4FE5-BC79-1F60A0089877}"/>
</file>

<file path=customXml/itemProps4.xml><?xml version="1.0" encoding="utf-8"?>
<ds:datastoreItem xmlns:ds="http://schemas.openxmlformats.org/officeDocument/2006/customXml" ds:itemID="{9262AC85-8597-455B-B122-3C362A7BAA2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Allianz Neo</vt:lpstr>
      <vt:lpstr>Aptos</vt:lpstr>
      <vt:lpstr>Aptos Display</vt:lpstr>
      <vt:lpstr>Arial</vt:lpstr>
      <vt:lpstr>Calibri</vt:lpstr>
      <vt:lpstr>Symbol</vt:lpstr>
      <vt:lpstr>Office Theme</vt:lpstr>
      <vt:lpstr>PowerPoint Presentation</vt:lpstr>
      <vt:lpstr>Single-Table Data Design</vt:lpstr>
      <vt:lpstr>Issues with Single-Table Data Design</vt:lpstr>
      <vt:lpstr>Fact And Dimensional Tables</vt:lpstr>
      <vt:lpstr>Fact And Dimensional Tables</vt:lpstr>
      <vt:lpstr>Understanding Table Relationships in Power BI</vt:lpstr>
      <vt:lpstr>Bridge Data Table</vt:lpstr>
      <vt:lpstr>Additional Considerations</vt:lpstr>
    </vt:vector>
  </TitlesOfParts>
  <Company>Allianz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Jagannath Sapkale, Nikhil (Allianz Technology)</dc:creator>
  <cp:lastModifiedBy>Jagannath Sapkale, Nikhil (Allianz Technology)</cp:lastModifiedBy>
  <cp:revision>2</cp:revision>
  <dcterms:created xsi:type="dcterms:W3CDTF">2025-07-14T03:47:29Z</dcterms:created>
  <dcterms:modified xsi:type="dcterms:W3CDTF">2025-07-22T08:58:37Z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63bc15e-e7bf-41c1-bdb3-03882d8a2e2c_Enabled">
    <vt:lpwstr>true</vt:lpwstr>
  </property>
  <property fmtid="{D5CDD505-2E9C-101B-9397-08002B2CF9AE}" pid="3" name="MSIP_Label_863bc15e-e7bf-41c1-bdb3-03882d8a2e2c_SetDate">
    <vt:lpwstr>2025-07-14T07:21:24Z</vt:lpwstr>
  </property>
  <property fmtid="{D5CDD505-2E9C-101B-9397-08002B2CF9AE}" pid="4" name="MSIP_Label_863bc15e-e7bf-41c1-bdb3-03882d8a2e2c_Method">
    <vt:lpwstr>Privileged</vt:lpwstr>
  </property>
  <property fmtid="{D5CDD505-2E9C-101B-9397-08002B2CF9AE}" pid="5" name="MSIP_Label_863bc15e-e7bf-41c1-bdb3-03882d8a2e2c_Name">
    <vt:lpwstr>863bc15e-e7bf-41c1-bdb3-03882d8a2e2c</vt:lpwstr>
  </property>
  <property fmtid="{D5CDD505-2E9C-101B-9397-08002B2CF9AE}" pid="6" name="MSIP_Label_863bc15e-e7bf-41c1-bdb3-03882d8a2e2c_SiteId">
    <vt:lpwstr>6e06e42d-6925-47c6-b9e7-9581c7ca302a</vt:lpwstr>
  </property>
  <property fmtid="{D5CDD505-2E9C-101B-9397-08002B2CF9AE}" pid="7" name="MSIP_Label_863bc15e-e7bf-41c1-bdb3-03882d8a2e2c_ActionId">
    <vt:lpwstr>f3c4c846-e7e6-48a1-b59e-f899451c8112</vt:lpwstr>
  </property>
  <property fmtid="{D5CDD505-2E9C-101B-9397-08002B2CF9AE}" pid="8" name="MSIP_Label_863bc15e-e7bf-41c1-bdb3-03882d8a2e2c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Internal</vt:lpwstr>
  </property>
  <property fmtid="{D5CDD505-2E9C-101B-9397-08002B2CF9AE}" pid="11" name="ContentTypeId">
    <vt:lpwstr>0x01010078D274DA6C13114FA4ABEF8C0C6DDB7A</vt:lpwstr>
  </property>
  <property fmtid="{D5CDD505-2E9C-101B-9397-08002B2CF9AE}" pid="12" name="_dlc_DocIdItemGuid">
    <vt:lpwstr>e09e2201-372e-46e5-bced-5e7ad47826d5</vt:lpwstr>
  </property>
</Properties>
</file>