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8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23B8-C578-3BC1-24B5-88B85C744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97AEE-31F6-17A3-038B-936E53F0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EB3F-88F7-3F2D-4F36-B6E3CF14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0335-7F32-C10B-F491-00D33D4B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2874-4484-74CB-836F-47DD3A24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B1ED-8B25-0A2E-646E-AF3345D3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C4769-45AA-8477-F95A-7C802B90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20544-6C5C-84B0-CD4F-27FE719F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6A2E4-4A27-5560-F280-23536E25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F96C-26DE-C64B-A419-E1ABFFC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6E14F-F168-C140-B371-4E19DE74D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7CE8-6ACD-52CB-2F12-FE52E90C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40F0-8992-88B8-21EF-669B3FBE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5565-6CA6-B224-C0E5-A3F7226D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5E47-2634-EEBA-65A4-CDE1004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6205-29E5-352B-4F6E-F2881CE0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8E4A-7E80-AA51-9A42-DE58C8F8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070C-D335-D437-DDCA-98EBAD25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7B95-6733-C223-4088-A25ABAD5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FF51D-EED8-DD53-80C0-974627B7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5ED-02C9-FC84-4C55-C196F0D6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0E2B-ECD0-87A7-7566-1EC29E53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E681-E0E1-EA8B-19F1-CB4C87D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8425-A0CB-A0F5-3D01-7242FBE2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673A-517D-D0BE-A3CA-A1BF52E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1747-FED9-80B5-DD18-4504ACB7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9336-0EFF-9413-EC8B-996D5C27B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18428-A543-ACAA-8C2B-614D99C1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1E14C-5B7D-6484-01AA-06C3D3A0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8BDD-8453-5223-2EAB-11A623C2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CE13-D1AC-D27F-557A-D26AB296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8EF3-7E86-BA76-4D6F-CFCAA141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4FA2-3C07-35FF-9E48-59D8DD5A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C3F34-5811-F854-AFE8-A852CE03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515DC-3253-14B8-9EDC-DFD7185D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3B14-C774-B6F0-739E-2C5858C11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33D52-63FE-D95E-F81D-BCC7BF3A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EC6D5-835F-7C43-EE5E-75A8407E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8DA7A-1172-0DDC-EAD1-A32F8AC7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19DA-F339-CC7E-B8AC-1BE1BB8F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5D26B-7F43-DF2E-3838-5329B6BE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8678-3F0C-2B19-ABFC-B42064AC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43C5-EBD1-52ED-1BEF-B1CEC220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F93C2-63FA-B239-6B87-75D30AD6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6DF7F-C1AB-A113-848A-0287B43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6E6BC-C501-B850-61AF-B1E069F1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3B4B-63E3-0821-5E9F-E07F65EA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4AE2-FD18-6735-7746-AE9425DB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FD94-0F89-D15A-DA8A-B722FFAB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E70D-5E69-B9F0-3105-C82CE963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6925-2D16-0996-8824-71DAC87C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4E68-62E5-E613-B8B6-1F3B5CD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49D5-5D52-4476-1291-EE085735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8992D-8A40-154C-F308-285D52B1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935D-0E2A-204D-07DC-67FAB33E2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BD85-08C0-1BD1-6050-D60A509E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A988-D8B8-5ECE-9ECC-6202FA1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84752-82E6-D6D3-603D-2BDD2E9A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51ED8-0811-977C-7CE7-DF16795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6E35-E014-A586-61A6-40ACD189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F1EF-E01C-53E3-0906-254695297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92417-B585-4E3F-A74C-FCB4559D410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0BD4-9C11-BE86-2D53-758F372B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6DDDA-9A5F-07C5-5A3A-B7D094022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EAD88-A90A-48D6-ABC9-8972914E70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AB43E-5CAD-DCF9-EE69-6E166ED6675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9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0768-DC5E-8B52-C06D-24B3F94A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24112-EE8C-69FE-BC01-9B4ED4E8D04F}"/>
              </a:ext>
            </a:extLst>
          </p:cNvPr>
          <p:cNvSpPr txBox="1"/>
          <p:nvPr/>
        </p:nvSpPr>
        <p:spPr>
          <a:xfrm>
            <a:off x="561277" y="2981881"/>
            <a:ext cx="107925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What is DAX?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DAX is a formula language used in Power BI, Excel, and other Microsoft tools for data modeling and analysis.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Purpose of DAX: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Enables the creation of custom calculations for data analysis.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Used for creating calculated columns, measures, and tables.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Key Features: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Powerful and flexible for complex calculations.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Allows for dynamic data manipulation.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Introduction to DAX (Data Analysis Expressions)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DE6ED-C6C4-41C3-02BC-C82D29036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74" y="1772618"/>
            <a:ext cx="8788852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32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24112-EE8C-69FE-BC01-9B4ED4E8D04F}"/>
              </a:ext>
            </a:extLst>
          </p:cNvPr>
          <p:cNvSpPr txBox="1"/>
          <p:nvPr/>
        </p:nvSpPr>
        <p:spPr>
          <a:xfrm>
            <a:off x="561277" y="1808689"/>
            <a:ext cx="107925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DAX Column: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Calculated at the row level in a table.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Stored in the data model and recalculated during data refresh.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Useful for static calculations that need to be used in multiple reports.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DAX Measure: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Calculated at the query level, not stored in the data model.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Dynamic and recalculated based on filter context.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Ideal for aggregations and calculations that depend on user interactions.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Key Differences: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Columns are static; measures are dynamic.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Columns are calculated once; measures are recalculated with each query.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When to Use: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columns for data preparation and measures for dynamic reporting.</a:t>
            </a:r>
            <a:endParaRPr lang="en-US" sz="11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Difference between DAX Measure and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39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24112-EE8C-69FE-BC01-9B4ED4E8D04F}"/>
              </a:ext>
            </a:extLst>
          </p:cNvPr>
          <p:cNvSpPr txBox="1"/>
          <p:nvPr/>
        </p:nvSpPr>
        <p:spPr>
          <a:xfrm>
            <a:off x="334224" y="2733794"/>
            <a:ext cx="1186076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are Quick Measures?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Predefined calculations that simplify common tasks without writing DAX code.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Steps to Add a Quick Measure: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a Field: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the Fields pane, right-click on the field you want to base your quick measure 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Choose Quick Measure: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"New quick measure" from the context menu.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Calculation Type: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the Quick Measures dialog, choose the type of calculation you need (e.g., Total, Average, etc.).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Configure Parameters: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Fill in the necessary fields and parameters for the calculation.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Measure: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Click "OK" to create the quick measure, which will appear in your Fields pane.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Adding Quick measure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06350-8784-4C53-59A4-7823F8D8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4" y="1534521"/>
            <a:ext cx="11140346" cy="1314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5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FE19-041B-8B82-6FC1-1D1720080276}"/>
              </a:ext>
            </a:extLst>
          </p:cNvPr>
          <p:cNvSpPr txBox="1"/>
          <p:nvPr/>
        </p:nvSpPr>
        <p:spPr>
          <a:xfrm>
            <a:off x="83389" y="1391464"/>
            <a:ext cx="60126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SUM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SUM(&lt;column&gt;)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Adds up all values in a column.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SUM(Sales[Amount]) calculates the total sales amount.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AVERAGE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AVERAGE(&lt;column&gt;)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Calculates the mean of values.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AVERAGE(Sales[Amount]) computes the average sales amount.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COUNT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COUNT(&lt;column&gt;)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Counts the number of values.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COUNT(Sales[</a:t>
            </a:r>
            <a:r>
              <a:rPr lang="en-US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OrderID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 counts the number of orders.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2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CE116-B11B-B1CA-2A1F-956ECAE2A500}"/>
              </a:ext>
            </a:extLst>
          </p:cNvPr>
          <p:cNvSpPr txBox="1"/>
          <p:nvPr/>
        </p:nvSpPr>
        <p:spPr>
          <a:xfrm>
            <a:off x="5635925" y="999907"/>
            <a:ext cx="60945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MIN/MAX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ES" b="1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</a:t>
            </a:r>
            <a:r>
              <a:rPr lang="es-E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:</a:t>
            </a:r>
            <a:r>
              <a:rPr lang="es-E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MIN(&lt;</a:t>
            </a:r>
            <a:r>
              <a:rPr lang="es-ES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column</a:t>
            </a:r>
            <a:r>
              <a:rPr lang="es-E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&gt;), MAX(&lt;</a:t>
            </a:r>
            <a:r>
              <a:rPr lang="es-ES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column</a:t>
            </a:r>
            <a:r>
              <a:rPr lang="es-E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Finds the smallest/largest value.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MIN(Sales[Amount]) finds the smallest sales amount.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SUMX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SUMX(&lt;table&gt;, &lt;expression&gt;)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Performs row-by-row summation based on an expression.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SUMX(Sales, Sales[Quantity] * Sales[Price]) calculates total revenue.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COUNTROWS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COUNTROWS(&lt;table&gt;)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Counts the number of rows in a table.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COUNTROWS(Sales) counts the number of sales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585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FE19-041B-8B82-6FC1-1D1720080276}"/>
              </a:ext>
            </a:extLst>
          </p:cNvPr>
          <p:cNvSpPr txBox="1"/>
          <p:nvPr/>
        </p:nvSpPr>
        <p:spPr>
          <a:xfrm>
            <a:off x="-94891" y="938351"/>
            <a:ext cx="601261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YEAR/MONTH/DAY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YEAR(&lt;date&gt;), MONTH(&lt;date&gt;), DAY(&lt;date&gt;)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Extracts year, month, or day from a date.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YEAR(Sales[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OrderDate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 extracts the year from order dates.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DATEADD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DATEADD(&lt;dates&gt;,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number_of_intervals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&lt;interval&gt;)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Adds a specified number of intervals to a date.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DATEADD(Calendar[Date], -1, YEAR) gets the date one year ago.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EOMONTH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EOMONTH(&lt;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start_date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&lt;months&gt;)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Returns the end of the month for a given date.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EOMONTH(TODAY(), 0) returns the last day of the current month</a:t>
            </a:r>
            <a:r>
              <a:rPr lang="en-US" sz="16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2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CE116-B11B-B1CA-2A1F-956ECAE2A500}"/>
              </a:ext>
            </a:extLst>
          </p:cNvPr>
          <p:cNvSpPr txBox="1"/>
          <p:nvPr/>
        </p:nvSpPr>
        <p:spPr>
          <a:xfrm>
            <a:off x="5588479" y="1250073"/>
            <a:ext cx="6094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NOW/TODAY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NOW(), TODAY()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Returns the current date and time or date.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NOW() returns the current date and time.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DATEDIFF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DATEDIFF(&lt;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start_date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end_date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&lt;interval&gt;)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Calculates the difference between two dates.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DATEDIFF(Sales[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OrderDate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], Sales[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ShipDate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], DAY) calculates shipping duration.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WEEKDAY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WEEKDAY(&lt;date&gt;,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return_type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Returns the day of the week for a date.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WEEKDAY(TODAY()) returns the current day of the week.</a:t>
            </a:r>
          </a:p>
        </p:txBody>
      </p:sp>
    </p:spTree>
    <p:extLst>
      <p:ext uri="{BB962C8B-B14F-4D97-AF65-F5344CB8AC3E}">
        <p14:creationId xmlns:p14="http://schemas.microsoft.com/office/powerpoint/2010/main" val="12528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FE19-041B-8B82-6FC1-1D1720080276}"/>
              </a:ext>
            </a:extLst>
          </p:cNvPr>
          <p:cNvSpPr txBox="1"/>
          <p:nvPr/>
        </p:nvSpPr>
        <p:spPr>
          <a:xfrm>
            <a:off x="0" y="1385243"/>
            <a:ext cx="601261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CONCATENATE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CONCATENATE(&lt;text1&gt;, &lt;text2&gt;)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Joins two text strings into one.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CONCATENATE(Sales[FirstName], " ", Sales[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LastName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 combines names.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LEFT/RIGHT/MID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LEFT(&lt;text&gt;,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num_chars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&gt;), RIGHT(&lt;text&gt;,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num_chars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&gt;), MID(&lt;text&gt;,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start_num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num_chars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Extracts characters from a text string.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LEFT(Sales[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ProductCode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], 3) extracts the first three characters.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LEN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LEN(&lt;text&gt;)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Returns the length of a text string.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LEN(Sales[Description]) calculates the length of product descriptions.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2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CE116-B11B-B1CA-2A1F-956ECAE2A500}"/>
              </a:ext>
            </a:extLst>
          </p:cNvPr>
          <p:cNvSpPr txBox="1"/>
          <p:nvPr/>
        </p:nvSpPr>
        <p:spPr>
          <a:xfrm>
            <a:off x="5635925" y="1163809"/>
            <a:ext cx="60945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SEARCH/FIND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SEARCH(&lt;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find_text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within_text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start_num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]), FIND(&lt;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find_text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within_text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start_num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Finds the position of a substring within a text string.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SEARCH("Pro", Sales[Description]) finds "Pro" in descriptions.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REPLACE/SUBSTITUTE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REPLACE(&lt;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old_text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start_num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num_chars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new_text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&gt;), SUBSTITUTE(&lt;text&gt;,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old_text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new_text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&gt;, 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instance_num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Replaces part of a text string.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SUBSTITUTE(Sales[Description], "Old", "New") replaces "Old" with "New".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959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FE19-041B-8B82-6FC1-1D1720080276}"/>
              </a:ext>
            </a:extLst>
          </p:cNvPr>
          <p:cNvSpPr txBox="1"/>
          <p:nvPr/>
        </p:nvSpPr>
        <p:spPr>
          <a:xfrm>
            <a:off x="461513" y="1583651"/>
            <a:ext cx="54734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aford" panose="020F0502020204030204" pitchFamily="2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FILTER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600" b="1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</a:t>
            </a:r>
            <a:r>
              <a:rPr lang="fr-FR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:</a:t>
            </a:r>
            <a:r>
              <a:rPr lang="fr-FR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FILTER(&lt;table&gt;, &lt;</a:t>
            </a:r>
            <a:r>
              <a:rPr lang="fr-FR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filter_expression</a:t>
            </a:r>
            <a:r>
              <a:rPr lang="fr-FR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Returns a table filtered by a condition.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FILTER(Sales, Sales[Amount] &gt; 1000) filters sales over 1000.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ALL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ALL(&lt;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table_or_column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Removes filters from a column or table.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CALCULATE(SUM(Sales[Amount]), ALL(Sales[Category])) ignores category filters.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b="1" kern="100" dirty="0"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RELATED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RELATED(&lt;column&gt;)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Retrieves values from related tables.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RELATED(Product[Price]) gets the price from the related product table.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2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CE116-B11B-B1CA-2A1F-956ECAE2A500}"/>
              </a:ext>
            </a:extLst>
          </p:cNvPr>
          <p:cNvSpPr txBox="1"/>
          <p:nvPr/>
        </p:nvSpPr>
        <p:spPr>
          <a:xfrm>
            <a:off x="5756695" y="1583651"/>
            <a:ext cx="609456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CALCULATE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CALCULATE(&lt;expression&gt;, &lt;filter1&gt;, &lt;filter2&gt;, ...)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Changes the context of a calculation.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CALCULATE(SUM(Sales[Amount]), Sales[Category] = "A") calculates sales for category A.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VALUES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VALUES(&lt;column&gt;)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Returns unique values from a column.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VALUES(Sales[Category]) returns unique sales categories.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KEEPFILTERS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KEEPFILTERS(&lt;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filter_expression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Retains filters applied to a column.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CALCULATE(SUM(Sales[Amount]), KEEPFILTERS(Sales[Category] = "A")) keeps existing filters.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714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FFE19-041B-8B82-6FC1-1D1720080276}"/>
              </a:ext>
            </a:extLst>
          </p:cNvPr>
          <p:cNvSpPr txBox="1"/>
          <p:nvPr/>
        </p:nvSpPr>
        <p:spPr>
          <a:xfrm>
            <a:off x="349370" y="1600904"/>
            <a:ext cx="54734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aford" panose="020F0502020204030204" pitchFamily="2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ROUND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ROUND(&lt;number&gt;, &lt;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num_digits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Rounds a number to a specified number of digits.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ROUND(Sales[Amount], 2) rounds sales amount to two decimal places.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DIVIDE</a:t>
            </a:r>
            <a:endParaRPr lang="en-US" sz="16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DIVIDE(&lt;numerator&gt;, &lt;denominator&gt;, [</a:t>
            </a:r>
            <a:r>
              <a:rPr lang="en-US" sz="16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alternate_result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])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Safely divides two numbers, handling division by zero.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DIVIDE(Sales[Amount], Sales[Quantity]) calculates average price per item.</a:t>
            </a:r>
          </a:p>
          <a:p>
            <a:pPr marR="0" lvl="2">
              <a:spcBef>
                <a:spcPts val="0"/>
              </a:spcBef>
              <a:spcAft>
                <a:spcPts val="0"/>
              </a:spcAft>
              <a:buSzPts val="1000"/>
              <a:tabLst>
                <a:tab pos="1371600" algn="l"/>
              </a:tabLst>
            </a:pPr>
            <a:endParaRPr lang="en-US" sz="12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CE116-B11B-B1CA-2A1F-956ECAE2A500}"/>
              </a:ext>
            </a:extLst>
          </p:cNvPr>
          <p:cNvSpPr txBox="1"/>
          <p:nvPr/>
        </p:nvSpPr>
        <p:spPr>
          <a:xfrm>
            <a:off x="5943600" y="1618067"/>
            <a:ext cx="60945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ABS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ABS(&lt;number&gt;)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Returns the absolute value of a number.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ABS(Sales[Profit]) returns the absolute profit value.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</a:t>
            </a:r>
            <a:endParaRPr lang="en-US" sz="16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Syntax: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MOD(&lt;number&gt;, &lt;divisor&gt;)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Returns the remainder after division.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Example:</a:t>
            </a:r>
            <a:r>
              <a:rPr lang="en-US" sz="16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MOD(Sales[Quantity], 2) checks if quantity is even or odd.</a:t>
            </a:r>
          </a:p>
        </p:txBody>
      </p:sp>
    </p:spTree>
    <p:extLst>
      <p:ext uri="{BB962C8B-B14F-4D97-AF65-F5344CB8AC3E}">
        <p14:creationId xmlns:p14="http://schemas.microsoft.com/office/powerpoint/2010/main" val="152797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274DA6C13114FA4ABEF8C0C6DDB7A" ma:contentTypeVersion="15" ma:contentTypeDescription="Create a new document." ma:contentTypeScope="" ma:versionID="e8b24c7d9743d0b1e34e9be43b739f5a">
  <xsd:schema xmlns:xsd="http://www.w3.org/2001/XMLSchema" xmlns:xs="http://www.w3.org/2001/XMLSchema" xmlns:p="http://schemas.microsoft.com/office/2006/metadata/properties" xmlns:ns2="19d60b51-a3fb-4b43-96e5-c6481380baf7" xmlns:ns3="4f4d6010-78fb-4743-bada-25b41618e2af" targetNamespace="http://schemas.microsoft.com/office/2006/metadata/properties" ma:root="true" ma:fieldsID="3c86161b0ea749806de49bb6b86c6a21" ns2:_="" ns3:_="">
    <xsd:import namespace="19d60b51-a3fb-4b43-96e5-c6481380baf7"/>
    <xsd:import namespace="4f4d6010-78fb-4743-bada-25b41618e2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0b51-a3fb-4b43-96e5-c6481380baf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3943e0-5455-4f43-b21a-3877aab3560a}" ma:internalName="TaxCatchAll" ma:showField="CatchAllData" ma:web="19d60b51-a3fb-4b43-96e5-c6481380ba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d6010-78fb-4743-bada-25b4161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d60b51-a3fb-4b43-96e5-c6481380baf7" xsi:nil="true"/>
    <lcf76f155ced4ddcb4097134ff3c332f xmlns="4f4d6010-78fb-4743-bada-25b41618e2af">
      <Terms xmlns="http://schemas.microsoft.com/office/infopath/2007/PartnerControls"/>
    </lcf76f155ced4ddcb4097134ff3c332f>
    <_dlc_DocId xmlns="19d60b51-a3fb-4b43-96e5-c6481380baf7">X7Q6EXQ55FVY-1151126465-2038</_dlc_DocId>
    <_dlc_DocIdUrl xmlns="19d60b51-a3fb-4b43-96e5-c6481380baf7">
      <Url>https://allianzms.sharepoint.com/teams/IN0025-6045675/_layouts/15/DocIdRedir.aspx?ID=X7Q6EXQ55FVY-1151126465-2038</Url>
      <Description>X7Q6EXQ55FVY-1151126465-2038</Description>
    </_dlc_DocIdUrl>
  </documentManagement>
</p:properties>
</file>

<file path=customXml/itemProps1.xml><?xml version="1.0" encoding="utf-8"?>
<ds:datastoreItem xmlns:ds="http://schemas.openxmlformats.org/officeDocument/2006/customXml" ds:itemID="{EB6BE02A-D469-4EDB-B2DD-7F527B0499B6}"/>
</file>

<file path=customXml/itemProps2.xml><?xml version="1.0" encoding="utf-8"?>
<ds:datastoreItem xmlns:ds="http://schemas.openxmlformats.org/officeDocument/2006/customXml" ds:itemID="{0C82B956-7389-40BC-B59E-E319AEB15069}"/>
</file>

<file path=customXml/itemProps3.xml><?xml version="1.0" encoding="utf-8"?>
<ds:datastoreItem xmlns:ds="http://schemas.openxmlformats.org/officeDocument/2006/customXml" ds:itemID="{18A5C16C-A9E7-41EF-A62D-956F68E38EE8}"/>
</file>

<file path=customXml/itemProps4.xml><?xml version="1.0" encoding="utf-8"?>
<ds:datastoreItem xmlns:ds="http://schemas.openxmlformats.org/officeDocument/2006/customXml" ds:itemID="{64F61293-F1A1-4D39-A0B3-11CC1FE3138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Microsoft Office PowerPoint</Application>
  <PresentationFormat>Widescreen</PresentationFormat>
  <Paragraphs>192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Allianz Neo</vt:lpstr>
      <vt:lpstr>Aptos</vt:lpstr>
      <vt:lpstr>Aptos Display</vt:lpstr>
      <vt:lpstr>Arial</vt:lpstr>
      <vt:lpstr>Calibri</vt:lpstr>
      <vt:lpstr>Courier New</vt:lpstr>
      <vt:lpstr>Seaford</vt:lpstr>
      <vt:lpstr>Segoe UI</vt:lpstr>
      <vt:lpstr>Symbol</vt:lpstr>
      <vt:lpstr>Wingdings</vt:lpstr>
      <vt:lpstr>Office Theme</vt:lpstr>
      <vt:lpstr>PowerPoint Presentation</vt:lpstr>
      <vt:lpstr>Introduction to DAX (Data Analysis Expressions)</vt:lpstr>
      <vt:lpstr>Difference between DAX Measure and Column</vt:lpstr>
      <vt:lpstr>Adding Quick measure</vt:lpstr>
      <vt:lpstr>Aggregation Functions</vt:lpstr>
      <vt:lpstr>Date and Time Functions</vt:lpstr>
      <vt:lpstr>Text Functions</vt:lpstr>
      <vt:lpstr>Filter Functions</vt:lpstr>
      <vt:lpstr>Mathematical Functions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Jagannath Sapkale, Nikhil (Allianz Technology)</dc:creator>
  <cp:lastModifiedBy>Jagannath Sapkale, Nikhil (Allianz Technology)</cp:lastModifiedBy>
  <cp:revision>1</cp:revision>
  <dcterms:created xsi:type="dcterms:W3CDTF">2025-07-21T10:27:44Z</dcterms:created>
  <dcterms:modified xsi:type="dcterms:W3CDTF">2025-07-22T08:59:15Z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2025-07-21T11:31:31Z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cf2a8faf-2a98-4e30-9c11-18ad54bf157d</vt:lpwstr>
  </property>
  <property fmtid="{D5CDD505-2E9C-101B-9397-08002B2CF9AE}" pid="8" name="MSIP_Label_863bc15e-e7bf-41c1-bdb3-03882d8a2e2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  <property fmtid="{D5CDD505-2E9C-101B-9397-08002B2CF9AE}" pid="11" name="ContentTypeId">
    <vt:lpwstr>0x01010078D274DA6C13114FA4ABEF8C0C6DDB7A</vt:lpwstr>
  </property>
  <property fmtid="{D5CDD505-2E9C-101B-9397-08002B2CF9AE}" pid="12" name="_dlc_DocIdItemGuid">
    <vt:lpwstr>d5c7b902-eec4-48c1-8f27-e1ea53e0b9fa</vt:lpwstr>
  </property>
</Properties>
</file>