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63" r:id="rId3"/>
    <p:sldId id="271" r:id="rId4"/>
    <p:sldId id="264" r:id="rId5"/>
    <p:sldId id="270" r:id="rId6"/>
    <p:sldId id="266" r:id="rId7"/>
    <p:sldId id="268" r:id="rId8"/>
    <p:sldId id="257" r:id="rId9"/>
    <p:sldId id="259" r:id="rId10"/>
    <p:sldId id="258" r:id="rId11"/>
    <p:sldId id="269"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4724bd30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4724bd3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675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78ce8ea3e0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78ce8ea3e0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78ce8ea3e0_0_1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78ce8ea3e0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5b4724bd30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5b4724bd30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5b4724bd3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5b4724bd3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0995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5b4724bd30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15b4724bd30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youtu.be/rfscVS0vtbw?si=3xg3xbji6ENCTuW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youtu.be/xfzGZB4HhEE?si=7sKTOR5ud_bpvuov"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WSC Quant </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I</a:t>
            </a:r>
            <a:r>
              <a:rPr lang="en" dirty="0"/>
              <a:t>ntro to quant finance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chemeClr val="lt2"/>
                </a:highlight>
              </a:rPr>
              <a:t>Understanding returns and their superiority over prices:</a:t>
            </a:r>
            <a:endParaRPr>
              <a:highlight>
                <a:schemeClr val="lt2"/>
              </a:highlight>
            </a:endParaRPr>
          </a:p>
        </p:txBody>
      </p:sp>
      <p:sp>
        <p:nvSpPr>
          <p:cNvPr id="74" name="Google Shape;74;p15"/>
          <p:cNvSpPr txBox="1">
            <a:spLocks noGrp="1"/>
          </p:cNvSpPr>
          <p:nvPr>
            <p:ph type="body" idx="1"/>
          </p:nvPr>
        </p:nvSpPr>
        <p:spPr>
          <a:xfrm>
            <a:off x="311700" y="1152475"/>
            <a:ext cx="7560000" cy="3416400"/>
          </a:xfrm>
          <a:prstGeom prst="rect">
            <a:avLst/>
          </a:prstGeom>
        </p:spPr>
        <p:txBody>
          <a:bodyPr spcFirstLastPara="1" wrap="square" lIns="91425" tIns="91425" rIns="91425" bIns="91425" anchor="t" anchorCtr="0">
            <a:normAutofit/>
          </a:bodyPr>
          <a:lstStyle/>
          <a:p>
            <a:pPr marL="0" lvl="0" indent="0" algn="l" rtl="0">
              <a:lnSpc>
                <a:spcPct val="115000"/>
              </a:lnSpc>
              <a:spcBef>
                <a:spcPts val="900"/>
              </a:spcBef>
              <a:spcAft>
                <a:spcPts val="0"/>
              </a:spcAft>
              <a:buNone/>
            </a:pPr>
            <a:r>
              <a:rPr lang="en" sz="1850">
                <a:solidFill>
                  <a:schemeClr val="dk1"/>
                </a:solidFill>
                <a:highlight>
                  <a:schemeClr val="accent6"/>
                </a:highlight>
                <a:latin typeface="Arial"/>
                <a:ea typeface="Arial"/>
                <a:cs typeface="Arial"/>
                <a:sym typeface="Arial"/>
              </a:rPr>
              <a:t>Why do we use returns instead of prices?</a:t>
            </a:r>
            <a:endParaRPr sz="1850">
              <a:solidFill>
                <a:schemeClr val="dk1"/>
              </a:solidFill>
              <a:highlight>
                <a:schemeClr val="accent6"/>
              </a:highlight>
              <a:latin typeface="Arial"/>
              <a:ea typeface="Arial"/>
              <a:cs typeface="Arial"/>
              <a:sym typeface="Arial"/>
            </a:endParaRPr>
          </a:p>
          <a:p>
            <a:pPr marL="0" lvl="0" indent="0" algn="l" rtl="0">
              <a:lnSpc>
                <a:spcPct val="100000"/>
              </a:lnSpc>
              <a:spcBef>
                <a:spcPts val="900"/>
              </a:spcBef>
              <a:spcAft>
                <a:spcPts val="0"/>
              </a:spcAft>
              <a:buNone/>
            </a:pPr>
            <a:endParaRPr sz="1850">
              <a:solidFill>
                <a:schemeClr val="dk1"/>
              </a:solidFill>
              <a:latin typeface="Arial"/>
              <a:ea typeface="Arial"/>
              <a:cs typeface="Arial"/>
              <a:sym typeface="Arial"/>
            </a:endParaRPr>
          </a:p>
          <a:p>
            <a:pPr marL="457200" lvl="0" indent="-330200" algn="l" rtl="0">
              <a:lnSpc>
                <a:spcPct val="100000"/>
              </a:lnSpc>
              <a:spcBef>
                <a:spcPts val="900"/>
              </a:spcBef>
              <a:spcAft>
                <a:spcPts val="0"/>
              </a:spcAft>
              <a:buClr>
                <a:schemeClr val="dk1"/>
              </a:buClr>
              <a:buSzPts val="1600"/>
              <a:buFont typeface="Arial"/>
              <a:buChar char="●"/>
            </a:pPr>
            <a:r>
              <a:rPr lang="en" sz="1600">
                <a:solidFill>
                  <a:schemeClr val="dk1"/>
                </a:solidFill>
                <a:latin typeface="Arial"/>
                <a:ea typeface="Arial"/>
                <a:cs typeface="Arial"/>
                <a:sym typeface="Arial"/>
              </a:rPr>
              <a:t>A good way of normalizing the dataset.</a:t>
            </a:r>
            <a:endParaRPr sz="1600">
              <a:solidFill>
                <a:schemeClr val="dk1"/>
              </a:solidFill>
              <a:latin typeface="Arial"/>
              <a:ea typeface="Arial"/>
              <a:cs typeface="Arial"/>
              <a:sym typeface="Arial"/>
            </a:endParaRPr>
          </a:p>
          <a:p>
            <a:pPr marL="457200" lvl="0" indent="0" algn="l" rtl="0">
              <a:lnSpc>
                <a:spcPct val="100000"/>
              </a:lnSpc>
              <a:spcBef>
                <a:spcPts val="900"/>
              </a:spcBef>
              <a:spcAft>
                <a:spcPts val="0"/>
              </a:spcAft>
              <a:buNone/>
            </a:pPr>
            <a:endParaRPr sz="1600">
              <a:solidFill>
                <a:schemeClr val="dk1"/>
              </a:solidFill>
              <a:latin typeface="Arial"/>
              <a:ea typeface="Arial"/>
              <a:cs typeface="Arial"/>
              <a:sym typeface="Arial"/>
            </a:endParaRPr>
          </a:p>
          <a:p>
            <a:pPr marL="457200" lvl="0" indent="-330200" algn="l" rtl="0">
              <a:lnSpc>
                <a:spcPct val="115000"/>
              </a:lnSpc>
              <a:spcBef>
                <a:spcPts val="900"/>
              </a:spcBef>
              <a:spcAft>
                <a:spcPts val="0"/>
              </a:spcAft>
              <a:buClr>
                <a:schemeClr val="dk1"/>
              </a:buClr>
              <a:buSzPts val="1600"/>
              <a:buFont typeface="Arial"/>
              <a:buChar char="●"/>
            </a:pPr>
            <a:r>
              <a:rPr lang="en" sz="1600">
                <a:solidFill>
                  <a:schemeClr val="dk1"/>
                </a:solidFill>
                <a:latin typeface="Arial"/>
                <a:ea typeface="Arial"/>
                <a:cs typeface="Arial"/>
                <a:sym typeface="Arial"/>
              </a:rPr>
              <a:t>For average investors, return of an asset is a complete and scale-free summary of the investment opportunity. Second, return series are easier to handle than price series because the former have more attractive statistical properties.</a:t>
            </a:r>
            <a:endParaRPr sz="1600">
              <a:solidFill>
                <a:schemeClr val="dk1"/>
              </a:solidFill>
              <a:latin typeface="Arial"/>
              <a:ea typeface="Arial"/>
              <a:cs typeface="Arial"/>
              <a:sym typeface="Arial"/>
            </a:endParaRPr>
          </a:p>
          <a:p>
            <a:pPr marL="457200" lvl="0" indent="0" algn="l" rtl="0">
              <a:spcBef>
                <a:spcPts val="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5F2B2-5F3B-7CB8-9C15-1AEA04C41BC1}"/>
              </a:ext>
            </a:extLst>
          </p:cNvPr>
          <p:cNvSpPr>
            <a:spLocks noGrp="1"/>
          </p:cNvSpPr>
          <p:nvPr>
            <p:ph type="title"/>
          </p:nvPr>
        </p:nvSpPr>
        <p:spPr/>
        <p:txBody>
          <a:bodyPr>
            <a:noAutofit/>
          </a:bodyPr>
          <a:lstStyle/>
          <a:p>
            <a:r>
              <a:rPr lang="en" sz="2400" dirty="0">
                <a:highlight>
                  <a:schemeClr val="lt2"/>
                </a:highlight>
              </a:rPr>
              <a:t>What are the types of Strategies used in Quantitive Finance ?</a:t>
            </a:r>
            <a:r>
              <a:rPr lang="en" sz="2400" dirty="0"/>
              <a:t> </a:t>
            </a:r>
            <a:endParaRPr lang="en-IN" sz="2400" dirty="0"/>
          </a:p>
        </p:txBody>
      </p:sp>
      <p:sp>
        <p:nvSpPr>
          <p:cNvPr id="3" name="Text Placeholder 2">
            <a:extLst>
              <a:ext uri="{FF2B5EF4-FFF2-40B4-BE49-F238E27FC236}">
                <a16:creationId xmlns:a16="http://schemas.microsoft.com/office/drawing/2014/main" id="{A599E831-51DD-2B23-1CC9-F087228E72A7}"/>
              </a:ext>
            </a:extLst>
          </p:cNvPr>
          <p:cNvSpPr>
            <a:spLocks noGrp="1"/>
          </p:cNvSpPr>
          <p:nvPr>
            <p:ph type="body" idx="1"/>
          </p:nvPr>
        </p:nvSpPr>
        <p:spPr/>
        <p:txBody>
          <a:bodyPr>
            <a:normAutofit fontScale="85000" lnSpcReduction="10000"/>
          </a:bodyPr>
          <a:lstStyle/>
          <a:p>
            <a:r>
              <a:rPr lang="en-IN" dirty="0"/>
              <a:t>Arbitrage: </a:t>
            </a:r>
            <a:r>
              <a:rPr lang="en-US" dirty="0"/>
              <a:t>Arbitrage is the simultaneous purchase and sale of an asset in different markets to exploit price differences and earn a profit.</a:t>
            </a:r>
            <a:endParaRPr lang="en-IN" dirty="0"/>
          </a:p>
          <a:p>
            <a:pPr marL="114300" indent="0">
              <a:buNone/>
            </a:pPr>
            <a:endParaRPr lang="en-IN" dirty="0"/>
          </a:p>
          <a:p>
            <a:r>
              <a:rPr lang="en-IN" dirty="0"/>
              <a:t>Trend following:</a:t>
            </a:r>
            <a:r>
              <a:rPr lang="en-US" dirty="0"/>
              <a:t>Trend following is a trading strategy that involves buying assets that are trending upwards and selling (or shorting) assets that are trending downwards, based on the idea that prices that are moving in one direction will continue to do so.</a:t>
            </a:r>
            <a:endParaRPr lang="en-IN" dirty="0"/>
          </a:p>
          <a:p>
            <a:pPr marL="114300" indent="0">
              <a:buNone/>
            </a:pPr>
            <a:endParaRPr lang="en-IN" dirty="0"/>
          </a:p>
          <a:p>
            <a:r>
              <a:rPr lang="en-IN" dirty="0"/>
              <a:t>Mean reversion:</a:t>
            </a:r>
            <a:r>
              <a:rPr lang="en-US" dirty="0"/>
              <a:t>Trend following is a trading strategy that involves buying assets that are trending upwards and selling (or shorting) assets that are trending downwards, based on the idea that prices that are moving in one direction will continue to do so.</a:t>
            </a:r>
            <a:endParaRPr lang="en-IN" dirty="0"/>
          </a:p>
          <a:p>
            <a:pPr marL="114300" indent="0">
              <a:buNone/>
            </a:pPr>
            <a:endParaRPr lang="en-IN" dirty="0"/>
          </a:p>
          <a:p>
            <a:r>
              <a:rPr lang="en-IN" dirty="0"/>
              <a:t>Statistical Arbitrage:</a:t>
            </a:r>
            <a:r>
              <a:rPr lang="en-US" dirty="0"/>
              <a:t>Statistical arbitrage is a trading strategy that uses statistical and mathematical models to identify and exploit price inefficiencies and mispricing in the market.</a:t>
            </a:r>
            <a:endParaRPr lang="en-IN" dirty="0"/>
          </a:p>
        </p:txBody>
      </p:sp>
    </p:spTree>
    <p:extLst>
      <p:ext uri="{BB962C8B-B14F-4D97-AF65-F5344CB8AC3E}">
        <p14:creationId xmlns:p14="http://schemas.microsoft.com/office/powerpoint/2010/main" val="330027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8" name="Google Shape;65;p14">
            <a:extLst>
              <a:ext uri="{FF2B5EF4-FFF2-40B4-BE49-F238E27FC236}">
                <a16:creationId xmlns:a16="http://schemas.microsoft.com/office/drawing/2014/main" id="{C6C204DD-6552-BD99-C38B-2F229203BAD8}"/>
              </a:ext>
            </a:extLst>
          </p:cNvPr>
          <p:cNvSpPr txBox="1">
            <a:spLocks noGrp="1"/>
          </p:cNvSpPr>
          <p:nvPr/>
        </p:nvSpPr>
        <p:spPr>
          <a:xfrm>
            <a:off x="311700" y="255916"/>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r>
              <a:rPr lang="en" dirty="0">
                <a:highlight>
                  <a:schemeClr val="lt2"/>
                </a:highlight>
              </a:rPr>
              <a:t>Quantitative Finance a brief introduction </a:t>
            </a:r>
            <a:endParaRPr dirty="0">
              <a:highlight>
                <a:schemeClr val="lt2"/>
              </a:highlight>
            </a:endParaRPr>
          </a:p>
        </p:txBody>
      </p:sp>
      <p:sp>
        <p:nvSpPr>
          <p:cNvPr id="9" name="Google Shape;66;p14">
            <a:extLst>
              <a:ext uri="{FF2B5EF4-FFF2-40B4-BE49-F238E27FC236}">
                <a16:creationId xmlns:a16="http://schemas.microsoft.com/office/drawing/2014/main" id="{274FEAF3-A8C3-CFB6-8766-4EEF95C72663}"/>
              </a:ext>
            </a:extLst>
          </p:cNvPr>
          <p:cNvSpPr txBox="1">
            <a:spLocks noGrp="1"/>
          </p:cNvSpPr>
          <p:nvPr/>
        </p:nvSpPr>
        <p:spPr>
          <a:xfrm>
            <a:off x="311700" y="952975"/>
            <a:ext cx="8520600" cy="413956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457200" lvl="0" indent="-342900" algn="l" rtl="0">
              <a:spcBef>
                <a:spcPts val="0"/>
              </a:spcBef>
              <a:spcAft>
                <a:spcPts val="0"/>
              </a:spcAft>
              <a:buSzPts val="1800"/>
              <a:buChar char="●"/>
            </a:pPr>
            <a:r>
              <a:rPr lang="en" dirty="0"/>
              <a:t>Quantitative finance merges finance, math, stats, and tech to enhance financial decision-making using data.</a:t>
            </a:r>
            <a:endParaRPr dirty="0"/>
          </a:p>
          <a:p>
            <a:pPr marL="457200" lvl="0" indent="-342900" algn="l" rtl="0">
              <a:spcBef>
                <a:spcPts val="0"/>
              </a:spcBef>
              <a:spcAft>
                <a:spcPts val="0"/>
              </a:spcAft>
              <a:buSzPts val="1800"/>
              <a:buChar char="●"/>
            </a:pPr>
            <a:r>
              <a:rPr lang="en" dirty="0"/>
              <a:t>It is a combination of Computer Science, Finance and Mathematics (a lot of mathematics)</a:t>
            </a:r>
            <a:endParaRPr dirty="0"/>
          </a:p>
          <a:p>
            <a:pPr marL="457200" lvl="0" indent="-342900" algn="l" rtl="0">
              <a:spcBef>
                <a:spcPts val="0"/>
              </a:spcBef>
              <a:spcAft>
                <a:spcPts val="0"/>
              </a:spcAft>
              <a:buSzPts val="1800"/>
              <a:buChar char="●"/>
            </a:pPr>
            <a:r>
              <a:rPr lang="en" dirty="0"/>
              <a:t>Quantitative Researchers are some of the highest paid professionals in the finance world.</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10" name="Google Shape;67;p14">
            <a:extLst>
              <a:ext uri="{FF2B5EF4-FFF2-40B4-BE49-F238E27FC236}">
                <a16:creationId xmlns:a16="http://schemas.microsoft.com/office/drawing/2014/main" id="{7F33F648-554A-6CD5-0AAE-9363DD6C596E}"/>
              </a:ext>
            </a:extLst>
          </p:cNvPr>
          <p:cNvPicPr preferRelativeResize="0"/>
          <p:nvPr/>
        </p:nvPicPr>
        <p:blipFill>
          <a:blip r:embed="rId3">
            <a:alphaModFix/>
          </a:blip>
          <a:stretch>
            <a:fillRect/>
          </a:stretch>
        </p:blipFill>
        <p:spPr>
          <a:xfrm>
            <a:off x="647548" y="3134371"/>
            <a:ext cx="1971675" cy="1695450"/>
          </a:xfrm>
          <a:prstGeom prst="rect">
            <a:avLst/>
          </a:prstGeom>
          <a:noFill/>
          <a:ln>
            <a:noFill/>
          </a:ln>
        </p:spPr>
      </p:pic>
      <p:pic>
        <p:nvPicPr>
          <p:cNvPr id="11" name="Google Shape;68;p14">
            <a:extLst>
              <a:ext uri="{FF2B5EF4-FFF2-40B4-BE49-F238E27FC236}">
                <a16:creationId xmlns:a16="http://schemas.microsoft.com/office/drawing/2014/main" id="{F93DDA03-1651-437F-1EC9-48E47B5B11DD}"/>
              </a:ext>
            </a:extLst>
          </p:cNvPr>
          <p:cNvPicPr preferRelativeResize="0"/>
          <p:nvPr/>
        </p:nvPicPr>
        <p:blipFill>
          <a:blip r:embed="rId4">
            <a:alphaModFix/>
          </a:blip>
          <a:stretch>
            <a:fillRect/>
          </a:stretch>
        </p:blipFill>
        <p:spPr>
          <a:xfrm>
            <a:off x="3921223" y="3228084"/>
            <a:ext cx="1508025" cy="1508025"/>
          </a:xfrm>
          <a:prstGeom prst="rect">
            <a:avLst/>
          </a:prstGeom>
          <a:noFill/>
          <a:ln>
            <a:noFill/>
          </a:ln>
        </p:spPr>
      </p:pic>
      <p:pic>
        <p:nvPicPr>
          <p:cNvPr id="12" name="Google Shape;69;p14">
            <a:extLst>
              <a:ext uri="{FF2B5EF4-FFF2-40B4-BE49-F238E27FC236}">
                <a16:creationId xmlns:a16="http://schemas.microsoft.com/office/drawing/2014/main" id="{01CED4BB-B9EE-DA64-6D76-C450AF15852F}"/>
              </a:ext>
            </a:extLst>
          </p:cNvPr>
          <p:cNvPicPr preferRelativeResize="0"/>
          <p:nvPr/>
        </p:nvPicPr>
        <p:blipFill>
          <a:blip r:embed="rId5">
            <a:alphaModFix/>
          </a:blip>
          <a:stretch>
            <a:fillRect/>
          </a:stretch>
        </p:blipFill>
        <p:spPr>
          <a:xfrm>
            <a:off x="6731260" y="3362984"/>
            <a:ext cx="1238250" cy="1238250"/>
          </a:xfrm>
          <a:prstGeom prst="rect">
            <a:avLst/>
          </a:prstGeom>
          <a:noFill/>
          <a:ln>
            <a:noFill/>
          </a:ln>
        </p:spPr>
      </p:pic>
    </p:spTree>
    <p:extLst>
      <p:ext uri="{BB962C8B-B14F-4D97-AF65-F5344CB8AC3E}">
        <p14:creationId xmlns:p14="http://schemas.microsoft.com/office/powerpoint/2010/main" val="1690563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5168-77BD-43EF-54F9-E54D96EC0627}"/>
              </a:ext>
            </a:extLst>
          </p:cNvPr>
          <p:cNvSpPr>
            <a:spLocks noGrp="1"/>
          </p:cNvSpPr>
          <p:nvPr>
            <p:ph type="title"/>
          </p:nvPr>
        </p:nvSpPr>
        <p:spPr/>
        <p:txBody>
          <a:bodyPr>
            <a:normAutofit fontScale="90000"/>
          </a:bodyPr>
          <a:lstStyle/>
          <a:p>
            <a:r>
              <a:rPr lang="en-IN" dirty="0">
                <a:highlight>
                  <a:schemeClr val="lt2"/>
                </a:highlight>
              </a:rPr>
              <a:t>Quantitative Finance a brief introduction </a:t>
            </a:r>
            <a:br>
              <a:rPr lang="en-IN" dirty="0">
                <a:highlight>
                  <a:schemeClr val="lt2"/>
                </a:highlight>
              </a:rPr>
            </a:br>
            <a:endParaRPr lang="en-IN" dirty="0"/>
          </a:p>
        </p:txBody>
      </p:sp>
      <p:sp>
        <p:nvSpPr>
          <p:cNvPr id="3" name="Text Placeholder 2">
            <a:extLst>
              <a:ext uri="{FF2B5EF4-FFF2-40B4-BE49-F238E27FC236}">
                <a16:creationId xmlns:a16="http://schemas.microsoft.com/office/drawing/2014/main" id="{32C1D50B-B015-71AF-6EF0-808DD2ED8D3F}"/>
              </a:ext>
            </a:extLst>
          </p:cNvPr>
          <p:cNvSpPr>
            <a:spLocks noGrp="1"/>
          </p:cNvSpPr>
          <p:nvPr>
            <p:ph type="body" idx="1"/>
          </p:nvPr>
        </p:nvSpPr>
        <p:spPr/>
        <p:txBody>
          <a:bodyPr/>
          <a:lstStyle/>
          <a:p>
            <a:pPr marL="114300" indent="0">
              <a:buNone/>
            </a:pPr>
            <a:endParaRPr lang="en-US" dirty="0">
              <a:solidFill>
                <a:schemeClr val="tx1"/>
              </a:solidFill>
            </a:endParaRPr>
          </a:p>
          <a:p>
            <a:pPr marL="114300" indent="0">
              <a:buNone/>
            </a:pPr>
            <a:r>
              <a:rPr lang="en-US" dirty="0">
                <a:solidFill>
                  <a:schemeClr val="tx1"/>
                </a:solidFill>
              </a:rPr>
              <a:t>Quantitative trading, or algorithmic trading, involves using computer algorithms to make trading decisions. Traders design and program these algorithms to follow specific strategies. These strategies are created based on how well they performed when tested against past financial data. In essence, traders rely on these algorithms to automatically buy and sell securities, aiming to achieve consistent and profitable results based on historical trends and patterns.</a:t>
            </a:r>
            <a:endParaRPr lang="en-IN" dirty="0">
              <a:solidFill>
                <a:schemeClr val="tx1"/>
              </a:solidFill>
            </a:endParaRPr>
          </a:p>
        </p:txBody>
      </p:sp>
    </p:spTree>
    <p:extLst>
      <p:ext uri="{BB962C8B-B14F-4D97-AF65-F5344CB8AC3E}">
        <p14:creationId xmlns:p14="http://schemas.microsoft.com/office/powerpoint/2010/main" val="148850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F518F0-600F-E94A-EC39-0DE3C987B5FA}"/>
              </a:ext>
            </a:extLst>
          </p:cNvPr>
          <p:cNvSpPr>
            <a:spLocks noGrp="1"/>
          </p:cNvSpPr>
          <p:nvPr>
            <p:ph type="body" idx="1"/>
          </p:nvPr>
        </p:nvSpPr>
        <p:spPr/>
        <p:txBody>
          <a:bodyPr/>
          <a:lstStyle/>
          <a:p>
            <a:pPr>
              <a:buFont typeface="Arial" panose="020B0604020202020204" pitchFamily="34" charset="0"/>
              <a:buChar char="•"/>
            </a:pPr>
            <a:r>
              <a:rPr lang="en-US" dirty="0">
                <a:solidFill>
                  <a:schemeClr val="tx1"/>
                </a:solidFill>
              </a:rPr>
              <a:t>Quantitative Analyst (Quant): Develops and implements complex mathematical models for pricing, risk assessment, and trading strategies.</a:t>
            </a:r>
          </a:p>
          <a:p>
            <a:pPr>
              <a:buFont typeface="Arial" panose="020B0604020202020204" pitchFamily="34" charset="0"/>
              <a:buChar char="•"/>
            </a:pPr>
            <a:endParaRPr lang="en-IN" dirty="0">
              <a:solidFill>
                <a:schemeClr val="tx1"/>
              </a:solidFill>
            </a:endParaRPr>
          </a:p>
          <a:p>
            <a:pPr>
              <a:buFont typeface="Arial" panose="020B0604020202020204" pitchFamily="34" charset="0"/>
              <a:buChar char="•"/>
            </a:pPr>
            <a:r>
              <a:rPr lang="en-US" dirty="0">
                <a:solidFill>
                  <a:schemeClr val="tx1"/>
                </a:solidFill>
              </a:rPr>
              <a:t>Quantitative Trader: Uses quantitative strategies to make trading decisions, often employing algorithmic trading.</a:t>
            </a:r>
          </a:p>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r>
              <a:rPr lang="en-IN" dirty="0">
                <a:solidFill>
                  <a:schemeClr val="tx1"/>
                </a:solidFill>
              </a:rPr>
              <a:t>Quantitative Portfolio Manager: Manages large investment portfolios using quantitative strategies</a:t>
            </a:r>
          </a:p>
          <a:p>
            <a:pPr>
              <a:buFont typeface="Arial" panose="020B0604020202020204" pitchFamily="34" charset="0"/>
              <a:buChar char="•"/>
            </a:pPr>
            <a:endParaRPr lang="en-US" dirty="0"/>
          </a:p>
        </p:txBody>
      </p:sp>
      <p:sp>
        <p:nvSpPr>
          <p:cNvPr id="6" name="Google Shape;65;p14">
            <a:extLst>
              <a:ext uri="{FF2B5EF4-FFF2-40B4-BE49-F238E27FC236}">
                <a16:creationId xmlns:a16="http://schemas.microsoft.com/office/drawing/2014/main" id="{F4498C93-239C-6C69-71FE-8F3DAD99DBB2}"/>
              </a:ext>
            </a:extLst>
          </p:cNvPr>
          <p:cNvSpPr txBox="1">
            <a:spLocks noGrp="1"/>
          </p:cNvSpPr>
          <p:nvPr/>
        </p:nvSpPr>
        <p:spPr>
          <a:xfrm>
            <a:off x="311700" y="403150"/>
            <a:ext cx="8520600" cy="5727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pPr marL="0" lvl="0" indent="0" algn="l" rtl="0">
              <a:spcBef>
                <a:spcPts val="0"/>
              </a:spcBef>
              <a:spcAft>
                <a:spcPts val="0"/>
              </a:spcAft>
              <a:buNone/>
            </a:pPr>
            <a:r>
              <a:rPr lang="en" dirty="0">
                <a:highlight>
                  <a:schemeClr val="lt2"/>
                </a:highlight>
              </a:rPr>
              <a:t>Roles offered in Quantitative Finance</a:t>
            </a:r>
            <a:endParaRPr dirty="0">
              <a:highlight>
                <a:schemeClr val="lt2"/>
              </a:highlight>
            </a:endParaRPr>
          </a:p>
        </p:txBody>
      </p:sp>
    </p:spTree>
    <p:extLst>
      <p:ext uri="{BB962C8B-B14F-4D97-AF65-F5344CB8AC3E}">
        <p14:creationId xmlns:p14="http://schemas.microsoft.com/office/powerpoint/2010/main" val="364655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DE27-6823-E33D-F82A-FBDFC4B813B1}"/>
              </a:ext>
            </a:extLst>
          </p:cNvPr>
          <p:cNvSpPr>
            <a:spLocks noGrp="1"/>
          </p:cNvSpPr>
          <p:nvPr>
            <p:ph type="title"/>
          </p:nvPr>
        </p:nvSpPr>
        <p:spPr/>
        <p:txBody>
          <a:bodyPr>
            <a:normAutofit fontScale="90000"/>
          </a:bodyPr>
          <a:lstStyle/>
          <a:p>
            <a:r>
              <a:rPr lang="it-IT" dirty="0">
                <a:highlight>
                  <a:schemeClr val="lt2"/>
                </a:highlight>
              </a:rPr>
              <a:t>Most Famous Quant Trader and their companies</a:t>
            </a:r>
            <a:br>
              <a:rPr lang="it-IT" dirty="0">
                <a:highlight>
                  <a:schemeClr val="lt2"/>
                </a:highlight>
              </a:rPr>
            </a:br>
            <a:endParaRPr lang="en-IN" dirty="0"/>
          </a:p>
        </p:txBody>
      </p:sp>
      <p:sp>
        <p:nvSpPr>
          <p:cNvPr id="3" name="Text Placeholder 2">
            <a:extLst>
              <a:ext uri="{FF2B5EF4-FFF2-40B4-BE49-F238E27FC236}">
                <a16:creationId xmlns:a16="http://schemas.microsoft.com/office/drawing/2014/main" id="{059BD02B-75BD-0DB1-93CB-27A256A3EBE7}"/>
              </a:ext>
            </a:extLst>
          </p:cNvPr>
          <p:cNvSpPr>
            <a:spLocks noGrp="1"/>
          </p:cNvSpPr>
          <p:nvPr>
            <p:ph type="body" idx="1"/>
          </p:nvPr>
        </p:nvSpPr>
        <p:spPr/>
        <p:txBody>
          <a:bodyPr/>
          <a:lstStyle/>
          <a:p>
            <a:r>
              <a:rPr lang="en-IN" dirty="0">
                <a:solidFill>
                  <a:schemeClr val="tx1"/>
                </a:solidFill>
              </a:rPr>
              <a:t>Edward Thorpe – Princeton-Newport Partners</a:t>
            </a:r>
            <a:br>
              <a:rPr lang="en-IN" dirty="0">
                <a:solidFill>
                  <a:schemeClr val="tx1"/>
                </a:solidFill>
              </a:rPr>
            </a:br>
            <a:r>
              <a:rPr lang="en-IN" dirty="0">
                <a:solidFill>
                  <a:schemeClr val="tx1"/>
                </a:solidFill>
              </a:rPr>
              <a:t>	Gave 20% annualised returns for over two decades without a single year    	of drawdown</a:t>
            </a:r>
          </a:p>
          <a:p>
            <a:endParaRPr lang="en-IN" dirty="0">
              <a:solidFill>
                <a:schemeClr val="tx1"/>
              </a:solidFill>
            </a:endParaRPr>
          </a:p>
          <a:p>
            <a:pPr marL="114300" indent="0">
              <a:buNone/>
            </a:pPr>
            <a:endParaRPr lang="en-IN" dirty="0">
              <a:solidFill>
                <a:schemeClr val="tx1"/>
              </a:solidFill>
            </a:endParaRPr>
          </a:p>
          <a:p>
            <a:r>
              <a:rPr lang="en-IN" dirty="0">
                <a:solidFill>
                  <a:schemeClr val="tx1"/>
                </a:solidFill>
              </a:rPr>
              <a:t>Jim Simons – Renaissance Technologies Corp.</a:t>
            </a:r>
          </a:p>
          <a:p>
            <a:pPr marL="114300" indent="0">
              <a:buNone/>
            </a:pPr>
            <a:r>
              <a:rPr lang="en-IN" dirty="0">
                <a:solidFill>
                  <a:schemeClr val="tx1"/>
                </a:solidFill>
              </a:rPr>
              <a:t>	 The most fund i.e. Medallion Fund had a total return of 39% year-on-year 	 since 1988-2019 and generated more than $100 billion dollars in return.</a:t>
            </a:r>
          </a:p>
        </p:txBody>
      </p:sp>
    </p:spTree>
    <p:extLst>
      <p:ext uri="{BB962C8B-B14F-4D97-AF65-F5344CB8AC3E}">
        <p14:creationId xmlns:p14="http://schemas.microsoft.com/office/powerpoint/2010/main" val="1392761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chemeClr val="lt2"/>
                </a:highlight>
              </a:rPr>
              <a:t>Some Good Resources for beginners.</a:t>
            </a:r>
            <a:endParaRPr>
              <a:highlight>
                <a:schemeClr val="lt2"/>
              </a:highlight>
            </a:endParaRPr>
          </a:p>
          <a:p>
            <a:pPr marL="0" lvl="0" indent="0" algn="l" rtl="0">
              <a:spcBef>
                <a:spcPts val="0"/>
              </a:spcBef>
              <a:spcAft>
                <a:spcPts val="0"/>
              </a:spcAft>
              <a:buNone/>
            </a:pPr>
            <a:endParaRPr/>
          </a:p>
        </p:txBody>
      </p:sp>
      <p:sp>
        <p:nvSpPr>
          <p:cNvPr id="75" name="Google Shape;75;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Learn python : </a:t>
            </a:r>
            <a:r>
              <a:rPr lang="en" u="sng">
                <a:solidFill>
                  <a:schemeClr val="hlink"/>
                </a:solidFill>
                <a:hlinkClick r:id="rId3"/>
              </a:rPr>
              <a:t>https://youtu.be/rfscVS0vtbw?si=3xg3xbji6ENCTuWt</a:t>
            </a:r>
            <a:endParaRPr/>
          </a:p>
          <a:p>
            <a:pPr marL="0" lvl="0" indent="0" algn="l" rtl="0">
              <a:spcBef>
                <a:spcPts val="1200"/>
              </a:spcBef>
              <a:spcAft>
                <a:spcPts val="0"/>
              </a:spcAft>
              <a:buNone/>
            </a:pPr>
            <a:r>
              <a:rPr lang="en"/>
              <a:t>Build basic Algorithmic trading projects: </a:t>
            </a:r>
            <a:r>
              <a:rPr lang="en" u="sng">
                <a:solidFill>
                  <a:schemeClr val="hlink"/>
                </a:solidFill>
                <a:hlinkClick r:id="rId4"/>
              </a:rPr>
              <a:t>https://youtu.be/xfzGZB4HhEE?si=7sKTOR5ud_bpvuov</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76" name="Google Shape;76;p15"/>
          <p:cNvPicPr preferRelativeResize="0"/>
          <p:nvPr/>
        </p:nvPicPr>
        <p:blipFill>
          <a:blip r:embed="rId5">
            <a:alphaModFix/>
          </a:blip>
          <a:stretch>
            <a:fillRect/>
          </a:stretch>
        </p:blipFill>
        <p:spPr>
          <a:xfrm>
            <a:off x="4572012" y="2349925"/>
            <a:ext cx="4234888" cy="2428025"/>
          </a:xfrm>
          <a:prstGeom prst="rect">
            <a:avLst/>
          </a:prstGeom>
          <a:noFill/>
          <a:ln>
            <a:noFill/>
          </a:ln>
        </p:spPr>
      </p:pic>
      <p:pic>
        <p:nvPicPr>
          <p:cNvPr id="77" name="Google Shape;77;p15"/>
          <p:cNvPicPr preferRelativeResize="0"/>
          <p:nvPr/>
        </p:nvPicPr>
        <p:blipFill>
          <a:blip r:embed="rId6">
            <a:alphaModFix/>
          </a:blip>
          <a:stretch>
            <a:fillRect/>
          </a:stretch>
        </p:blipFill>
        <p:spPr>
          <a:xfrm>
            <a:off x="402682" y="2400025"/>
            <a:ext cx="3928766" cy="226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469350" y="190920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4320"/>
              <a:t>Let’s Get Started!</a:t>
            </a:r>
            <a:endParaRPr sz="432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highlight>
                  <a:schemeClr val="lt2"/>
                </a:highlight>
              </a:rPr>
              <a:t>What is a time series?</a:t>
            </a:r>
            <a:endParaRPr>
              <a:highlight>
                <a:schemeClr val="lt2"/>
              </a:highlight>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50">
                <a:solidFill>
                  <a:schemeClr val="dk1"/>
                </a:solidFill>
                <a:latin typeface="Arial"/>
                <a:ea typeface="Arial"/>
                <a:cs typeface="Arial"/>
                <a:sym typeface="Arial"/>
              </a:rPr>
              <a:t>In mathematics, a time series is a series of data points indexed in time order. Most commonly, a time series is a sequence taken at successive equally spaced points in time.</a:t>
            </a:r>
            <a:endParaRPr sz="1850">
              <a:solidFill>
                <a:schemeClr val="dk1"/>
              </a:solidFill>
              <a:latin typeface="Arial"/>
              <a:ea typeface="Arial"/>
              <a:cs typeface="Arial"/>
              <a:sym typeface="Arial"/>
            </a:endParaRPr>
          </a:p>
          <a:p>
            <a:pPr marL="0" lvl="0" indent="0" algn="l" rtl="0">
              <a:spcBef>
                <a:spcPts val="1200"/>
              </a:spcBef>
              <a:spcAft>
                <a:spcPts val="0"/>
              </a:spcAft>
              <a:buNone/>
            </a:pPr>
            <a:endParaRPr sz="1850">
              <a:solidFill>
                <a:schemeClr val="dk1"/>
              </a:solidFill>
              <a:latin typeface="Arial"/>
              <a:ea typeface="Arial"/>
              <a:cs typeface="Arial"/>
              <a:sym typeface="Arial"/>
            </a:endParaRPr>
          </a:p>
          <a:p>
            <a:pPr marL="0" lvl="0" indent="0" algn="l" rtl="0">
              <a:spcBef>
                <a:spcPts val="1200"/>
              </a:spcBef>
              <a:spcAft>
                <a:spcPts val="1200"/>
              </a:spcAft>
              <a:buNone/>
            </a:pPr>
            <a:endParaRPr sz="1850">
              <a:solidFill>
                <a:schemeClr val="dk1"/>
              </a:solidFill>
              <a:latin typeface="Arial"/>
              <a:ea typeface="Arial"/>
              <a:cs typeface="Arial"/>
              <a:sym typeface="Arial"/>
            </a:endParaRPr>
          </a:p>
        </p:txBody>
      </p:sp>
      <p:pic>
        <p:nvPicPr>
          <p:cNvPr id="67" name="Google Shape;67;p14"/>
          <p:cNvPicPr preferRelativeResize="0"/>
          <p:nvPr/>
        </p:nvPicPr>
        <p:blipFill>
          <a:blip r:embed="rId3">
            <a:alphaModFix/>
          </a:blip>
          <a:stretch>
            <a:fillRect/>
          </a:stretch>
        </p:blipFill>
        <p:spPr>
          <a:xfrm>
            <a:off x="0" y="2496623"/>
            <a:ext cx="5146000" cy="2541175"/>
          </a:xfrm>
          <a:prstGeom prst="rect">
            <a:avLst/>
          </a:prstGeom>
          <a:noFill/>
          <a:ln>
            <a:noFill/>
          </a:ln>
        </p:spPr>
      </p:pic>
      <p:pic>
        <p:nvPicPr>
          <p:cNvPr id="68" name="Google Shape;68;p14"/>
          <p:cNvPicPr preferRelativeResize="0"/>
          <p:nvPr/>
        </p:nvPicPr>
        <p:blipFill>
          <a:blip r:embed="rId4">
            <a:alphaModFix/>
          </a:blip>
          <a:stretch>
            <a:fillRect/>
          </a:stretch>
        </p:blipFill>
        <p:spPr>
          <a:xfrm>
            <a:off x="5146000" y="2373153"/>
            <a:ext cx="3998000" cy="26646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highlight>
                  <a:schemeClr val="lt2"/>
                </a:highlight>
              </a:rPr>
              <a:t>What is CAGR?</a:t>
            </a:r>
            <a:r>
              <a:rPr lang="en" dirty="0"/>
              <a:t>  </a:t>
            </a:r>
            <a:endParaRPr dirty="0"/>
          </a:p>
        </p:txBody>
      </p:sp>
      <p:sp>
        <p:nvSpPr>
          <p:cNvPr id="80" name="Google Shape;80;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highlight>
                  <a:schemeClr val="accent6"/>
                </a:highlight>
              </a:rPr>
              <a:t>Compounded Annual Growth Rate:</a:t>
            </a:r>
            <a:endParaRPr dirty="0">
              <a:solidFill>
                <a:schemeClr val="dk1"/>
              </a:solidFill>
              <a:highlight>
                <a:schemeClr val="accent6"/>
              </a:highlight>
            </a:endParaRPr>
          </a:p>
          <a:p>
            <a:pPr marL="0" lvl="0" indent="0" algn="l" rtl="0">
              <a:spcBef>
                <a:spcPts val="1200"/>
              </a:spcBef>
              <a:spcAft>
                <a:spcPts val="0"/>
              </a:spcAft>
              <a:buNone/>
            </a:pPr>
            <a:r>
              <a:rPr lang="en" sz="1600" dirty="0">
                <a:solidFill>
                  <a:schemeClr val="dk1"/>
                </a:solidFill>
                <a:latin typeface="Arial"/>
                <a:ea typeface="Arial"/>
                <a:cs typeface="Arial"/>
                <a:sym typeface="Arial"/>
              </a:rPr>
              <a:t>CAGR lets you know the compounded returns you earn on an annual basis irrespective of the individual yearly performances of the fund.</a:t>
            </a:r>
            <a:endParaRPr sz="1600" dirty="0">
              <a:solidFill>
                <a:schemeClr val="dk1"/>
              </a:solidFill>
              <a:latin typeface="Arial"/>
              <a:ea typeface="Arial"/>
              <a:cs typeface="Arial"/>
              <a:sym typeface="Arial"/>
            </a:endParaRPr>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pic>
        <p:nvPicPr>
          <p:cNvPr id="81" name="Google Shape;81;p16"/>
          <p:cNvPicPr preferRelativeResize="0"/>
          <p:nvPr/>
        </p:nvPicPr>
        <p:blipFill>
          <a:blip r:embed="rId3">
            <a:alphaModFix/>
          </a:blip>
          <a:stretch>
            <a:fillRect/>
          </a:stretch>
        </p:blipFill>
        <p:spPr>
          <a:xfrm>
            <a:off x="2340128" y="2513175"/>
            <a:ext cx="4463725" cy="1107100"/>
          </a:xfrm>
          <a:prstGeom prst="rect">
            <a:avLst/>
          </a:prstGeom>
          <a:noFill/>
          <a:ln>
            <a:noFill/>
          </a:ln>
        </p:spPr>
      </p:pic>
    </p:spTree>
    <p:extLst>
      <p:ext uri="{BB962C8B-B14F-4D97-AF65-F5344CB8AC3E}">
        <p14:creationId xmlns:p14="http://schemas.microsoft.com/office/powerpoint/2010/main" val="698234626"/>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1456</TotalTime>
  <Words>601</Words>
  <Application>Microsoft Office PowerPoint</Application>
  <PresentationFormat>On-screen Show (16:9)</PresentationFormat>
  <Paragraphs>51</Paragraphs>
  <Slides>11</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Proxima Nova</vt:lpstr>
      <vt:lpstr>Spearmint</vt:lpstr>
      <vt:lpstr>WSC Quant </vt:lpstr>
      <vt:lpstr>PowerPoint Presentation</vt:lpstr>
      <vt:lpstr>Quantitative Finance a brief introduction  </vt:lpstr>
      <vt:lpstr>PowerPoint Presentation</vt:lpstr>
      <vt:lpstr>Most Famous Quant Trader and their companies </vt:lpstr>
      <vt:lpstr>Some Good Resources for beginners. </vt:lpstr>
      <vt:lpstr>Let’s Get Started!</vt:lpstr>
      <vt:lpstr>What is a time series?</vt:lpstr>
      <vt:lpstr>What is CAGR?  </vt:lpstr>
      <vt:lpstr>Understanding returns and their superiority over prices:</vt:lpstr>
      <vt:lpstr>What are the types of Strategies used in Quantitive Finance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parth rathi</cp:lastModifiedBy>
  <cp:revision>3</cp:revision>
  <dcterms:modified xsi:type="dcterms:W3CDTF">2024-09-21T13:19:48Z</dcterms:modified>
</cp:coreProperties>
</file>