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3" r:id="rId3"/>
    <p:sldId id="257" r:id="rId4"/>
    <p:sldId id="259" r:id="rId5"/>
    <p:sldId id="261" r:id="rId6"/>
    <p:sldId id="260" r:id="rId7"/>
    <p:sldId id="268" r:id="rId8"/>
    <p:sldId id="267" r:id="rId9"/>
    <p:sldId id="269" r:id="rId10"/>
    <p:sldId id="270" r:id="rId11"/>
    <p:sldId id="263" r:id="rId12"/>
    <p:sldId id="271" r:id="rId13"/>
    <p:sldId id="274" r:id="rId14"/>
    <p:sldId id="272" r:id="rId15"/>
    <p:sldId id="273" r:id="rId16"/>
    <p:sldId id="276" r:id="rId17"/>
    <p:sldId id="277" r:id="rId18"/>
    <p:sldId id="278" r:id="rId19"/>
    <p:sldId id="279" r:id="rId20"/>
    <p:sldId id="280" r:id="rId21"/>
    <p:sldId id="282" r:id="rId22"/>
    <p:sldId id="284" r:id="rId23"/>
    <p:sldId id="285" r:id="rId24"/>
    <p:sldId id="288" r:id="rId25"/>
    <p:sldId id="286" r:id="rId26"/>
    <p:sldId id="287" r:id="rId27"/>
    <p:sldId id="289" r:id="rId28"/>
    <p:sldId id="291" r:id="rId29"/>
    <p:sldId id="290" r:id="rId30"/>
    <p:sldId id="258" r:id="rId31"/>
  </p:sldIdLst>
  <p:sldSz cx="10150475" cy="6858000"/>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230" y="-96"/>
      </p:cViewPr>
      <p:guideLst>
        <p:guide orient="horz" pos="2160"/>
        <p:guide pos="319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1286" y="2130428"/>
            <a:ext cx="8627904"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2571" y="3886200"/>
            <a:ext cx="7105333"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59094" y="274640"/>
            <a:ext cx="2283857"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7524" y="274640"/>
            <a:ext cx="6682396"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817" y="4406901"/>
            <a:ext cx="8627904" cy="1362075"/>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801817" y="2906715"/>
            <a:ext cx="8627904"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524" y="1600201"/>
            <a:ext cx="4483126"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9825" y="1600201"/>
            <a:ext cx="4483126" cy="4525963"/>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7525" y="1535113"/>
            <a:ext cx="4484889" cy="639763"/>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07525" y="2174875"/>
            <a:ext cx="4484889"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56303" y="1535113"/>
            <a:ext cx="4486651" cy="639763"/>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156303" y="2174875"/>
            <a:ext cx="4486651"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7527" y="273049"/>
            <a:ext cx="3339436" cy="1162051"/>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3968555" y="273053"/>
            <a:ext cx="5674399" cy="5853113"/>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7527" y="1435102"/>
            <a:ext cx="3339436"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9564" y="4800601"/>
            <a:ext cx="6090285" cy="566739"/>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1989564" y="612775"/>
            <a:ext cx="6090285"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US"/>
          </a:p>
        </p:txBody>
      </p:sp>
      <p:sp>
        <p:nvSpPr>
          <p:cNvPr id="4" name="Text Placeholder 3"/>
          <p:cNvSpPr>
            <a:spLocks noGrp="1"/>
          </p:cNvSpPr>
          <p:nvPr>
            <p:ph type="body" sz="half" idx="2"/>
          </p:nvPr>
        </p:nvSpPr>
        <p:spPr>
          <a:xfrm>
            <a:off x="1989564" y="5367339"/>
            <a:ext cx="6090285" cy="8048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t="-20000" b="-2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524" y="274639"/>
            <a:ext cx="9135428" cy="1143000"/>
          </a:xfrm>
          <a:prstGeom prst="rect">
            <a:avLst/>
          </a:prstGeom>
        </p:spPr>
        <p:txBody>
          <a:bodyPr vert="horz" lIns="108850" tIns="54425" rIns="108850" bIns="5442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7524" y="1600201"/>
            <a:ext cx="9135428" cy="4525963"/>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7524" y="6356352"/>
            <a:ext cx="2368444" cy="365125"/>
          </a:xfrm>
          <a:prstGeom prst="rect">
            <a:avLst/>
          </a:prstGeom>
        </p:spPr>
        <p:txBody>
          <a:bodyPr vert="horz" lIns="108850" tIns="54425" rIns="108850" bIns="54425" rtlCol="0" anchor="ctr"/>
          <a:lstStyle>
            <a:lvl1pPr algn="l">
              <a:defRPr sz="1400">
                <a:solidFill>
                  <a:schemeClr val="tx1">
                    <a:tint val="75000"/>
                  </a:schemeClr>
                </a:solidFill>
              </a:defRPr>
            </a:lvl1pPr>
          </a:lstStyle>
          <a:p>
            <a:fld id="{1D8BD707-D9CF-40AE-B4C6-C98DA3205C09}" type="datetimeFigureOut">
              <a:rPr lang="en-US" smtClean="0"/>
              <a:pPr/>
              <a:t>7/22/2021</a:t>
            </a:fld>
            <a:endParaRPr lang="en-US"/>
          </a:p>
        </p:txBody>
      </p:sp>
      <p:sp>
        <p:nvSpPr>
          <p:cNvPr id="5" name="Footer Placeholder 4"/>
          <p:cNvSpPr>
            <a:spLocks noGrp="1"/>
          </p:cNvSpPr>
          <p:nvPr>
            <p:ph type="ftr" sz="quarter" idx="3"/>
          </p:nvPr>
        </p:nvSpPr>
        <p:spPr>
          <a:xfrm>
            <a:off x="3468079" y="6356352"/>
            <a:ext cx="3214317" cy="365125"/>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74507" y="6356352"/>
            <a:ext cx="2368444" cy="365125"/>
          </a:xfrm>
          <a:prstGeom prst="rect">
            <a:avLst/>
          </a:prstGeom>
        </p:spPr>
        <p:txBody>
          <a:bodyPr vert="horz" lIns="108850" tIns="54425" rIns="108850" bIns="54425"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are24.co.in/nurs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ollohomecare.com/services/home-nursing-progra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hcah.in/nurse-at-hom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1286" y="2209801"/>
            <a:ext cx="8627904" cy="1470025"/>
          </a:xfrm>
        </p:spPr>
        <p:txBody>
          <a:bodyPr>
            <a:normAutofit fontScale="90000"/>
          </a:bodyPr>
          <a:lstStyle/>
          <a:p>
            <a:r>
              <a:rPr lang="en-US" sz="4000" dirty="0" smtClean="0"/>
              <a:t/>
            </a:r>
            <a:br>
              <a:rPr lang="en-US" sz="4000" dirty="0" smtClean="0"/>
            </a:br>
            <a:r>
              <a:rPr lang="en-US" sz="4000" dirty="0" smtClean="0"/>
              <a:t>Computer Department</a:t>
            </a:r>
            <a:br>
              <a:rPr lang="en-US" sz="4000" dirty="0" smtClean="0"/>
            </a:br>
            <a:r>
              <a:rPr lang="en-IN" dirty="0" smtClean="0"/>
              <a:t>Neighbouring Nurse</a:t>
            </a:r>
            <a:endParaRPr lang="en-US" dirty="0"/>
          </a:p>
        </p:txBody>
      </p:sp>
      <p:sp>
        <p:nvSpPr>
          <p:cNvPr id="3" name="Subtitle 2"/>
          <p:cNvSpPr>
            <a:spLocks noGrp="1"/>
          </p:cNvSpPr>
          <p:nvPr>
            <p:ph type="subTitle" idx="1"/>
          </p:nvPr>
        </p:nvSpPr>
        <p:spPr>
          <a:xfrm>
            <a:off x="0" y="3276600"/>
            <a:ext cx="10150475" cy="3505200"/>
          </a:xfrm>
        </p:spPr>
        <p:txBody>
          <a:bodyPr>
            <a:normAutofit/>
          </a:bodyPr>
          <a:lstStyle/>
          <a:p>
            <a:pPr algn="l"/>
            <a:r>
              <a:rPr lang="en-US" sz="1800" b="1" dirty="0" smtClean="0">
                <a:solidFill>
                  <a:schemeClr val="tx1"/>
                </a:solidFill>
              </a:rPr>
              <a:t>			</a:t>
            </a:r>
            <a:endParaRPr lang="en-US" sz="4800" b="1" dirty="0" smtClean="0">
              <a:solidFill>
                <a:schemeClr val="tx1"/>
              </a:solidFill>
            </a:endParaRPr>
          </a:p>
          <a:p>
            <a:pPr algn="l"/>
            <a:endParaRPr lang="en-IN"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rPr>
              <a:t>			</a:t>
            </a:r>
          </a:p>
          <a:p>
            <a:pPr algn="l"/>
            <a:r>
              <a:rPr lang="en-IN" sz="2400" b="1" dirty="0" smtClean="0">
                <a:solidFill>
                  <a:schemeClr val="tx1"/>
                </a:solidFill>
                <a:latin typeface="Times New Roman" panose="02020603050405020304" pitchFamily="18" charset="0"/>
                <a:cs typeface="Times New Roman" panose="02020603050405020304" pitchFamily="18" charset="0"/>
              </a:rPr>
              <a:t>		</a:t>
            </a:r>
            <a:endParaRPr lang="en-IN" sz="2400" b="1" dirty="0" smtClean="0">
              <a:solidFill>
                <a:schemeClr val="tx1"/>
              </a:solidFill>
              <a:latin typeface="Times New Roman" panose="02020603050405020304" pitchFamily="18" charset="0"/>
              <a:cs typeface="Times New Roman" panose="02020603050405020304" pitchFamily="18" charset="0"/>
            </a:endParaRPr>
          </a:p>
          <a:p>
            <a:pPr algn="l"/>
            <a:r>
              <a:rPr lang="en-IN" sz="2400" dirty="0" smtClean="0">
                <a:solidFill>
                  <a:schemeClr val="tx1"/>
                </a:solidFill>
                <a:latin typeface="Times New Roman" panose="02020603050405020304" pitchFamily="18" charset="0"/>
                <a:cs typeface="Times New Roman" panose="02020603050405020304" pitchFamily="18" charset="0"/>
              </a:rPr>
              <a:t>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60437" y="381000"/>
            <a:ext cx="8092747" cy="152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Subtitle 2"/>
          <p:cNvSpPr txBox="1">
            <a:spLocks noChangeAspect="1"/>
          </p:cNvSpPr>
          <p:nvPr/>
        </p:nvSpPr>
        <p:spPr>
          <a:xfrm>
            <a:off x="1036637" y="4038600"/>
            <a:ext cx="8162751" cy="2535381"/>
          </a:xfrm>
          <a:prstGeom prst="rect">
            <a:avLst/>
          </a:prstGeom>
        </p:spPr>
        <p:txBody>
          <a:bodyPr vert="horz" lIns="68580" tIns="34290" rIns="68580" bIns="3429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spcBef>
                <a:spcPts val="300"/>
              </a:spcBef>
            </a:pPr>
            <a:r>
              <a:rPr lang="en-US" sz="2000" b="1" dirty="0">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rPr>
              <a:t>   </a:t>
            </a:r>
            <a:endParaRPr lang="en-IN" sz="1000" dirty="0" smtClean="0">
              <a:solidFill>
                <a:schemeClr val="dk1"/>
              </a:solidFill>
              <a:latin typeface="Calibri"/>
              <a:ea typeface="Calibri"/>
              <a:cs typeface="Times New Roman"/>
            </a:endParaRPr>
          </a:p>
          <a:p>
            <a:pPr algn="ctr">
              <a:spcBef>
                <a:spcPts val="300"/>
              </a:spcBef>
            </a:pPr>
            <a:endParaRPr lang="en-US" sz="1900" b="1" dirty="0" smtClean="0">
              <a:solidFill>
                <a:schemeClr val="tx2">
                  <a:lumMod val="65000"/>
                  <a:lumOff val="35000"/>
                </a:schemeClr>
              </a:solidFill>
              <a:latin typeface="Times New Roman" panose="02020603050405020304" pitchFamily="18" charset="0"/>
              <a:cs typeface="Times New Roman" panose="02020603050405020304" pitchFamily="18" charset="0"/>
            </a:endParaRPr>
          </a:p>
          <a:p>
            <a:pPr algn="l">
              <a:spcBef>
                <a:spcPts val="300"/>
              </a:spcBef>
            </a:pPr>
            <a:r>
              <a:rPr lang="en-US" sz="2000" b="1" dirty="0" smtClean="0">
                <a:solidFill>
                  <a:schemeClr val="tx2">
                    <a:lumMod val="65000"/>
                    <a:lumOff val="35000"/>
                  </a:schemeClr>
                </a:solidFill>
                <a:latin typeface="Times New Roman" panose="02020603050405020304" pitchFamily="18" charset="0"/>
                <a:cs typeface="Times New Roman" panose="02020603050405020304" pitchFamily="18" charset="0"/>
              </a:rPr>
              <a:t> </a:t>
            </a:r>
            <a:endParaRPr lang="en-US" sz="2000" b="1" dirty="0">
              <a:solidFill>
                <a:schemeClr val="tx2">
                  <a:lumMod val="65000"/>
                  <a:lumOff val="35000"/>
                </a:schemeClr>
              </a:solidFill>
              <a:latin typeface="Times New Roman" pitchFamily="18" charset="0"/>
              <a:cs typeface="Times New Roman" pitchFamily="18" charset="0"/>
            </a:endParaRPr>
          </a:p>
        </p:txBody>
      </p:sp>
      <p:sp>
        <p:nvSpPr>
          <p:cNvPr id="7" name="TextBox 6"/>
          <p:cNvSpPr txBox="1"/>
          <p:nvPr/>
        </p:nvSpPr>
        <p:spPr>
          <a:xfrm>
            <a:off x="655637" y="3886200"/>
            <a:ext cx="8915400" cy="2646878"/>
          </a:xfrm>
          <a:prstGeom prst="rect">
            <a:avLst/>
          </a:prstGeom>
          <a:noFill/>
        </p:spPr>
        <p:txBody>
          <a:bodyPr wrap="square" rtlCol="0">
            <a:spAutoFit/>
          </a:bodyPr>
          <a:lstStyle/>
          <a:p>
            <a:r>
              <a:rPr lang="en-US" sz="2000" b="1" dirty="0" smtClean="0"/>
              <a:t>				</a:t>
            </a:r>
          </a:p>
          <a:p>
            <a:r>
              <a:rPr lang="en-US" sz="2000" b="1" dirty="0" smtClean="0"/>
              <a:t>	</a:t>
            </a:r>
            <a:r>
              <a:rPr lang="en-US" sz="2000" b="1" dirty="0" smtClean="0"/>
              <a:t>			Prepared By   </a:t>
            </a:r>
          </a:p>
          <a:p>
            <a:endParaRPr lang="en-US" sz="2000" b="1" dirty="0" smtClean="0"/>
          </a:p>
          <a:p>
            <a:endParaRPr lang="en-US" sz="2000" b="1" dirty="0" smtClean="0"/>
          </a:p>
          <a:p>
            <a:endParaRPr lang="en-US" sz="2000" b="1" dirty="0" smtClean="0"/>
          </a:p>
          <a:p>
            <a:r>
              <a:rPr lang="en-US" sz="2000" b="1" dirty="0" smtClean="0"/>
              <a:t>    Guided By</a:t>
            </a:r>
            <a:r>
              <a:rPr lang="en-US" sz="2400" b="1" dirty="0" smtClean="0">
                <a:latin typeface="Times New Roman" panose="02020603050405020304" pitchFamily="18" charset="0"/>
                <a:cs typeface="Times New Roman" panose="02020603050405020304" pitchFamily="18" charset="0"/>
              </a:rPr>
              <a:t>			</a:t>
            </a:r>
            <a:endParaRPr lang="en-US" b="1" dirty="0" smtClean="0"/>
          </a:p>
          <a:p>
            <a:r>
              <a:rPr lang="en-US" dirty="0" smtClean="0"/>
              <a:t>Prof. A. R. </a:t>
            </a:r>
            <a:r>
              <a:rPr lang="en-US" dirty="0" err="1" smtClean="0"/>
              <a:t>Thaker</a:t>
            </a:r>
            <a:endParaRPr lang="en-US" dirty="0" smtClean="0"/>
          </a:p>
          <a:p>
            <a:r>
              <a:rPr lang="en-US" dirty="0" smtClean="0"/>
              <a:t> </a:t>
            </a:r>
            <a:r>
              <a:rPr lang="en-US" dirty="0" smtClean="0"/>
              <a:t>        GPA</a:t>
            </a:r>
            <a:endParaRPr lang="en-US" dirty="0"/>
          </a:p>
        </p:txBody>
      </p:sp>
      <p:graphicFrame>
        <p:nvGraphicFramePr>
          <p:cNvPr id="8" name="Table 7"/>
          <p:cNvGraphicFramePr>
            <a:graphicFrameLocks noGrp="1"/>
          </p:cNvGraphicFramePr>
          <p:nvPr/>
        </p:nvGraphicFramePr>
        <p:xfrm>
          <a:off x="5608637" y="4572000"/>
          <a:ext cx="4191000" cy="1828800"/>
        </p:xfrm>
        <a:graphic>
          <a:graphicData uri="http://schemas.openxmlformats.org/drawingml/2006/table">
            <a:tbl>
              <a:tblPr firstRow="1" bandRow="1">
                <a:tableStyleId>{2D5ABB26-0587-4C30-8999-92F81FD0307C}</a:tableStyleId>
              </a:tblPr>
              <a:tblGrid>
                <a:gridCol w="2068975"/>
                <a:gridCol w="2122025"/>
              </a:tblGrid>
              <a:tr h="350520">
                <a:tc>
                  <a:txBody>
                    <a:bodyPr/>
                    <a:lstStyle/>
                    <a:p>
                      <a:r>
                        <a:rPr lang="en-US" sz="1800" dirty="0" err="1" smtClean="0"/>
                        <a:t>Aashi</a:t>
                      </a:r>
                      <a:r>
                        <a:rPr lang="en-US" sz="1800" dirty="0" smtClean="0"/>
                        <a:t> Shah </a:t>
                      </a:r>
                      <a:endParaRPr lang="en-US" sz="1800" b="0" dirty="0" smtClean="0">
                        <a:solidFill>
                          <a:schemeClr val="tx1"/>
                        </a:solidFill>
                      </a:endParaRPr>
                    </a:p>
                  </a:txBody>
                  <a:tcPr/>
                </a:tc>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IN" sz="1600" dirty="0" smtClean="0">
                          <a:effectLst/>
                        </a:rPr>
                        <a:t>196170307132</a:t>
                      </a:r>
                      <a:endParaRPr lang="en-IN" sz="1600" b="0" dirty="0" smtClean="0">
                        <a:solidFill>
                          <a:schemeClr val="tx1"/>
                        </a:solidFill>
                        <a:effectLst/>
                        <a:latin typeface="Calibri"/>
                        <a:ea typeface="Calibri"/>
                        <a:cs typeface="Times New Roman"/>
                      </a:endParaRPr>
                    </a:p>
                  </a:txBody>
                  <a:tcPr/>
                </a:tc>
              </a:tr>
              <a:tr h="350520">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US" sz="1800" dirty="0" err="1" smtClean="0"/>
                        <a:t>Mitali</a:t>
                      </a:r>
                      <a:r>
                        <a:rPr lang="en-US" sz="1800" dirty="0" smtClean="0"/>
                        <a:t> Sonar</a:t>
                      </a:r>
                    </a:p>
                  </a:txBody>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IN" sz="1600" u="none" strike="noStrike" kern="1200" cap="none" spc="0" normalizeH="0" baseline="0" noProof="0" dirty="0" smtClean="0">
                          <a:ln>
                            <a:noFill/>
                          </a:ln>
                          <a:effectLst/>
                          <a:uLnTx/>
                          <a:uFillTx/>
                        </a:rPr>
                        <a:t>196170307142</a:t>
                      </a:r>
                      <a:endParaRPr kumimoji="0" lang="en-IN" sz="1600" b="0" i="0" u="none" strike="noStrike" kern="1200" cap="none" spc="0" normalizeH="0" baseline="0" noProof="0" dirty="0" smtClean="0">
                        <a:ln>
                          <a:noFill/>
                        </a:ln>
                        <a:solidFill>
                          <a:prstClr val="black"/>
                        </a:solidFill>
                        <a:effectLst/>
                        <a:uLnTx/>
                        <a:uFillTx/>
                        <a:latin typeface="Calibri"/>
                        <a:ea typeface="Calibri"/>
                        <a:cs typeface="Times New Roman"/>
                      </a:endParaRPr>
                    </a:p>
                  </a:txBody>
                  <a:tcPr/>
                </a:tc>
              </a:tr>
              <a:tr h="350520">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US" sz="1800" dirty="0" err="1" smtClean="0"/>
                        <a:t>Snehal</a:t>
                      </a:r>
                      <a:r>
                        <a:rPr lang="en-US" sz="1800" dirty="0" smtClean="0"/>
                        <a:t> </a:t>
                      </a:r>
                      <a:r>
                        <a:rPr lang="en-US" sz="1800" dirty="0" err="1" smtClean="0"/>
                        <a:t>Tadvi</a:t>
                      </a:r>
                      <a:endParaRPr lang="en-US" sz="1800" dirty="0" smtClean="0"/>
                    </a:p>
                  </a:txBody>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IN" sz="1600" u="none" strike="noStrike" kern="1200" cap="none" spc="0" normalizeH="0" baseline="0" noProof="0" dirty="0" smtClean="0">
                          <a:ln>
                            <a:noFill/>
                          </a:ln>
                          <a:effectLst/>
                          <a:uLnTx/>
                          <a:uFillTx/>
                        </a:rPr>
                        <a:t>196170307146</a:t>
                      </a:r>
                      <a:endParaRPr kumimoji="0" lang="en-IN" sz="1600" b="0" i="0" u="none" strike="noStrike" kern="1200" cap="none" spc="0" normalizeH="0" baseline="0" noProof="0" dirty="0" smtClean="0">
                        <a:ln>
                          <a:noFill/>
                        </a:ln>
                        <a:solidFill>
                          <a:prstClr val="black"/>
                        </a:solidFill>
                        <a:effectLst/>
                        <a:uLnTx/>
                        <a:uFillTx/>
                        <a:latin typeface="Calibri"/>
                        <a:ea typeface="Calibri"/>
                        <a:cs typeface="Times New Roman"/>
                      </a:endParaRPr>
                    </a:p>
                  </a:txBody>
                  <a:tcPr/>
                </a:tc>
              </a:tr>
              <a:tr h="350520">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US" sz="1800" dirty="0" err="1" smtClean="0"/>
                        <a:t>Himani</a:t>
                      </a:r>
                      <a:r>
                        <a:rPr lang="en-US" sz="1800" dirty="0" smtClean="0"/>
                        <a:t> </a:t>
                      </a:r>
                      <a:r>
                        <a:rPr lang="en-US" sz="1800" dirty="0" err="1" smtClean="0"/>
                        <a:t>Trivedi</a:t>
                      </a:r>
                      <a:endParaRPr lang="en-US" sz="1800" dirty="0" smtClean="0"/>
                    </a:p>
                  </a:txBody>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IN" sz="1600" u="none" strike="noStrike" kern="1200" cap="none" spc="0" normalizeH="0" baseline="0" noProof="0" dirty="0" smtClean="0">
                          <a:ln>
                            <a:noFill/>
                          </a:ln>
                          <a:effectLst/>
                          <a:uLnTx/>
                          <a:uFillTx/>
                        </a:rPr>
                        <a:t>196170307149</a:t>
                      </a:r>
                      <a:endParaRPr kumimoji="0" lang="en-IN" sz="1600" b="0" i="0" u="none" strike="noStrike" kern="1200" cap="none" spc="0" normalizeH="0" baseline="0" noProof="0" dirty="0" smtClean="0">
                        <a:ln>
                          <a:noFill/>
                        </a:ln>
                        <a:solidFill>
                          <a:prstClr val="black"/>
                        </a:solidFill>
                        <a:effectLst/>
                        <a:uLnTx/>
                        <a:uFillTx/>
                        <a:latin typeface="Calibri"/>
                        <a:ea typeface="Calibri"/>
                        <a:cs typeface="Times New Roman"/>
                      </a:endParaRPr>
                    </a:p>
                  </a:txBody>
                  <a:tcPr/>
                </a:tc>
              </a:tr>
              <a:tr h="350520">
                <a:tc>
                  <a:txBody>
                    <a:bodyPr/>
                    <a:lstStyle/>
                    <a:p>
                      <a:pPr marL="0" marR="0" indent="0" algn="l" defTabSz="1088502" rtl="0" eaLnBrk="1" fontAlgn="auto" latinLnBrk="0" hangingPunct="1">
                        <a:lnSpc>
                          <a:spcPct val="100000"/>
                        </a:lnSpc>
                        <a:spcBef>
                          <a:spcPts val="0"/>
                        </a:spcBef>
                        <a:spcAft>
                          <a:spcPts val="0"/>
                        </a:spcAft>
                        <a:buClrTx/>
                        <a:buSzTx/>
                        <a:buFontTx/>
                        <a:buNone/>
                        <a:tabLst/>
                        <a:defRPr/>
                      </a:pPr>
                      <a:r>
                        <a:rPr lang="en-US" sz="1800" dirty="0" err="1" smtClean="0"/>
                        <a:t>Diya</a:t>
                      </a:r>
                      <a:r>
                        <a:rPr lang="en-US" sz="1800" dirty="0" smtClean="0"/>
                        <a:t> </a:t>
                      </a:r>
                      <a:r>
                        <a:rPr lang="en-US" sz="1800" dirty="0" err="1" smtClean="0"/>
                        <a:t>Vora</a:t>
                      </a:r>
                      <a:endParaRPr lang="en-US" sz="1800" dirty="0" smtClean="0"/>
                    </a:p>
                  </a:txBody>
                  <a:tcPr/>
                </a:tc>
                <a:tc>
                  <a:txBody>
                    <a:bodyPr/>
                    <a:lstStyle/>
                    <a:p>
                      <a:pPr marL="0" marR="0" lvl="0" indent="0" algn="l" defTabSz="1088502" rtl="0" eaLnBrk="1" fontAlgn="auto" latinLnBrk="0" hangingPunct="1">
                        <a:lnSpc>
                          <a:spcPct val="100000"/>
                        </a:lnSpc>
                        <a:spcBef>
                          <a:spcPts val="0"/>
                        </a:spcBef>
                        <a:spcAft>
                          <a:spcPts val="0"/>
                        </a:spcAft>
                        <a:buClrTx/>
                        <a:buSzTx/>
                        <a:buFontTx/>
                        <a:buNone/>
                        <a:tabLst/>
                        <a:defRPr/>
                      </a:pPr>
                      <a:r>
                        <a:rPr kumimoji="0" lang="en-IN" sz="1600" u="none" strike="noStrike" kern="1200" cap="none" spc="0" normalizeH="0" baseline="0" noProof="0" dirty="0" smtClean="0">
                          <a:ln>
                            <a:noFill/>
                          </a:ln>
                          <a:effectLst/>
                          <a:uLnTx/>
                          <a:uFillTx/>
                        </a:rPr>
                        <a:t>196170307155</a:t>
                      </a:r>
                      <a:endParaRPr kumimoji="0" lang="en-IN" sz="1600" b="0" i="0" u="none" strike="noStrike" kern="1200" cap="none" spc="0" normalizeH="0" baseline="0" noProof="0" dirty="0" smtClean="0">
                        <a:ln>
                          <a:noFill/>
                        </a:ln>
                        <a:solidFill>
                          <a:prstClr val="black"/>
                        </a:solidFill>
                        <a:effectLst/>
                        <a:uLnTx/>
                        <a:uFillTx/>
                        <a:latin typeface="Calibri"/>
                        <a:ea typeface="Calibri"/>
                        <a:cs typeface="Times New Roman"/>
                      </a:endParaRPr>
                    </a:p>
                  </a:txBody>
                  <a:tcPr/>
                </a:tc>
              </a:tr>
            </a:tbl>
          </a:graphicData>
        </a:graphic>
      </p:graphicFrame>
    </p:spTree>
    <p:extLst>
      <p:ext uri="{BB962C8B-B14F-4D97-AF65-F5344CB8AC3E}">
        <p14:creationId xmlns:p14="http://schemas.microsoft.com/office/powerpoint/2010/main" xmlns="" val="1725345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5300" dirty="0" err="1" smtClean="0"/>
              <a:t>Portea</a:t>
            </a:r>
            <a:r>
              <a:rPr lang="en-US" sz="5300" dirty="0" smtClean="0"/>
              <a:t> Heal At Home</a:t>
            </a:r>
            <a:r>
              <a:rPr lang="en-US" sz="5400" dirty="0" smtClean="0"/>
              <a:t/>
            </a:r>
            <a:br>
              <a:rPr lang="en-US" sz="5400" dirty="0" smtClean="0"/>
            </a:br>
            <a:r>
              <a:rPr lang="en-US" sz="3600" dirty="0" smtClean="0"/>
              <a:t>[https://www.portea.com/]</a:t>
            </a:r>
            <a:r>
              <a:rPr lang="en-US" sz="5400" dirty="0" smtClean="0"/>
              <a:t/>
            </a:r>
            <a:br>
              <a:rPr lang="en-US" sz="5400" dirty="0" smtClean="0"/>
            </a:br>
            <a:endParaRPr lang="en-US" dirty="0"/>
          </a:p>
        </p:txBody>
      </p:sp>
      <p:sp>
        <p:nvSpPr>
          <p:cNvPr id="5" name="Content Placeholder 4"/>
          <p:cNvSpPr>
            <a:spLocks noGrp="1"/>
          </p:cNvSpPr>
          <p:nvPr>
            <p:ph idx="1"/>
          </p:nvPr>
        </p:nvSpPr>
        <p:spPr/>
        <p:txBody>
          <a:bodyPr/>
          <a:lstStyle/>
          <a:p>
            <a:endParaRPr lang="en-US"/>
          </a:p>
        </p:txBody>
      </p:sp>
      <p:pic>
        <p:nvPicPr>
          <p:cNvPr id="6" name="Content Placeholder 10"/>
          <p:cNvPicPr>
            <a:picLocks/>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14018"/>
          <a:stretch>
            <a:fillRect/>
          </a:stretch>
        </p:blipFill>
        <p:spPr bwMode="auto">
          <a:xfrm>
            <a:off x="1036638" y="1676400"/>
            <a:ext cx="8605838" cy="41910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Shortcomings</a:t>
            </a:r>
            <a:endParaRPr lang="en-US" dirty="0"/>
          </a:p>
        </p:txBody>
      </p:sp>
      <p:sp>
        <p:nvSpPr>
          <p:cNvPr id="3" name="Content Placeholder 2"/>
          <p:cNvSpPr>
            <a:spLocks noGrp="1"/>
          </p:cNvSpPr>
          <p:nvPr>
            <p:ph idx="1"/>
          </p:nvPr>
        </p:nvSpPr>
        <p:spPr/>
        <p:txBody>
          <a:bodyPr>
            <a:normAutofit/>
          </a:bodyPr>
          <a:lstStyle/>
          <a:p>
            <a:pPr lvl="0"/>
            <a:r>
              <a:rPr lang="en-US" dirty="0" smtClean="0"/>
              <a:t>There is still </a:t>
            </a:r>
            <a:r>
              <a:rPr lang="en-US" dirty="0" smtClean="0"/>
              <a:t>manual.</a:t>
            </a:r>
            <a:endParaRPr lang="en-US" dirty="0" smtClean="0"/>
          </a:p>
          <a:p>
            <a:pPr lvl="0"/>
            <a:r>
              <a:rPr lang="en-US" dirty="0" smtClean="0"/>
              <a:t>Services are expensive.</a:t>
            </a:r>
          </a:p>
          <a:p>
            <a:pPr lvl="0"/>
            <a:r>
              <a:rPr lang="en-US" dirty="0" smtClean="0"/>
              <a:t>To much time.</a:t>
            </a:r>
          </a:p>
          <a:p>
            <a:pPr lvl="0"/>
            <a:r>
              <a:rPr lang="en-US" dirty="0" smtClean="0"/>
              <a:t>N</a:t>
            </a:r>
            <a:r>
              <a:rPr lang="en-US" dirty="0" smtClean="0"/>
              <a:t>o one </a:t>
            </a:r>
            <a:r>
              <a:rPr lang="en-US" dirty="0" smtClean="0"/>
              <a:t>to one connection between nurse and patient.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smtClean="0"/>
              <a:t>Objective</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We provide platform that employees nurses as per their convenience.</a:t>
            </a:r>
          </a:p>
          <a:p>
            <a:pPr lvl="0"/>
            <a:r>
              <a:rPr lang="en-US" dirty="0" smtClean="0"/>
              <a:t>People gets more aware of hiring nurse online which saves their money as well as time.</a:t>
            </a:r>
          </a:p>
          <a:p>
            <a:pPr lvl="0"/>
            <a:r>
              <a:rPr lang="en-US" dirty="0" smtClean="0"/>
              <a:t>Neighboring Nurse service provides healthcare services at your home.</a:t>
            </a:r>
          </a:p>
          <a:p>
            <a:pPr lvl="0"/>
            <a:r>
              <a:rPr lang="en-US" dirty="0" smtClean="0"/>
              <a:t>We provide short term services that stops the frequent hospital visits. </a:t>
            </a:r>
          </a:p>
          <a:p>
            <a:pPr lvl="0"/>
            <a:r>
              <a:rPr lang="en-US" dirty="0" smtClean="0"/>
              <a:t>We bring you experienced nurse.</a:t>
            </a:r>
          </a:p>
          <a:p>
            <a:pPr lvl="0"/>
            <a:r>
              <a:rPr lang="en-US" dirty="0" smtClean="0"/>
              <a:t>Also proper care can be taken of an individual unlike hospitals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Feasibility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Technical </a:t>
            </a:r>
            <a:r>
              <a:rPr lang="en-GB" dirty="0" smtClean="0"/>
              <a:t>feasibility</a:t>
            </a:r>
            <a:endParaRPr lang="en-US" dirty="0"/>
          </a:p>
        </p:txBody>
      </p:sp>
      <p:sp>
        <p:nvSpPr>
          <p:cNvPr id="3" name="Content Placeholder 2"/>
          <p:cNvSpPr>
            <a:spLocks noGrp="1"/>
          </p:cNvSpPr>
          <p:nvPr>
            <p:ph idx="1"/>
          </p:nvPr>
        </p:nvSpPr>
        <p:spPr/>
        <p:txBody>
          <a:bodyPr>
            <a:normAutofit/>
          </a:bodyPr>
          <a:lstStyle/>
          <a:p>
            <a:pPr lvl="0"/>
            <a:r>
              <a:rPr lang="en-GB" dirty="0" smtClean="0"/>
              <a:t> Nurses must have active internet connection 24 X 7.</a:t>
            </a:r>
            <a:endParaRPr lang="en-US" dirty="0" smtClean="0"/>
          </a:p>
          <a:p>
            <a:pPr lvl="0"/>
            <a:r>
              <a:rPr lang="en-GB" dirty="0" smtClean="0"/>
              <a:t> Both nurse and patient should allow for our system to send notifications in their browser.</a:t>
            </a:r>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Operational </a:t>
            </a:r>
            <a:r>
              <a:rPr lang="en-GB" dirty="0" smtClean="0"/>
              <a:t>Feasibility</a:t>
            </a:r>
            <a:endParaRPr lang="en-US" dirty="0"/>
          </a:p>
        </p:txBody>
      </p:sp>
      <p:sp>
        <p:nvSpPr>
          <p:cNvPr id="3" name="Content Placeholder 2"/>
          <p:cNvSpPr>
            <a:spLocks noGrp="1"/>
          </p:cNvSpPr>
          <p:nvPr>
            <p:ph idx="1"/>
          </p:nvPr>
        </p:nvSpPr>
        <p:spPr/>
        <p:txBody>
          <a:bodyPr>
            <a:normAutofit fontScale="70000" lnSpcReduction="20000"/>
          </a:bodyPr>
          <a:lstStyle/>
          <a:p>
            <a:pPr lvl="0"/>
            <a:r>
              <a:rPr lang="en-GB" dirty="0" smtClean="0"/>
              <a:t>Nurse has to first accept the agreement for payment before creating an account.</a:t>
            </a:r>
            <a:endParaRPr lang="en-US" dirty="0" smtClean="0"/>
          </a:p>
          <a:p>
            <a:pPr lvl="0"/>
            <a:r>
              <a:rPr lang="en-GB" dirty="0" smtClean="0"/>
              <a:t>Patients can easily search for nearby nurses, by selecting service, timing and providing the locality to the system.</a:t>
            </a:r>
            <a:endParaRPr lang="en-US" dirty="0" smtClean="0"/>
          </a:p>
          <a:p>
            <a:pPr lvl="0"/>
            <a:r>
              <a:rPr lang="en-GB" dirty="0" smtClean="0"/>
              <a:t>Nurse will get to know whenever any user requests for service through notification.</a:t>
            </a:r>
            <a:endParaRPr lang="en-US" dirty="0" smtClean="0"/>
          </a:p>
          <a:p>
            <a:pPr lvl="0"/>
            <a:r>
              <a:rPr lang="en-GB" dirty="0" smtClean="0"/>
              <a:t>User can do offline/online payment as per their convenience.</a:t>
            </a:r>
            <a:endParaRPr lang="en-US" dirty="0" smtClean="0"/>
          </a:p>
          <a:p>
            <a:pPr lvl="0"/>
            <a:r>
              <a:rPr lang="en-GB" dirty="0" smtClean="0"/>
              <a:t>So, there is no extra skill required for using our system for both patient and nurse. So, it is operationally feasible too</a:t>
            </a:r>
            <a:r>
              <a:rPr lang="en-GB" dirty="0" smtClean="0"/>
              <a:t>.</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Roles and </a:t>
            </a:r>
            <a:r>
              <a:rPr lang="en-US" dirty="0" smtClean="0"/>
              <a:t>Responsibility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a:t>
            </a:r>
            <a:endParaRPr lang="en-US" dirty="0"/>
          </a:p>
        </p:txBody>
      </p:sp>
      <p:sp>
        <p:nvSpPr>
          <p:cNvPr id="3" name="Content Placeholder 2"/>
          <p:cNvSpPr>
            <a:spLocks noGrp="1"/>
          </p:cNvSpPr>
          <p:nvPr>
            <p:ph idx="1"/>
          </p:nvPr>
        </p:nvSpPr>
        <p:spPr/>
        <p:txBody>
          <a:bodyPr/>
          <a:lstStyle/>
          <a:p>
            <a:r>
              <a:rPr lang="en-US" dirty="0" smtClean="0"/>
              <a:t>Admin can view the profile of the nurse to check his/her qualification. </a:t>
            </a:r>
            <a:endParaRPr lang="en-US" dirty="0" smtClean="0"/>
          </a:p>
          <a:p>
            <a:r>
              <a:rPr lang="en-US" dirty="0" smtClean="0"/>
              <a:t> </a:t>
            </a:r>
            <a:r>
              <a:rPr lang="en-US" dirty="0" smtClean="0"/>
              <a:t>If qualification meets the requirement, then admin will accept the nurse request or it will be denied.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Nurse agrees to the terms and conditions then she will be able to make profile. </a:t>
            </a:r>
            <a:endParaRPr lang="en-US" dirty="0" smtClean="0"/>
          </a:p>
          <a:p>
            <a:r>
              <a:rPr lang="en-US" dirty="0" smtClean="0"/>
              <a:t> </a:t>
            </a:r>
            <a:r>
              <a:rPr lang="en-US" dirty="0" smtClean="0"/>
              <a:t>If admin accepts the nurse's profile </a:t>
            </a:r>
            <a:r>
              <a:rPr lang="en-US" dirty="0" err="1" smtClean="0"/>
              <a:t>he/She</a:t>
            </a:r>
            <a:r>
              <a:rPr lang="en-US" dirty="0" smtClean="0"/>
              <a:t> has to pay 1000 as per agreement. </a:t>
            </a:r>
            <a:endParaRPr lang="en-US" dirty="0" smtClean="0"/>
          </a:p>
          <a:p>
            <a:r>
              <a:rPr lang="en-US" dirty="0" smtClean="0"/>
              <a:t> </a:t>
            </a:r>
            <a:r>
              <a:rPr lang="en-US" dirty="0" smtClean="0"/>
              <a:t>Nurse can withdraw the money online at any point of time. </a:t>
            </a:r>
            <a:endParaRPr lang="en-US" dirty="0" smtClean="0"/>
          </a:p>
          <a:p>
            <a:r>
              <a:rPr lang="en-US" dirty="0" smtClean="0"/>
              <a:t> </a:t>
            </a:r>
            <a:r>
              <a:rPr lang="en-US" dirty="0" smtClean="0"/>
              <a:t>Nurse will enter the area where she can provide service. </a:t>
            </a:r>
            <a:endParaRPr lang="en-US" dirty="0" smtClean="0"/>
          </a:p>
          <a:p>
            <a:r>
              <a:rPr lang="en-US" dirty="0" smtClean="0"/>
              <a:t> </a:t>
            </a:r>
            <a:r>
              <a:rPr lang="en-US" dirty="0" smtClean="0"/>
              <a:t>He / She will update their available time slots for service in profile every week. </a:t>
            </a:r>
            <a:endParaRPr lang="en-US" dirty="0" smtClean="0"/>
          </a:p>
          <a:p>
            <a:r>
              <a:rPr lang="en-US" dirty="0" smtClean="0"/>
              <a:t> </a:t>
            </a:r>
            <a:r>
              <a:rPr lang="en-US" dirty="0" smtClean="0"/>
              <a:t>He / She can accept or deny the request sent by user according to their satisfaction.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User will log-in the system so that he/she could request for a particular service. </a:t>
            </a:r>
            <a:endParaRPr lang="en-US" dirty="0" smtClean="0"/>
          </a:p>
          <a:p>
            <a:r>
              <a:rPr lang="en-US" dirty="0" smtClean="0"/>
              <a:t> </a:t>
            </a:r>
            <a:r>
              <a:rPr lang="en-US" dirty="0" smtClean="0"/>
              <a:t>User will search for nurse using a particular area, service. </a:t>
            </a:r>
            <a:endParaRPr lang="en-US" dirty="0" smtClean="0"/>
          </a:p>
          <a:p>
            <a:r>
              <a:rPr lang="en-US" dirty="0" smtClean="0"/>
              <a:t> </a:t>
            </a:r>
            <a:r>
              <a:rPr lang="en-US" dirty="0" smtClean="0"/>
              <a:t>User will send request to nurse along with a form that has all the details of patient and service to be provided. </a:t>
            </a:r>
            <a:endParaRPr lang="en-US" dirty="0" smtClean="0"/>
          </a:p>
          <a:p>
            <a:r>
              <a:rPr lang="en-US" dirty="0" smtClean="0"/>
              <a:t> </a:t>
            </a:r>
            <a:r>
              <a:rPr lang="en-US" dirty="0" smtClean="0"/>
              <a:t>User will pay for the service online/offline as per his convenience. </a:t>
            </a:r>
          </a:p>
          <a:p>
            <a:r>
              <a:rPr lang="en-US" dirty="0" smtClean="0"/>
              <a:t>User </a:t>
            </a:r>
            <a:r>
              <a:rPr lang="en-US" dirty="0" smtClean="0"/>
              <a:t>can cancel the service any time if needed, but not before one hour of the service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Profile </a:t>
            </a:r>
            <a:endParaRPr lang="en-US" dirty="0"/>
          </a:p>
        </p:txBody>
      </p:sp>
      <p:sp>
        <p:nvSpPr>
          <p:cNvPr id="3" name="Content Placeholder 2"/>
          <p:cNvSpPr>
            <a:spLocks noGrp="1"/>
          </p:cNvSpPr>
          <p:nvPr>
            <p:ph sz="half" idx="1"/>
          </p:nvPr>
        </p:nvSpPr>
        <p:spPr>
          <a:xfrm>
            <a:off x="507524" y="1600201"/>
            <a:ext cx="3348513" cy="4525963"/>
          </a:xfrm>
        </p:spPr>
        <p:txBody>
          <a:bodyPr/>
          <a:lstStyle/>
          <a:p>
            <a:r>
              <a:rPr lang="en-US" b="1" dirty="0" smtClean="0"/>
              <a:t>Project </a:t>
            </a:r>
            <a:r>
              <a:rPr lang="en-US" b="1" dirty="0" smtClean="0"/>
              <a:t>Name:  </a:t>
            </a:r>
          </a:p>
          <a:p>
            <a:r>
              <a:rPr lang="en-US" b="1" dirty="0" smtClean="0"/>
              <a:t>Front </a:t>
            </a:r>
            <a:r>
              <a:rPr lang="en-US" b="1" dirty="0" smtClean="0"/>
              <a:t>End </a:t>
            </a:r>
            <a:r>
              <a:rPr lang="en-US" b="1" dirty="0" smtClean="0"/>
              <a:t> :</a:t>
            </a:r>
          </a:p>
          <a:p>
            <a:r>
              <a:rPr lang="en-US" b="1" dirty="0" smtClean="0"/>
              <a:t>Back End :</a:t>
            </a:r>
            <a:endParaRPr lang="en-US" b="1" dirty="0"/>
          </a:p>
        </p:txBody>
      </p:sp>
      <p:sp>
        <p:nvSpPr>
          <p:cNvPr id="4" name="Content Placeholder 3"/>
          <p:cNvSpPr>
            <a:spLocks noGrp="1"/>
          </p:cNvSpPr>
          <p:nvPr>
            <p:ph sz="half" idx="2"/>
          </p:nvPr>
        </p:nvSpPr>
        <p:spPr>
          <a:xfrm>
            <a:off x="3703637" y="1524000"/>
            <a:ext cx="6015514" cy="4525963"/>
          </a:xfrm>
        </p:spPr>
        <p:txBody>
          <a:bodyPr/>
          <a:lstStyle/>
          <a:p>
            <a:pPr>
              <a:buNone/>
            </a:pPr>
            <a:r>
              <a:rPr lang="en-IN" dirty="0" smtClean="0"/>
              <a:t>Neighbouring </a:t>
            </a:r>
            <a:r>
              <a:rPr lang="en-IN" dirty="0" smtClean="0"/>
              <a:t>Nurse</a:t>
            </a:r>
          </a:p>
          <a:p>
            <a:pPr>
              <a:buNone/>
            </a:pPr>
            <a:r>
              <a:rPr lang="en-IN" dirty="0" smtClean="0"/>
              <a:t>HTML, CSS,JS</a:t>
            </a:r>
          </a:p>
          <a:p>
            <a:pPr>
              <a:buNone/>
            </a:pPr>
            <a:r>
              <a:rPr lang="en-IN" dirty="0" smtClean="0"/>
              <a:t>PHP, </a:t>
            </a:r>
            <a:r>
              <a:rPr lang="en-IN" dirty="0" err="1" smtClean="0"/>
              <a:t>Mysql</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Guest User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Guest user can view the user-based interface without login in. </a:t>
            </a:r>
            <a:endParaRPr lang="en-US" dirty="0" smtClean="0"/>
          </a:p>
          <a:p>
            <a:r>
              <a:rPr lang="en-US" dirty="0" smtClean="0"/>
              <a:t> </a:t>
            </a:r>
            <a:r>
              <a:rPr lang="en-US" dirty="0" smtClean="0"/>
              <a:t>Guest User are able to surf the user interface without login in. </a:t>
            </a:r>
          </a:p>
          <a:p>
            <a:r>
              <a:rPr lang="en-US" dirty="0" smtClean="0"/>
              <a:t>But </a:t>
            </a:r>
            <a:r>
              <a:rPr lang="en-US" dirty="0" smtClean="0"/>
              <a:t>guest user will not able to book a service unless and until he/she logged </a:t>
            </a:r>
            <a:r>
              <a:rPr lang="en-US" dirty="0" smtClean="0"/>
              <a:t>in.</a:t>
            </a:r>
          </a:p>
          <a:p>
            <a:r>
              <a:rPr lang="en-US" dirty="0" smtClean="0"/>
              <a:t>Guest </a:t>
            </a:r>
            <a:r>
              <a:rPr lang="en-US" dirty="0" smtClean="0"/>
              <a:t>User can view functionalities like short term service, search nurse by area.</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smtClean="0">
                <a:latin typeface="Times New Roman" panose="02020603050405020304" pitchFamily="18" charset="0"/>
                <a:cs typeface="Times New Roman" panose="02020603050405020304" pitchFamily="18" charset="0"/>
              </a:rPr>
              <a:t>Modules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715961"/>
          </a:xfrm>
        </p:spPr>
        <p:txBody>
          <a:bodyPr>
            <a:normAutofit fontScale="90000"/>
          </a:bodyPr>
          <a:lstStyle/>
          <a:p>
            <a:pPr lvl="0"/>
            <a:r>
              <a:rPr lang="en-IN" sz="5400" dirty="0" smtClean="0">
                <a:latin typeface="Times New Roman" panose="02020603050405020304" pitchFamily="18" charset="0"/>
                <a:ea typeface="Calibri" panose="020F0502020204030204" pitchFamily="34" charset="0"/>
                <a:cs typeface="Shruti" panose="020B0502040204020203" pitchFamily="34" charset="0"/>
              </a:rPr>
              <a:t>Registration</a:t>
            </a:r>
            <a:endParaRPr lang="en-US" dirty="0"/>
          </a:p>
        </p:txBody>
      </p:sp>
      <p:sp>
        <p:nvSpPr>
          <p:cNvPr id="3" name="Text Placeholder 2"/>
          <p:cNvSpPr>
            <a:spLocks noGrp="1"/>
          </p:cNvSpPr>
          <p:nvPr>
            <p:ph type="body" idx="1"/>
          </p:nvPr>
        </p:nvSpPr>
        <p:spPr>
          <a:xfrm>
            <a:off x="507525" y="914401"/>
            <a:ext cx="4484889" cy="685799"/>
          </a:xfrm>
        </p:spPr>
        <p:txBody>
          <a:bodyPr>
            <a:normAutofit/>
          </a:bodyPr>
          <a:lstStyle/>
          <a:p>
            <a:pPr lvl="0"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User</a:t>
            </a:r>
            <a:endParaRPr lang="en-IN" sz="32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507525" y="1676400"/>
            <a:ext cx="4484889" cy="4449763"/>
          </a:xfrm>
        </p:spPr>
        <p:txBody>
          <a:bodyPr/>
          <a:lstStyle/>
          <a:p>
            <a:r>
              <a:rPr lang="en-IN" sz="3200" b="1" dirty="0" smtClean="0">
                <a:latin typeface="Times New Roman" panose="02020603050405020304" pitchFamily="18" charset="0"/>
                <a:ea typeface="Calibri" panose="020F0502020204030204" pitchFamily="34" charset="0"/>
                <a:cs typeface="Shruti" panose="020B0502040204020203" pitchFamily="34" charset="0"/>
              </a:rPr>
              <a:t> </a:t>
            </a:r>
            <a:r>
              <a:rPr lang="en-IN" sz="3200" dirty="0" smtClean="0">
                <a:latin typeface="Times New Roman" panose="02020603050405020304" pitchFamily="18" charset="0"/>
                <a:ea typeface="Calibri" panose="020F0502020204030204" pitchFamily="34" charset="0"/>
                <a:cs typeface="Shruti" panose="020B0502040204020203" pitchFamily="34" charset="0"/>
              </a:rPr>
              <a:t>In registration page user can register himself/herself in the system for getting services by filling some details like email, name, age etc.</a:t>
            </a:r>
            <a:endParaRPr lang="en-US" dirty="0"/>
          </a:p>
        </p:txBody>
      </p:sp>
      <p:sp>
        <p:nvSpPr>
          <p:cNvPr id="5" name="Text Placeholder 4"/>
          <p:cNvSpPr>
            <a:spLocks noGrp="1"/>
          </p:cNvSpPr>
          <p:nvPr>
            <p:ph type="body" sz="quarter" idx="3"/>
          </p:nvPr>
        </p:nvSpPr>
        <p:spPr>
          <a:xfrm>
            <a:off x="5151437" y="762000"/>
            <a:ext cx="4486651" cy="838199"/>
          </a:xfrm>
        </p:spPr>
        <p:txBody>
          <a:bodyPr/>
          <a:lstStyle/>
          <a:p>
            <a:pPr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Nurse</a:t>
            </a:r>
            <a:endParaRPr lang="en-IN" sz="3200" b="0" dirty="0" smtClean="0">
              <a:latin typeface="Times New Roman" panose="02020603050405020304" pitchFamily="18" charset="0"/>
              <a:ea typeface="Calibri" panose="020F0502020204030204" pitchFamily="34" charset="0"/>
              <a:cs typeface="Shruti" panose="020B0502040204020203" pitchFamily="34" charset="0"/>
            </a:endParaRPr>
          </a:p>
        </p:txBody>
      </p:sp>
      <p:sp>
        <p:nvSpPr>
          <p:cNvPr id="6" name="Content Placeholder 5"/>
          <p:cNvSpPr>
            <a:spLocks noGrp="1"/>
          </p:cNvSpPr>
          <p:nvPr>
            <p:ph sz="quarter" idx="4"/>
          </p:nvPr>
        </p:nvSpPr>
        <p:spPr>
          <a:xfrm>
            <a:off x="5156303" y="1676400"/>
            <a:ext cx="4486651" cy="4449763"/>
          </a:xfrm>
        </p:spPr>
        <p:txBody>
          <a:bodyPr/>
          <a:lstStyle/>
          <a:p>
            <a:r>
              <a:rPr lang="en-IN" sz="3200" dirty="0" smtClean="0">
                <a:latin typeface="Times New Roman" panose="02020603050405020304" pitchFamily="18" charset="0"/>
                <a:ea typeface="Calibri" panose="020F0502020204030204" pitchFamily="34" charset="0"/>
                <a:cs typeface="Shruti" panose="020B0502040204020203" pitchFamily="34" charset="0"/>
              </a:rPr>
              <a:t>Same way nurse can register herself by accepting some policies and giving her details like name, email id, her experience.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715961"/>
          </a:xfrm>
        </p:spPr>
        <p:txBody>
          <a:bodyPr>
            <a:normAutofit fontScale="90000"/>
          </a:bodyPr>
          <a:lstStyle/>
          <a:p>
            <a:pPr lvl="0"/>
            <a:r>
              <a:rPr lang="en-IN" sz="5400" dirty="0" smtClean="0">
                <a:latin typeface="Times New Roman" panose="02020603050405020304" pitchFamily="18" charset="0"/>
                <a:ea typeface="Calibri" panose="020F0502020204030204" pitchFamily="34" charset="0"/>
                <a:cs typeface="Shruti" panose="020B0502040204020203" pitchFamily="34" charset="0"/>
              </a:rPr>
              <a:t>Log-in</a:t>
            </a:r>
            <a:endParaRPr lang="en-US" dirty="0"/>
          </a:p>
        </p:txBody>
      </p:sp>
      <p:sp>
        <p:nvSpPr>
          <p:cNvPr id="3" name="Text Placeholder 2"/>
          <p:cNvSpPr>
            <a:spLocks noGrp="1"/>
          </p:cNvSpPr>
          <p:nvPr>
            <p:ph type="body" idx="1"/>
          </p:nvPr>
        </p:nvSpPr>
        <p:spPr>
          <a:xfrm>
            <a:off x="507526" y="914401"/>
            <a:ext cx="3196112" cy="685799"/>
          </a:xfrm>
        </p:spPr>
        <p:txBody>
          <a:bodyPr>
            <a:normAutofit/>
          </a:bodyPr>
          <a:lstStyle/>
          <a:p>
            <a:pPr lvl="0"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User</a:t>
            </a:r>
            <a:endParaRPr lang="en-IN" sz="32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274637" y="1676400"/>
            <a:ext cx="3653311" cy="4449763"/>
          </a:xfrm>
        </p:spPr>
        <p:txBody>
          <a:bodyPr>
            <a:normAutofit/>
          </a:bodyPr>
          <a:lstStyle/>
          <a:p>
            <a:r>
              <a:rPr lang="en-IN" sz="3200" b="1" dirty="0" smtClean="0">
                <a:latin typeface="Times New Roman" panose="02020603050405020304" pitchFamily="18" charset="0"/>
                <a:ea typeface="Calibri" panose="020F0502020204030204" pitchFamily="34" charset="0"/>
                <a:cs typeface="Shruti" panose="020B0502040204020203" pitchFamily="34" charset="0"/>
              </a:rPr>
              <a:t> </a:t>
            </a:r>
            <a:r>
              <a:rPr lang="en-IN" sz="3200" dirty="0" smtClean="0">
                <a:latin typeface="Times New Roman" panose="02020603050405020304" pitchFamily="18" charset="0"/>
                <a:ea typeface="Calibri" panose="020F0502020204030204" pitchFamily="34" charset="0"/>
                <a:cs typeface="Shruti" panose="020B0502040204020203" pitchFamily="34" charset="0"/>
              </a:rPr>
              <a:t>Once </a:t>
            </a:r>
            <a:r>
              <a:rPr lang="en-IN" sz="3200" dirty="0" smtClean="0">
                <a:latin typeface="Times New Roman" panose="02020603050405020304" pitchFamily="18" charset="0"/>
                <a:ea typeface="Calibri" panose="020F0502020204030204" pitchFamily="34" charset="0"/>
                <a:cs typeface="Shruti" panose="020B0502040204020203" pitchFamily="34" charset="0"/>
              </a:rPr>
              <a:t>user registered himself/herself then he can login in system from anywhere and on from any device.</a:t>
            </a:r>
            <a:endParaRPr lang="en-US" sz="3200" dirty="0"/>
          </a:p>
        </p:txBody>
      </p:sp>
      <p:sp>
        <p:nvSpPr>
          <p:cNvPr id="5" name="Text Placeholder 4"/>
          <p:cNvSpPr>
            <a:spLocks noGrp="1"/>
          </p:cNvSpPr>
          <p:nvPr>
            <p:ph type="body" sz="quarter" idx="3"/>
          </p:nvPr>
        </p:nvSpPr>
        <p:spPr>
          <a:xfrm>
            <a:off x="6827837" y="914400"/>
            <a:ext cx="3048001" cy="685800"/>
          </a:xfrm>
        </p:spPr>
        <p:txBody>
          <a:bodyPr/>
          <a:lstStyle/>
          <a:p>
            <a:pPr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Admin</a:t>
            </a:r>
            <a:endParaRPr lang="en-IN" sz="3200" b="0" dirty="0" smtClean="0">
              <a:latin typeface="Times New Roman" panose="02020603050405020304" pitchFamily="18" charset="0"/>
              <a:ea typeface="Calibri" panose="020F0502020204030204" pitchFamily="34" charset="0"/>
              <a:cs typeface="Shruti" panose="020B0502040204020203" pitchFamily="34" charset="0"/>
            </a:endParaRPr>
          </a:p>
        </p:txBody>
      </p:sp>
      <p:sp>
        <p:nvSpPr>
          <p:cNvPr id="6" name="Content Placeholder 5"/>
          <p:cNvSpPr>
            <a:spLocks noGrp="1"/>
          </p:cNvSpPr>
          <p:nvPr>
            <p:ph sz="quarter" idx="4"/>
          </p:nvPr>
        </p:nvSpPr>
        <p:spPr>
          <a:xfrm>
            <a:off x="3779837" y="1828800"/>
            <a:ext cx="3048000" cy="3886200"/>
          </a:xfrm>
        </p:spPr>
        <p:txBody>
          <a:bodyPr>
            <a:normAutofit fontScale="92500" lnSpcReduction="20000"/>
          </a:bodyPr>
          <a:lstStyle/>
          <a:p>
            <a:r>
              <a:rPr lang="en-IN" sz="3200" dirty="0" smtClean="0">
                <a:latin typeface="Times New Roman" panose="02020603050405020304" pitchFamily="18" charset="0"/>
                <a:ea typeface="Calibri" panose="020F0502020204030204" pitchFamily="34" charset="0"/>
                <a:cs typeface="Shruti" panose="020B0502040204020203" pitchFamily="34" charset="0"/>
              </a:rPr>
              <a:t>Same applied to nurse also once she registered himself/herself then she can login in system from anywhere and on from any device .</a:t>
            </a:r>
            <a:endParaRPr lang="en-US" dirty="0"/>
          </a:p>
        </p:txBody>
      </p:sp>
      <p:sp>
        <p:nvSpPr>
          <p:cNvPr id="7" name="Text Placeholder 4"/>
          <p:cNvSpPr txBox="1">
            <a:spLocks/>
          </p:cNvSpPr>
          <p:nvPr/>
        </p:nvSpPr>
        <p:spPr>
          <a:xfrm>
            <a:off x="3703637" y="1066800"/>
            <a:ext cx="3048001" cy="685800"/>
          </a:xfrm>
          <a:prstGeom prst="rect">
            <a:avLst/>
          </a:prstGeom>
        </p:spPr>
        <p:txBody>
          <a:bodyPr vert="horz" lIns="108850" tIns="54425" rIns="108850" bIns="54425" rtlCol="0" anchor="b">
            <a:normAutofit/>
          </a:bodyPr>
          <a:lstStyle/>
          <a:p>
            <a:pPr marL="0" marR="0" lvl="0" indent="0" algn="ctr" defTabSz="1088502"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Shruti" panose="020B0502040204020203" pitchFamily="34" charset="0"/>
              </a:rPr>
              <a:t>Nurse</a:t>
            </a:r>
          </a:p>
        </p:txBody>
      </p:sp>
      <p:sp>
        <p:nvSpPr>
          <p:cNvPr id="9" name="Content Placeholder 5"/>
          <p:cNvSpPr txBox="1">
            <a:spLocks/>
          </p:cNvSpPr>
          <p:nvPr/>
        </p:nvSpPr>
        <p:spPr>
          <a:xfrm>
            <a:off x="6980237" y="1828800"/>
            <a:ext cx="2895600" cy="4449763"/>
          </a:xfrm>
          <a:prstGeom prst="rect">
            <a:avLst/>
          </a:prstGeom>
        </p:spPr>
        <p:txBody>
          <a:bodyPr vert="horz" lIns="108850" tIns="54425" rIns="108850" bIns="54425" rtlCol="0">
            <a:normAutofit fontScale="92500" lnSpcReduction="10000"/>
          </a:bodyPr>
          <a:lstStyle/>
          <a:p>
            <a:pPr lvl="0" algn="just">
              <a:lnSpc>
                <a:spcPct val="107000"/>
              </a:lnSpc>
            </a:pPr>
            <a:r>
              <a:rPr lang="en-IN" sz="3200" dirty="0" smtClean="0">
                <a:latin typeface="Times New Roman" panose="02020603050405020304" pitchFamily="18" charset="0"/>
                <a:ea typeface="Calibri" panose="020F0502020204030204" pitchFamily="34" charset="0"/>
              </a:rPr>
              <a:t>The mail-id and </a:t>
            </a:r>
            <a:r>
              <a:rPr lang="en-IN" sz="3200" dirty="0" smtClean="0">
                <a:latin typeface="Times New Roman" panose="02020603050405020304" pitchFamily="18" charset="0"/>
                <a:ea typeface="Calibri" panose="020F0502020204030204" pitchFamily="34" charset="0"/>
              </a:rPr>
              <a:t>password will </a:t>
            </a:r>
            <a:r>
              <a:rPr lang="en-IN" sz="3200" dirty="0" smtClean="0">
                <a:latin typeface="Times New Roman" panose="02020603050405020304" pitchFamily="18" charset="0"/>
                <a:ea typeface="Calibri" panose="020F0502020204030204" pitchFamily="34" charset="0"/>
              </a:rPr>
              <a:t>directly provide to admin by system only, he/she just need to enter this and can login in system.</a:t>
            </a:r>
            <a:endParaRPr lang="en-IN"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715961"/>
          </a:xfrm>
        </p:spPr>
        <p:txBody>
          <a:bodyPr>
            <a:normAutofit fontScale="90000"/>
          </a:bodyPr>
          <a:lstStyle/>
          <a:p>
            <a:pPr lvl="0"/>
            <a:r>
              <a:rPr lang="en-IN" sz="5400" dirty="0" smtClean="0">
                <a:latin typeface="Times New Roman" panose="02020603050405020304" pitchFamily="18" charset="0"/>
                <a:ea typeface="Calibri" panose="020F0502020204030204" pitchFamily="34" charset="0"/>
                <a:cs typeface="Shruti" panose="020B0502040204020203" pitchFamily="34" charset="0"/>
              </a:rPr>
              <a:t>Notification</a:t>
            </a:r>
            <a:endParaRPr lang="en-US" dirty="0"/>
          </a:p>
        </p:txBody>
      </p:sp>
      <p:sp>
        <p:nvSpPr>
          <p:cNvPr id="3" name="Text Placeholder 2"/>
          <p:cNvSpPr>
            <a:spLocks noGrp="1"/>
          </p:cNvSpPr>
          <p:nvPr>
            <p:ph type="body" idx="1"/>
          </p:nvPr>
        </p:nvSpPr>
        <p:spPr>
          <a:xfrm>
            <a:off x="507526" y="914401"/>
            <a:ext cx="3196112" cy="685799"/>
          </a:xfrm>
        </p:spPr>
        <p:txBody>
          <a:bodyPr>
            <a:normAutofit/>
          </a:bodyPr>
          <a:lstStyle/>
          <a:p>
            <a:pPr lvl="0"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User</a:t>
            </a:r>
            <a:endParaRPr lang="en-IN" sz="32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274637" y="1676400"/>
            <a:ext cx="3653311" cy="4449763"/>
          </a:xfrm>
        </p:spPr>
        <p:txBody>
          <a:bodyPr>
            <a:normAutofit/>
          </a:bodyPr>
          <a:lstStyle/>
          <a:p>
            <a:r>
              <a:rPr lang="en-IN" sz="3200" b="1" dirty="0" smtClean="0">
                <a:latin typeface="Times New Roman" panose="02020603050405020304" pitchFamily="18" charset="0"/>
                <a:ea typeface="Calibri" panose="020F0502020204030204" pitchFamily="34" charset="0"/>
                <a:cs typeface="Shruti" panose="020B0502040204020203" pitchFamily="34" charset="0"/>
              </a:rPr>
              <a:t> </a:t>
            </a:r>
            <a:r>
              <a:rPr lang="en-IN" sz="3200" dirty="0" smtClean="0">
                <a:latin typeface="Times New Roman" panose="02020603050405020304" pitchFamily="18" charset="0"/>
                <a:ea typeface="Calibri" panose="020F0502020204030204" pitchFamily="34" charset="0"/>
                <a:cs typeface="Shruti" panose="020B0502040204020203" pitchFamily="34" charset="0"/>
              </a:rPr>
              <a:t>In notification Page all the types of notifications will be appear.</a:t>
            </a:r>
            <a:endParaRPr lang="en-US" sz="3200" dirty="0"/>
          </a:p>
        </p:txBody>
      </p:sp>
      <p:sp>
        <p:nvSpPr>
          <p:cNvPr id="5" name="Text Placeholder 4"/>
          <p:cNvSpPr>
            <a:spLocks noGrp="1"/>
          </p:cNvSpPr>
          <p:nvPr>
            <p:ph type="body" sz="quarter" idx="3"/>
          </p:nvPr>
        </p:nvSpPr>
        <p:spPr>
          <a:xfrm>
            <a:off x="6827837" y="914400"/>
            <a:ext cx="3048001" cy="685800"/>
          </a:xfrm>
        </p:spPr>
        <p:txBody>
          <a:bodyPr/>
          <a:lstStyle/>
          <a:p>
            <a:pPr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Admin</a:t>
            </a:r>
            <a:endParaRPr lang="en-IN" sz="3200" b="0" dirty="0" smtClean="0">
              <a:latin typeface="Times New Roman" panose="02020603050405020304" pitchFamily="18" charset="0"/>
              <a:ea typeface="Calibri" panose="020F0502020204030204" pitchFamily="34" charset="0"/>
              <a:cs typeface="Shruti" panose="020B0502040204020203" pitchFamily="34" charset="0"/>
            </a:endParaRPr>
          </a:p>
        </p:txBody>
      </p:sp>
      <p:sp>
        <p:nvSpPr>
          <p:cNvPr id="6" name="Content Placeholder 5"/>
          <p:cNvSpPr>
            <a:spLocks noGrp="1"/>
          </p:cNvSpPr>
          <p:nvPr>
            <p:ph sz="quarter" idx="4"/>
          </p:nvPr>
        </p:nvSpPr>
        <p:spPr>
          <a:xfrm>
            <a:off x="3779837" y="1828800"/>
            <a:ext cx="3048000" cy="3886200"/>
          </a:xfrm>
        </p:spPr>
        <p:txBody>
          <a:bodyPr>
            <a:normAutofit fontScale="92500" lnSpcReduction="20000"/>
          </a:bodyPr>
          <a:lstStyle/>
          <a:p>
            <a:r>
              <a:rPr lang="en-IN" sz="3200" dirty="0" smtClean="0">
                <a:latin typeface="Times New Roman" panose="02020603050405020304" pitchFamily="18" charset="0"/>
                <a:ea typeface="Calibri" panose="020F0502020204030204" pitchFamily="34" charset="0"/>
                <a:cs typeface="Shruti" panose="020B0502040204020203" pitchFamily="34" charset="0"/>
              </a:rPr>
              <a:t>Just as user, nurse will also get notifications like she got accepted for providing services, who </a:t>
            </a:r>
            <a:r>
              <a:rPr lang="en-IN" sz="3200" dirty="0" err="1" smtClean="0">
                <a:latin typeface="Times New Roman" panose="02020603050405020304" pitchFamily="18" charset="0"/>
                <a:ea typeface="Calibri" panose="020F0502020204030204" pitchFamily="34" charset="0"/>
                <a:cs typeface="Shruti" panose="020B0502040204020203" pitchFamily="34" charset="0"/>
              </a:rPr>
              <a:t>sended</a:t>
            </a:r>
            <a:r>
              <a:rPr lang="en-IN" sz="3200" dirty="0" smtClean="0">
                <a:latin typeface="Times New Roman" panose="02020603050405020304" pitchFamily="18" charset="0"/>
                <a:ea typeface="Calibri" panose="020F0502020204030204" pitchFamily="34" charset="0"/>
                <a:cs typeface="Shruti" panose="020B0502040204020203" pitchFamily="34" charset="0"/>
              </a:rPr>
              <a:t> her request etc</a:t>
            </a:r>
            <a:endParaRPr lang="en-US" dirty="0"/>
          </a:p>
        </p:txBody>
      </p:sp>
      <p:sp>
        <p:nvSpPr>
          <p:cNvPr id="7" name="Text Placeholder 4"/>
          <p:cNvSpPr txBox="1">
            <a:spLocks/>
          </p:cNvSpPr>
          <p:nvPr/>
        </p:nvSpPr>
        <p:spPr>
          <a:xfrm>
            <a:off x="3703637" y="1066800"/>
            <a:ext cx="3048001" cy="685800"/>
          </a:xfrm>
          <a:prstGeom prst="rect">
            <a:avLst/>
          </a:prstGeom>
        </p:spPr>
        <p:txBody>
          <a:bodyPr vert="horz" lIns="108850" tIns="54425" rIns="108850" bIns="54425" rtlCol="0" anchor="b">
            <a:normAutofit/>
          </a:bodyPr>
          <a:lstStyle/>
          <a:p>
            <a:pPr marL="0" marR="0" lvl="0" indent="0" algn="ctr" defTabSz="1088502"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Shruti" panose="020B0502040204020203" pitchFamily="34" charset="0"/>
              </a:rPr>
              <a:t>Nurse</a:t>
            </a:r>
          </a:p>
        </p:txBody>
      </p:sp>
      <p:sp>
        <p:nvSpPr>
          <p:cNvPr id="9" name="Content Placeholder 5"/>
          <p:cNvSpPr txBox="1">
            <a:spLocks/>
          </p:cNvSpPr>
          <p:nvPr/>
        </p:nvSpPr>
        <p:spPr>
          <a:xfrm>
            <a:off x="6980237" y="1828800"/>
            <a:ext cx="2895600" cy="4449763"/>
          </a:xfrm>
          <a:prstGeom prst="rect">
            <a:avLst/>
          </a:prstGeom>
        </p:spPr>
        <p:txBody>
          <a:bodyPr vert="horz" lIns="108850" tIns="54425" rIns="108850" bIns="54425" rtlCol="0">
            <a:normAutofit/>
          </a:bodyPr>
          <a:lstStyle/>
          <a:p>
            <a:pPr lvl="0" algn="just">
              <a:lnSpc>
                <a:spcPct val="107000"/>
              </a:lnSpc>
            </a:pPr>
            <a:r>
              <a:rPr lang="en-IN" sz="3200" dirty="0" smtClean="0">
                <a:latin typeface="Times New Roman" panose="02020603050405020304" pitchFamily="18" charset="0"/>
                <a:ea typeface="Calibri" panose="020F0502020204030204" pitchFamily="34" charset="0"/>
                <a:cs typeface="Shruti" panose="020B0502040204020203" pitchFamily="34" charset="0"/>
              </a:rPr>
              <a:t>Admin will also get notification about the nurse who want to get register in system. </a:t>
            </a:r>
            <a:endParaRPr lang="en-IN" sz="3200" dirty="0">
              <a:latin typeface="Times New Roman" panose="02020603050405020304" pitchFamily="18" charset="0"/>
              <a:ea typeface="Calibri" panose="020F0502020204030204" pitchFamily="34" charset="0"/>
              <a:cs typeface="Shruti" panose="020B0502040204020203"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334961"/>
          </a:xfrm>
        </p:spPr>
        <p:txBody>
          <a:bodyPr>
            <a:normAutofit fontScale="90000"/>
          </a:bodyPr>
          <a:lstStyle/>
          <a:p>
            <a:pPr lvl="0"/>
            <a:endParaRPr lang="en-US" dirty="0"/>
          </a:p>
        </p:txBody>
      </p:sp>
      <p:sp>
        <p:nvSpPr>
          <p:cNvPr id="3" name="Text Placeholder 2"/>
          <p:cNvSpPr>
            <a:spLocks noGrp="1"/>
          </p:cNvSpPr>
          <p:nvPr>
            <p:ph type="body" idx="1"/>
          </p:nvPr>
        </p:nvSpPr>
        <p:spPr>
          <a:xfrm>
            <a:off x="503237" y="533400"/>
            <a:ext cx="4484889" cy="685799"/>
          </a:xfrm>
        </p:spPr>
        <p:txBody>
          <a:bodyPr>
            <a:noAutofit/>
          </a:bodyPr>
          <a:lstStyle/>
          <a:p>
            <a:pPr lvl="0" algn="ctr"/>
            <a:r>
              <a:rPr lang="en-IN" sz="4000" b="0" dirty="0" smtClean="0">
                <a:latin typeface="Times New Roman" panose="02020603050405020304" pitchFamily="18" charset="0"/>
                <a:ea typeface="Calibri" panose="020F0502020204030204" pitchFamily="34" charset="0"/>
                <a:cs typeface="Shruti" panose="020B0502040204020203" pitchFamily="34" charset="0"/>
              </a:rPr>
              <a:t>Search</a:t>
            </a:r>
            <a:endParaRPr lang="en-IN" sz="40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507526" y="1524000"/>
            <a:ext cx="4339112" cy="4602163"/>
          </a:xfrm>
        </p:spPr>
        <p:txBody>
          <a:bodyPr>
            <a:normAutofit lnSpcReduction="10000"/>
          </a:bodyPr>
          <a:lstStyle/>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In </a:t>
            </a:r>
            <a:r>
              <a:rPr lang="en-IN" sz="3200" dirty="0" smtClean="0">
                <a:latin typeface="Times New Roman" panose="02020603050405020304" pitchFamily="18" charset="0"/>
                <a:ea typeface="Calibri" panose="020F0502020204030204" pitchFamily="34" charset="0"/>
                <a:cs typeface="Shruti" panose="020B0502040204020203" pitchFamily="34" charset="0"/>
              </a:rPr>
              <a:t>search page user have to enter his/her location and what kind of service they want. Once user entered this it will show the list of nurse who will able to provide that service in that entered location.</a:t>
            </a:r>
            <a:endParaRPr lang="en-IN" sz="3200" dirty="0">
              <a:latin typeface="Calibri" panose="020F0502020204030204" pitchFamily="34" charset="0"/>
              <a:ea typeface="Calibri" panose="020F0502020204030204" pitchFamily="34" charset="0"/>
              <a:cs typeface="Shruti" panose="020B0502040204020203" pitchFamily="34" charset="0"/>
            </a:endParaRPr>
          </a:p>
        </p:txBody>
      </p:sp>
      <p:sp>
        <p:nvSpPr>
          <p:cNvPr id="5" name="Text Placeholder 4"/>
          <p:cNvSpPr>
            <a:spLocks noGrp="1"/>
          </p:cNvSpPr>
          <p:nvPr>
            <p:ph type="body" sz="quarter" idx="3"/>
          </p:nvPr>
        </p:nvSpPr>
        <p:spPr>
          <a:xfrm>
            <a:off x="4694237" y="304800"/>
            <a:ext cx="4867651" cy="838199"/>
          </a:xfrm>
        </p:spPr>
        <p:txBody>
          <a:bodyPr>
            <a:noAutofit/>
          </a:bodyPr>
          <a:lstStyle/>
          <a:p>
            <a:pPr algn="ctr"/>
            <a:r>
              <a:rPr lang="en-IN" sz="4000" b="0" dirty="0" smtClean="0">
                <a:latin typeface="Times New Roman" panose="02020603050405020304" pitchFamily="18" charset="0"/>
                <a:ea typeface="Calibri" panose="020F0502020204030204" pitchFamily="34" charset="0"/>
                <a:cs typeface="Shruti" panose="020B0502040204020203" pitchFamily="34" charset="0"/>
              </a:rPr>
              <a:t>Patient Request Forms</a:t>
            </a:r>
          </a:p>
        </p:txBody>
      </p:sp>
      <p:sp>
        <p:nvSpPr>
          <p:cNvPr id="6" name="Content Placeholder 5"/>
          <p:cNvSpPr>
            <a:spLocks noGrp="1"/>
          </p:cNvSpPr>
          <p:nvPr>
            <p:ph sz="quarter" idx="4"/>
          </p:nvPr>
        </p:nvSpPr>
        <p:spPr>
          <a:xfrm>
            <a:off x="5156303" y="1447800"/>
            <a:ext cx="4486651" cy="4678363"/>
          </a:xfrm>
        </p:spPr>
        <p:txBody>
          <a:bodyPr/>
          <a:lstStyle/>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This will contain request forms created by a patient/User. Here patients can create a new request form or choose an already created form for giving a request to a nurse. </a:t>
            </a:r>
            <a:endParaRPr lang="en-IN" sz="3200" dirty="0">
              <a:latin typeface="Calibri" panose="020F0502020204030204" pitchFamily="34" charset="0"/>
              <a:ea typeface="Calibri" panose="020F0502020204030204" pitchFamily="34" charset="0"/>
              <a:cs typeface="Shruti" panose="020B0502040204020203"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1477961"/>
          </a:xfrm>
        </p:spPr>
        <p:txBody>
          <a:bodyPr>
            <a:normAutofit fontScale="90000"/>
          </a:bodyPr>
          <a:lstStyle/>
          <a:p>
            <a:r>
              <a:rPr lang="en-IN" sz="5400" dirty="0" smtClean="0">
                <a:latin typeface="Times New Roman" panose="02020603050405020304" pitchFamily="18" charset="0"/>
                <a:ea typeface="Calibri" panose="020F0502020204030204" pitchFamily="34" charset="0"/>
                <a:cs typeface="Shruti" panose="020B0502040204020203" pitchFamily="34" charset="0"/>
              </a:rPr>
              <a:t/>
            </a:r>
            <a:br>
              <a:rPr lang="en-IN" sz="5400" dirty="0" smtClean="0">
                <a:latin typeface="Times New Roman" panose="02020603050405020304" pitchFamily="18" charset="0"/>
                <a:ea typeface="Calibri" panose="020F0502020204030204" pitchFamily="34" charset="0"/>
                <a:cs typeface="Shruti" panose="020B0502040204020203" pitchFamily="34" charset="0"/>
              </a:rPr>
            </a:br>
            <a:r>
              <a:rPr lang="en-IN" sz="5400" dirty="0" smtClean="0">
                <a:latin typeface="Times New Roman" panose="02020603050405020304" pitchFamily="18" charset="0"/>
                <a:ea typeface="Calibri" panose="020F0502020204030204" pitchFamily="34" charset="0"/>
                <a:cs typeface="Shruti" panose="020B0502040204020203" pitchFamily="34" charset="0"/>
              </a:rPr>
              <a:t>Accepted</a:t>
            </a:r>
            <a:r>
              <a:rPr lang="en-IN" sz="5400" b="1" dirty="0" smtClean="0">
                <a:latin typeface="Times New Roman" panose="02020603050405020304" pitchFamily="18" charset="0"/>
                <a:ea typeface="Calibri" panose="020F0502020204030204" pitchFamily="34" charset="0"/>
                <a:cs typeface="Shruti" panose="020B0502040204020203" pitchFamily="34" charset="0"/>
              </a:rPr>
              <a:t> </a:t>
            </a:r>
            <a:r>
              <a:rPr lang="en-IN" sz="5400" dirty="0" smtClean="0">
                <a:latin typeface="Times New Roman" panose="02020603050405020304" pitchFamily="18" charset="0"/>
                <a:ea typeface="Calibri" panose="020F0502020204030204" pitchFamily="34" charset="0"/>
                <a:cs typeface="Shruti" panose="020B0502040204020203" pitchFamily="34" charset="0"/>
              </a:rPr>
              <a:t>Request</a:t>
            </a:r>
            <a:br>
              <a:rPr lang="en-IN" sz="5400" dirty="0" smtClean="0">
                <a:latin typeface="Times New Roman" panose="02020603050405020304" pitchFamily="18" charset="0"/>
                <a:ea typeface="Calibri" panose="020F0502020204030204" pitchFamily="34" charset="0"/>
                <a:cs typeface="Shruti" panose="020B0502040204020203" pitchFamily="34" charset="0"/>
              </a:rPr>
            </a:br>
            <a:r>
              <a:rPr lang="en-IN" sz="3100" dirty="0" smtClean="0">
                <a:latin typeface="Times New Roman" panose="02020603050405020304" pitchFamily="18" charset="0"/>
                <a:ea typeface="Calibri" panose="020F0502020204030204" pitchFamily="34" charset="0"/>
                <a:cs typeface="Shruti" panose="020B0502040204020203" pitchFamily="34" charset="0"/>
              </a:rPr>
              <a:t>This will contain all the accepted requests of the patient with a nurse with the appropriate current service status.</a:t>
            </a:r>
            <a:r>
              <a:rPr lang="en-IN" sz="5400" dirty="0" smtClean="0">
                <a:latin typeface="Times New Roman" panose="02020603050405020304" pitchFamily="18" charset="0"/>
                <a:ea typeface="Calibri" panose="020F0502020204030204" pitchFamily="34" charset="0"/>
                <a:cs typeface="Shruti" panose="020B0502040204020203" pitchFamily="34" charset="0"/>
              </a:rPr>
              <a:t/>
            </a:r>
            <a:br>
              <a:rPr lang="en-IN" sz="5400" dirty="0" smtClean="0">
                <a:latin typeface="Times New Roman" panose="02020603050405020304" pitchFamily="18" charset="0"/>
                <a:ea typeface="Calibri" panose="020F0502020204030204" pitchFamily="34" charset="0"/>
                <a:cs typeface="Shruti" panose="020B0502040204020203" pitchFamily="34" charset="0"/>
              </a:rPr>
            </a:br>
            <a:endParaRPr lang="en-US" dirty="0"/>
          </a:p>
        </p:txBody>
      </p:sp>
      <p:sp>
        <p:nvSpPr>
          <p:cNvPr id="3" name="Text Placeholder 2"/>
          <p:cNvSpPr>
            <a:spLocks noGrp="1"/>
          </p:cNvSpPr>
          <p:nvPr>
            <p:ph type="body" idx="1"/>
          </p:nvPr>
        </p:nvSpPr>
        <p:spPr>
          <a:xfrm>
            <a:off x="579437" y="1981200"/>
            <a:ext cx="4484889" cy="533400"/>
          </a:xfrm>
        </p:spPr>
        <p:txBody>
          <a:bodyPr>
            <a:normAutofit fontScale="92500" lnSpcReduction="10000"/>
          </a:bodyPr>
          <a:lstStyle/>
          <a:p>
            <a:pPr lvl="0"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User</a:t>
            </a:r>
            <a:endParaRPr lang="en-IN" sz="32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731837" y="2408237"/>
            <a:ext cx="4484889" cy="4449763"/>
          </a:xfrm>
        </p:spPr>
        <p:txBody>
          <a:bodyPr/>
          <a:lstStyle/>
          <a:p>
            <a:r>
              <a:rPr lang="en-IN" sz="3200" dirty="0" smtClean="0">
                <a:latin typeface="Times New Roman" panose="02020603050405020304" pitchFamily="18" charset="0"/>
                <a:ea typeface="Calibri" panose="020F0502020204030204" pitchFamily="34" charset="0"/>
                <a:cs typeface="Shruti" panose="020B0502040204020203" pitchFamily="34" charset="0"/>
              </a:rPr>
              <a:t>With above, it also contains requested nurse info, its own request form, cancel &amp; payment options to patients.</a:t>
            </a:r>
            <a:endParaRPr lang="en-US" dirty="0"/>
          </a:p>
        </p:txBody>
      </p:sp>
      <p:sp>
        <p:nvSpPr>
          <p:cNvPr id="5" name="Text Placeholder 4"/>
          <p:cNvSpPr>
            <a:spLocks noGrp="1"/>
          </p:cNvSpPr>
          <p:nvPr>
            <p:ph type="body" sz="quarter" idx="3"/>
          </p:nvPr>
        </p:nvSpPr>
        <p:spPr>
          <a:xfrm>
            <a:off x="5151437" y="1905000"/>
            <a:ext cx="4486651" cy="609599"/>
          </a:xfrm>
        </p:spPr>
        <p:txBody>
          <a:bodyPr/>
          <a:lstStyle/>
          <a:p>
            <a:pPr algn="ctr"/>
            <a:r>
              <a:rPr lang="en-IN" sz="3200" b="0" dirty="0" smtClean="0">
                <a:latin typeface="Times New Roman" panose="02020603050405020304" pitchFamily="18" charset="0"/>
                <a:ea typeface="Calibri" panose="020F0502020204030204" pitchFamily="34" charset="0"/>
                <a:cs typeface="Shruti" panose="020B0502040204020203" pitchFamily="34" charset="0"/>
              </a:rPr>
              <a:t>Nurse</a:t>
            </a:r>
            <a:endParaRPr lang="en-IN" sz="3200" b="0" dirty="0" smtClean="0">
              <a:latin typeface="Times New Roman" panose="02020603050405020304" pitchFamily="18" charset="0"/>
              <a:ea typeface="Calibri" panose="020F0502020204030204" pitchFamily="34" charset="0"/>
              <a:cs typeface="Shruti" panose="020B0502040204020203" pitchFamily="34" charset="0"/>
            </a:endParaRPr>
          </a:p>
        </p:txBody>
      </p:sp>
      <p:sp>
        <p:nvSpPr>
          <p:cNvPr id="6" name="Content Placeholder 5"/>
          <p:cNvSpPr>
            <a:spLocks noGrp="1"/>
          </p:cNvSpPr>
          <p:nvPr>
            <p:ph sz="quarter" idx="4"/>
          </p:nvPr>
        </p:nvSpPr>
        <p:spPr>
          <a:xfrm>
            <a:off x="5303837" y="2408237"/>
            <a:ext cx="4486651" cy="4449763"/>
          </a:xfrm>
        </p:spPr>
        <p:txBody>
          <a:bodyPr/>
          <a:lstStyle/>
          <a:p>
            <a:r>
              <a:rPr lang="en-IN" sz="3200" dirty="0" smtClean="0">
                <a:latin typeface="Times New Roman" panose="02020603050405020304" pitchFamily="18" charset="0"/>
                <a:ea typeface="Calibri" panose="020F0502020204030204" pitchFamily="34" charset="0"/>
                <a:cs typeface="Shruti" panose="020B0502040204020203" pitchFamily="34" charset="0"/>
              </a:rPr>
              <a:t>Addition </a:t>
            </a:r>
            <a:r>
              <a:rPr lang="en-IN" sz="3200" dirty="0" smtClean="0">
                <a:latin typeface="Times New Roman" panose="02020603050405020304" pitchFamily="18" charset="0"/>
                <a:ea typeface="Calibri" panose="020F0502020204030204" pitchFamily="34" charset="0"/>
                <a:cs typeface="Shruti" panose="020B0502040204020203" pitchFamily="34" charset="0"/>
              </a:rPr>
              <a:t>to above, it also contains the cancel option, patient’s request form to nurse and payment conformation option.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smtClean="0">
                <a:latin typeface="Times New Roman" panose="02020603050405020304" pitchFamily="18" charset="0"/>
                <a:ea typeface="Calibri" panose="020F0502020204030204" pitchFamily="34" charset="0"/>
                <a:cs typeface="Shruti" panose="020B0502040204020203" pitchFamily="34" charset="0"/>
              </a:rPr>
              <a:t>Payment</a:t>
            </a:r>
            <a:endParaRPr lang="en-US" dirty="0"/>
          </a:p>
        </p:txBody>
      </p:sp>
      <p:sp>
        <p:nvSpPr>
          <p:cNvPr id="3" name="Content Placeholder 2"/>
          <p:cNvSpPr>
            <a:spLocks noGrp="1"/>
          </p:cNvSpPr>
          <p:nvPr>
            <p:ph idx="1"/>
          </p:nvPr>
        </p:nvSpPr>
        <p:spPr/>
        <p:txBody>
          <a:bodyPr>
            <a:normAutofit/>
          </a:bodyPr>
          <a:lstStyle/>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Patient/User can do the payment in two ways:</a:t>
            </a:r>
            <a:endParaRPr lang="en-IN" sz="3200" dirty="0" smtClean="0">
              <a:latin typeface="Calibri" panose="020F0502020204030204" pitchFamily="34" charset="0"/>
              <a:ea typeface="Calibri" panose="020F0502020204030204" pitchFamily="34" charset="0"/>
              <a:cs typeface="Shruti" panose="020B0502040204020203" pitchFamily="34" charset="0"/>
            </a:endParaRPr>
          </a:p>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       </a:t>
            </a:r>
            <a:r>
              <a:rPr lang="en-IN" sz="3200" b="1" dirty="0" smtClean="0">
                <a:latin typeface="Times New Roman" panose="02020603050405020304" pitchFamily="18" charset="0"/>
                <a:ea typeface="Calibri" panose="020F0502020204030204" pitchFamily="34" charset="0"/>
                <a:cs typeface="Shruti" panose="020B0502040204020203" pitchFamily="34" charset="0"/>
              </a:rPr>
              <a:t>Online: </a:t>
            </a:r>
            <a:r>
              <a:rPr lang="en-IN" sz="3200" dirty="0" smtClean="0">
                <a:latin typeface="Times New Roman" panose="02020603050405020304" pitchFamily="18" charset="0"/>
                <a:ea typeface="Calibri" panose="020F0502020204030204" pitchFamily="34" charset="0"/>
                <a:cs typeface="Shruti" panose="020B0502040204020203" pitchFamily="34" charset="0"/>
              </a:rPr>
              <a:t>In this approach, patients will pay in our system account</a:t>
            </a:r>
            <a:r>
              <a:rPr lang="en-IN" sz="3200" dirty="0" smtClean="0">
                <a:latin typeface="Times New Roman" panose="02020603050405020304" pitchFamily="18" charset="0"/>
                <a:ea typeface="Calibri" panose="020F0502020204030204" pitchFamily="34" charset="0"/>
                <a:cs typeface="Shruti" panose="020B0502040204020203" pitchFamily="34" charset="0"/>
              </a:rPr>
              <a:t>.</a:t>
            </a:r>
            <a:endParaRPr lang="en-IN" sz="3200" dirty="0" smtClean="0">
              <a:latin typeface="Times New Roman" panose="02020603050405020304" pitchFamily="18" charset="0"/>
              <a:ea typeface="Calibri" panose="020F0502020204030204" pitchFamily="34" charset="0"/>
              <a:cs typeface="Shruti" panose="020B0502040204020203" pitchFamily="34" charset="0"/>
            </a:endParaRPr>
          </a:p>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       </a:t>
            </a:r>
            <a:r>
              <a:rPr lang="en-IN" sz="3200" b="1" dirty="0" smtClean="0">
                <a:latin typeface="Times New Roman" panose="02020603050405020304" pitchFamily="18" charset="0"/>
                <a:ea typeface="Calibri" panose="020F0502020204030204" pitchFamily="34" charset="0"/>
                <a:cs typeface="Shruti" panose="020B0502040204020203" pitchFamily="34" charset="0"/>
              </a:rPr>
              <a:t>Offline:</a:t>
            </a:r>
            <a:r>
              <a:rPr lang="en-IN" sz="3200" dirty="0" smtClean="0">
                <a:latin typeface="Times New Roman" panose="02020603050405020304" pitchFamily="18" charset="0"/>
                <a:ea typeface="Calibri" panose="020F0502020204030204" pitchFamily="34" charset="0"/>
                <a:cs typeface="Shruti" panose="020B0502040204020203" pitchFamily="34" charset="0"/>
              </a:rPr>
              <a:t> In this approach, the patient has to first select offline payment and then he/she will pay the invoice to the nurse.</a:t>
            </a:r>
            <a:endParaRPr lang="en-IN" sz="3200" dirty="0" smtClean="0">
              <a:latin typeface="Calibri" panose="020F0502020204030204" pitchFamily="34" charset="0"/>
              <a:ea typeface="Calibri" panose="020F0502020204030204" pitchFamily="34" charset="0"/>
              <a:cs typeface="Shruti" panose="020B0502040204020203" pitchFamily="34" charset="0"/>
            </a:endParaRP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334961"/>
          </a:xfrm>
        </p:spPr>
        <p:txBody>
          <a:bodyPr>
            <a:normAutofit fontScale="90000"/>
          </a:bodyPr>
          <a:lstStyle/>
          <a:p>
            <a:pPr lvl="0"/>
            <a:endParaRPr lang="en-US" dirty="0"/>
          </a:p>
        </p:txBody>
      </p:sp>
      <p:sp>
        <p:nvSpPr>
          <p:cNvPr id="3" name="Text Placeholder 2"/>
          <p:cNvSpPr>
            <a:spLocks noGrp="1"/>
          </p:cNvSpPr>
          <p:nvPr>
            <p:ph type="body" idx="1"/>
          </p:nvPr>
        </p:nvSpPr>
        <p:spPr>
          <a:xfrm>
            <a:off x="503237" y="457200"/>
            <a:ext cx="4484889" cy="1066799"/>
          </a:xfrm>
        </p:spPr>
        <p:txBody>
          <a:bodyPr>
            <a:normAutofit/>
          </a:bodyPr>
          <a:lstStyle/>
          <a:p>
            <a:pPr lvl="0" algn="ctr"/>
            <a:r>
              <a:rPr lang="en-IN" sz="4000" b="0" dirty="0" smtClean="0">
                <a:latin typeface="Times New Roman" panose="02020603050405020304" pitchFamily="18" charset="0"/>
                <a:ea typeface="Calibri" panose="020F0502020204030204" pitchFamily="34" charset="0"/>
                <a:cs typeface="Shruti" panose="020B0502040204020203" pitchFamily="34" charset="0"/>
              </a:rPr>
              <a:t>Profile</a:t>
            </a:r>
            <a:endParaRPr lang="en-IN" sz="4000" b="0" dirty="0" smtClean="0">
              <a:latin typeface="Calibri" panose="020F0502020204030204" pitchFamily="34" charset="0"/>
              <a:ea typeface="Calibri" panose="020F0502020204030204" pitchFamily="34" charset="0"/>
              <a:cs typeface="Shruti" panose="020B0502040204020203" pitchFamily="34" charset="0"/>
            </a:endParaRPr>
          </a:p>
        </p:txBody>
      </p:sp>
      <p:sp>
        <p:nvSpPr>
          <p:cNvPr id="4" name="Content Placeholder 3"/>
          <p:cNvSpPr>
            <a:spLocks noGrp="1"/>
          </p:cNvSpPr>
          <p:nvPr>
            <p:ph sz="half" idx="2"/>
          </p:nvPr>
        </p:nvSpPr>
        <p:spPr>
          <a:xfrm>
            <a:off x="507525" y="1524000"/>
            <a:ext cx="4484889" cy="4602163"/>
          </a:xfrm>
        </p:spPr>
        <p:txBody>
          <a:bodyPr>
            <a:normAutofit/>
          </a:bodyPr>
          <a:lstStyle/>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User and nurse </a:t>
            </a:r>
            <a:r>
              <a:rPr lang="en-IN" sz="3200" dirty="0" smtClean="0">
                <a:latin typeface="Times New Roman" panose="02020603050405020304" pitchFamily="18" charset="0"/>
                <a:ea typeface="Calibri" panose="020F0502020204030204" pitchFamily="34" charset="0"/>
                <a:cs typeface="Shruti" panose="020B0502040204020203" pitchFamily="34" charset="0"/>
              </a:rPr>
              <a:t>can view his/her </a:t>
            </a:r>
            <a:r>
              <a:rPr lang="en-IN" sz="3200" dirty="0" smtClean="0">
                <a:latin typeface="Times New Roman" panose="02020603050405020304" pitchFamily="18" charset="0"/>
                <a:ea typeface="Calibri" panose="020F0502020204030204" pitchFamily="34" charset="0"/>
                <a:cs typeface="Shruti" panose="020B0502040204020203" pitchFamily="34" charset="0"/>
              </a:rPr>
              <a:t>profile and </a:t>
            </a:r>
            <a:r>
              <a:rPr lang="en-IN" sz="3200" dirty="0" smtClean="0">
                <a:latin typeface="Times New Roman" panose="02020603050405020304" pitchFamily="18" charset="0"/>
                <a:ea typeface="Calibri" panose="020F0502020204030204" pitchFamily="34" charset="0"/>
                <a:cs typeface="Shruti" panose="020B0502040204020203" pitchFamily="34" charset="0"/>
              </a:rPr>
              <a:t>update </a:t>
            </a:r>
            <a:r>
              <a:rPr lang="en-IN" sz="3200" dirty="0" smtClean="0">
                <a:latin typeface="Times New Roman" panose="02020603050405020304" pitchFamily="18" charset="0"/>
                <a:ea typeface="Calibri" panose="020F0502020204030204" pitchFamily="34" charset="0"/>
                <a:cs typeface="Shruti" panose="020B0502040204020203" pitchFamily="34" charset="0"/>
              </a:rPr>
              <a:t>their  </a:t>
            </a:r>
            <a:r>
              <a:rPr lang="en-IN" sz="3200" dirty="0" smtClean="0">
                <a:latin typeface="Times New Roman" panose="02020603050405020304" pitchFamily="18" charset="0"/>
                <a:ea typeface="Calibri" panose="020F0502020204030204" pitchFamily="34" charset="0"/>
                <a:cs typeface="Shruti" panose="020B0502040204020203" pitchFamily="34" charset="0"/>
              </a:rPr>
              <a:t>profile if needed .</a:t>
            </a:r>
            <a:endParaRPr lang="en-IN" sz="3200" dirty="0">
              <a:latin typeface="Calibri" panose="020F0502020204030204" pitchFamily="34" charset="0"/>
              <a:ea typeface="Calibri" panose="020F0502020204030204" pitchFamily="34" charset="0"/>
              <a:cs typeface="Shruti" panose="020B0502040204020203" pitchFamily="34" charset="0"/>
            </a:endParaRPr>
          </a:p>
        </p:txBody>
      </p:sp>
      <p:sp>
        <p:nvSpPr>
          <p:cNvPr id="5" name="Text Placeholder 4"/>
          <p:cNvSpPr>
            <a:spLocks noGrp="1"/>
          </p:cNvSpPr>
          <p:nvPr>
            <p:ph type="body" sz="quarter" idx="3"/>
          </p:nvPr>
        </p:nvSpPr>
        <p:spPr>
          <a:xfrm>
            <a:off x="5151437" y="457200"/>
            <a:ext cx="4486651" cy="990599"/>
          </a:xfrm>
        </p:spPr>
        <p:txBody>
          <a:bodyPr>
            <a:normAutofit/>
          </a:bodyPr>
          <a:lstStyle/>
          <a:p>
            <a:pPr algn="ctr"/>
            <a:r>
              <a:rPr lang="en-IN" sz="4000" b="0" dirty="0" smtClean="0">
                <a:latin typeface="Times New Roman" panose="02020603050405020304" pitchFamily="18" charset="0"/>
                <a:ea typeface="Calibri" panose="020F0502020204030204" pitchFamily="34" charset="0"/>
                <a:cs typeface="Shruti" panose="020B0502040204020203" pitchFamily="34" charset="0"/>
              </a:rPr>
              <a:t>Contact</a:t>
            </a:r>
            <a:r>
              <a:rPr lang="en-IN" sz="4000" dirty="0" smtClean="0">
                <a:latin typeface="Times New Roman" panose="02020603050405020304" pitchFamily="18" charset="0"/>
                <a:ea typeface="Calibri" panose="020F0502020204030204" pitchFamily="34" charset="0"/>
                <a:cs typeface="Shruti" panose="020B0502040204020203" pitchFamily="34" charset="0"/>
              </a:rPr>
              <a:t> </a:t>
            </a:r>
            <a:r>
              <a:rPr lang="en-IN" sz="4000" b="0" dirty="0" smtClean="0">
                <a:latin typeface="Times New Roman" panose="02020603050405020304" pitchFamily="18" charset="0"/>
                <a:ea typeface="Calibri" panose="020F0502020204030204" pitchFamily="34" charset="0"/>
                <a:cs typeface="Shruti" panose="020B0502040204020203" pitchFamily="34" charset="0"/>
              </a:rPr>
              <a:t>Us</a:t>
            </a:r>
          </a:p>
        </p:txBody>
      </p:sp>
      <p:sp>
        <p:nvSpPr>
          <p:cNvPr id="6" name="Content Placeholder 5"/>
          <p:cNvSpPr>
            <a:spLocks noGrp="1"/>
          </p:cNvSpPr>
          <p:nvPr>
            <p:ph sz="quarter" idx="4"/>
          </p:nvPr>
        </p:nvSpPr>
        <p:spPr>
          <a:xfrm>
            <a:off x="5156303" y="1447800"/>
            <a:ext cx="4486651" cy="4678363"/>
          </a:xfrm>
        </p:spPr>
        <p:txBody>
          <a:bodyPr/>
          <a:lstStyle/>
          <a:p>
            <a:pPr marL="0" lvl="0" indent="0" algn="just">
              <a:lnSpc>
                <a:spcPct val="107000"/>
              </a:lnSpc>
              <a:buNone/>
            </a:pPr>
            <a:r>
              <a:rPr lang="en-IN" sz="3200" dirty="0" smtClean="0">
                <a:latin typeface="Times New Roman" panose="02020603050405020304" pitchFamily="18" charset="0"/>
                <a:ea typeface="Calibri" panose="020F0502020204030204" pitchFamily="34" charset="0"/>
                <a:cs typeface="Shruti" panose="020B0502040204020203" pitchFamily="34" charset="0"/>
              </a:rPr>
              <a:t>If user/nurse find some problem/query while using website he/she can contact us from this contact page and tell us about his/her problem they face while using the website.</a:t>
            </a:r>
            <a:endParaRPr lang="en-IN" sz="3200" dirty="0">
              <a:latin typeface="Calibri" panose="020F0502020204030204" pitchFamily="34" charset="0"/>
              <a:ea typeface="Calibri" panose="020F0502020204030204" pitchFamily="34" charset="0"/>
              <a:cs typeface="Shruti" panose="020B0502040204020203"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nSpc>
                <a:spcPct val="107000"/>
              </a:lnSpc>
            </a:pPr>
            <a:r>
              <a:rPr lang="en-IN" sz="5400" b="1" dirty="0" smtClean="0">
                <a:latin typeface="Times New Roman" panose="02020603050405020304" pitchFamily="18" charset="0"/>
                <a:ea typeface="Calibri" panose="020F0502020204030204" pitchFamily="34" charset="0"/>
                <a:cs typeface="Shruti" panose="020B0502040204020203" pitchFamily="34" charset="0"/>
              </a:rPr>
              <a:t/>
            </a:r>
            <a:br>
              <a:rPr lang="en-IN" sz="5400" b="1" dirty="0" smtClean="0">
                <a:latin typeface="Times New Roman" panose="02020603050405020304" pitchFamily="18" charset="0"/>
                <a:ea typeface="Calibri" panose="020F0502020204030204" pitchFamily="34" charset="0"/>
                <a:cs typeface="Shruti" panose="020B0502040204020203" pitchFamily="34" charset="0"/>
              </a:rPr>
            </a:br>
            <a:r>
              <a:rPr lang="en-IN" sz="5400" dirty="0" smtClean="0">
                <a:latin typeface="Times New Roman" panose="02020603050405020304" pitchFamily="18" charset="0"/>
                <a:ea typeface="Calibri" panose="020F0502020204030204" pitchFamily="34" charset="0"/>
                <a:cs typeface="Shruti" panose="020B0502040204020203" pitchFamily="34" charset="0"/>
              </a:rPr>
              <a:t>Nurse Wallet</a:t>
            </a:r>
            <a:r>
              <a:rPr lang="en-IN" sz="5400" dirty="0" smtClean="0">
                <a:latin typeface="Calibri" panose="020F0502020204030204" pitchFamily="34" charset="0"/>
                <a:ea typeface="Calibri" panose="020F0502020204030204" pitchFamily="34" charset="0"/>
                <a:cs typeface="Shruti" panose="020B0502040204020203" pitchFamily="34" charset="0"/>
              </a:rPr>
              <a:t/>
            </a:r>
            <a:br>
              <a:rPr lang="en-IN" sz="5400" dirty="0" smtClean="0">
                <a:latin typeface="Calibri" panose="020F0502020204030204" pitchFamily="34" charset="0"/>
                <a:ea typeface="Calibri" panose="020F0502020204030204" pitchFamily="34" charset="0"/>
                <a:cs typeface="Shruti" panose="020B0502040204020203" pitchFamily="34" charset="0"/>
              </a:rPr>
            </a:br>
            <a:endParaRPr lang="en-US" dirty="0"/>
          </a:p>
        </p:txBody>
      </p:sp>
      <p:sp>
        <p:nvSpPr>
          <p:cNvPr id="3" name="Content Placeholder 2"/>
          <p:cNvSpPr>
            <a:spLocks noGrp="1"/>
          </p:cNvSpPr>
          <p:nvPr>
            <p:ph idx="1"/>
          </p:nvPr>
        </p:nvSpPr>
        <p:spPr/>
        <p:txBody>
          <a:bodyPr/>
          <a:lstStyle/>
          <a:p>
            <a:r>
              <a:rPr lang="en-IN" sz="4000" dirty="0" smtClean="0">
                <a:latin typeface="Times New Roman" panose="02020603050405020304" pitchFamily="18" charset="0"/>
                <a:ea typeface="Calibri" panose="020F0502020204030204" pitchFamily="34" charset="0"/>
                <a:cs typeface="Shruti" panose="020B0502040204020203" pitchFamily="34" charset="0"/>
              </a:rPr>
              <a:t>Through </a:t>
            </a:r>
            <a:r>
              <a:rPr lang="en-IN" sz="4000" dirty="0" smtClean="0">
                <a:latin typeface="Times New Roman" panose="02020603050405020304" pitchFamily="18" charset="0"/>
                <a:ea typeface="Calibri" panose="020F0502020204030204" pitchFamily="34" charset="0"/>
                <a:cs typeface="Shruti" panose="020B0502040204020203" pitchFamily="34" charset="0"/>
              </a:rPr>
              <a:t>this nurse can withdraw her earned money from the system account.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Himani\DE\Sem-5\Project\i4.jpg"/>
          <p:cNvPicPr>
            <a:picLocks noChangeAspect="1" noChangeArrowheads="1"/>
          </p:cNvPicPr>
          <p:nvPr/>
        </p:nvPicPr>
        <p:blipFill>
          <a:blip r:embed="rId2"/>
          <a:srcRect t="14480"/>
          <a:stretch>
            <a:fillRect/>
          </a:stretch>
        </p:blipFill>
        <p:spPr bwMode="auto">
          <a:xfrm>
            <a:off x="731837" y="2057400"/>
            <a:ext cx="4210049" cy="3829051"/>
          </a:xfrm>
          <a:prstGeom prst="rect">
            <a:avLst/>
          </a:prstGeom>
          <a:noFill/>
        </p:spPr>
      </p:pic>
      <p:sp>
        <p:nvSpPr>
          <p:cNvPr id="2" name="Title 1"/>
          <p:cNvSpPr>
            <a:spLocks noGrp="1"/>
          </p:cNvSpPr>
          <p:nvPr>
            <p:ph type="title"/>
          </p:nvPr>
        </p:nvSpPr>
        <p:spPr>
          <a:xfrm>
            <a:off x="507524" y="533400"/>
            <a:ext cx="9135428" cy="1219200"/>
          </a:xfrm>
        </p:spPr>
        <p:txBody>
          <a:bodyPr/>
          <a:lstStyle/>
          <a:p>
            <a:r>
              <a:rPr lang="en-IN" dirty="0" smtClean="0"/>
              <a:t>Neighbouring Nurse</a:t>
            </a:r>
            <a:endParaRPr lang="en-US" dirty="0"/>
          </a:p>
        </p:txBody>
      </p:sp>
      <p:sp>
        <p:nvSpPr>
          <p:cNvPr id="7" name="Content Placeholder 6"/>
          <p:cNvSpPr>
            <a:spLocks noGrp="1"/>
          </p:cNvSpPr>
          <p:nvPr>
            <p:ph idx="1"/>
          </p:nvPr>
        </p:nvSpPr>
        <p:spPr>
          <a:xfrm>
            <a:off x="503237" y="1905000"/>
            <a:ext cx="9135428" cy="4373563"/>
          </a:xfrm>
        </p:spPr>
        <p:txBody>
          <a:bodyPr/>
          <a:lstStyle/>
          <a:p>
            <a:endParaRPr lang="en-IN" sz="3200" dirty="0" smtClean="0"/>
          </a:p>
          <a:p>
            <a:pPr>
              <a:buNone/>
            </a:pPr>
            <a:r>
              <a:rPr lang="en-IN" sz="3200" dirty="0" smtClean="0"/>
              <a:t> </a:t>
            </a:r>
          </a:p>
        </p:txBody>
      </p:sp>
      <p:sp>
        <p:nvSpPr>
          <p:cNvPr id="11" name="TextBox 10"/>
          <p:cNvSpPr txBox="1"/>
          <p:nvPr/>
        </p:nvSpPr>
        <p:spPr>
          <a:xfrm>
            <a:off x="5227637" y="1905000"/>
            <a:ext cx="4267200" cy="2554545"/>
          </a:xfrm>
          <a:prstGeom prst="rect">
            <a:avLst/>
          </a:prstGeom>
          <a:noFill/>
        </p:spPr>
        <p:txBody>
          <a:bodyPr wrap="square" rtlCol="0">
            <a:spAutoFit/>
          </a:bodyPr>
          <a:lstStyle/>
          <a:p>
            <a:r>
              <a:rPr lang="en-IN" sz="3200" dirty="0" smtClean="0"/>
              <a:t>We provide platform to </a:t>
            </a:r>
            <a:r>
              <a:rPr lang="en-IN" sz="3200" b="1" dirty="0" smtClean="0"/>
              <a:t>nurses</a:t>
            </a:r>
            <a:r>
              <a:rPr lang="en-IN" sz="3200" dirty="0" smtClean="0"/>
              <a:t> for giving their services at patient’s place at their suitable time.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7"/>
            <a:ext cx="9135428" cy="5668963"/>
          </a:xfrm>
        </p:spPr>
        <p:txBody>
          <a:bodyPr/>
          <a:lstStyle/>
          <a:p>
            <a:r>
              <a:rPr lang="en-US" dirty="0" smtClean="0"/>
              <a:t>Thank You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524" y="274639"/>
            <a:ext cx="9135428" cy="563561"/>
          </a:xfrm>
        </p:spPr>
        <p:txBody>
          <a:bodyPr>
            <a:normAutofit fontScale="90000"/>
          </a:bodyPr>
          <a:lstStyle/>
          <a:p>
            <a:endParaRPr lang="en-US" dirty="0"/>
          </a:p>
        </p:txBody>
      </p:sp>
      <p:pic>
        <p:nvPicPr>
          <p:cNvPr id="4" name="Content Placeholder 3" descr="p1.jpeg"/>
          <p:cNvPicPr>
            <a:picLocks noGrp="1" noChangeAspect="1"/>
          </p:cNvPicPr>
          <p:nvPr>
            <p:ph idx="1"/>
          </p:nvPr>
        </p:nvPicPr>
        <p:blipFill>
          <a:blip r:embed="rId2"/>
          <a:srcRect l="19745" r="12182" b="5717"/>
          <a:stretch>
            <a:fillRect/>
          </a:stretch>
        </p:blipFill>
        <p:spPr>
          <a:xfrm>
            <a:off x="5303837" y="1828800"/>
            <a:ext cx="3581400" cy="4267200"/>
          </a:xfrm>
        </p:spPr>
      </p:pic>
      <p:sp>
        <p:nvSpPr>
          <p:cNvPr id="5" name="TextBox 4"/>
          <p:cNvSpPr txBox="1"/>
          <p:nvPr/>
        </p:nvSpPr>
        <p:spPr>
          <a:xfrm>
            <a:off x="427037" y="1219200"/>
            <a:ext cx="8763000" cy="2554545"/>
          </a:xfrm>
          <a:prstGeom prst="rect">
            <a:avLst/>
          </a:prstGeom>
          <a:noFill/>
        </p:spPr>
        <p:txBody>
          <a:bodyPr wrap="square" rtlCol="0">
            <a:spAutoFit/>
          </a:bodyPr>
          <a:lstStyle/>
          <a:p>
            <a:r>
              <a:rPr lang="en-US" sz="3200" b="1" dirty="0" smtClean="0"/>
              <a:t>Patient </a:t>
            </a:r>
            <a:r>
              <a:rPr lang="en-US" sz="3200" dirty="0" smtClean="0"/>
              <a:t>can book a nurse from the system who is available at their service </a:t>
            </a:r>
          </a:p>
          <a:p>
            <a:r>
              <a:rPr lang="en-US" sz="3200" dirty="0" smtClean="0"/>
              <a:t>time, location and at </a:t>
            </a:r>
          </a:p>
          <a:p>
            <a:r>
              <a:rPr lang="en-US" sz="3200" dirty="0" smtClean="0"/>
              <a:t>affordable rate.</a:t>
            </a:r>
            <a:endParaRPr lang="en-US" sz="3200" b="1" dirty="0" smtClean="0"/>
          </a:p>
          <a:p>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cs typeface="Times New Roman" panose="02020603050405020304" pitchFamily="18" charset="0"/>
              </a:rPr>
              <a:t>Literature Survey</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System</a:t>
            </a:r>
            <a:endParaRPr lang="en-US" dirty="0"/>
          </a:p>
        </p:txBody>
      </p:sp>
      <p:sp>
        <p:nvSpPr>
          <p:cNvPr id="3" name="Content Placeholder 2"/>
          <p:cNvSpPr>
            <a:spLocks noGrp="1"/>
          </p:cNvSpPr>
          <p:nvPr>
            <p:ph idx="1"/>
          </p:nvPr>
        </p:nvSpPr>
        <p:spPr/>
        <p:txBody>
          <a:bodyPr/>
          <a:lstStyle/>
          <a:p>
            <a:r>
              <a:rPr lang="en-US" sz="3200" dirty="0" smtClean="0"/>
              <a:t>All the current system has its own hired nurses and they manually schedule the appointment of requested patients and provide their nurses to the patient’s home.</a:t>
            </a:r>
          </a:p>
          <a:p>
            <a:pPr>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5400" dirty="0" smtClean="0"/>
              <a:t/>
            </a:r>
            <a:br>
              <a:rPr lang="en-US" sz="5400" dirty="0" smtClean="0"/>
            </a:br>
            <a:r>
              <a:rPr lang="en-US" sz="5300" dirty="0" smtClean="0"/>
              <a:t>Care24</a:t>
            </a:r>
            <a:r>
              <a:rPr lang="en-US" sz="5400" dirty="0" smtClean="0"/>
              <a:t/>
            </a:r>
            <a:br>
              <a:rPr lang="en-US" sz="5400" dirty="0" smtClean="0"/>
            </a:br>
            <a:r>
              <a:rPr lang="en-US" sz="5400" dirty="0" smtClean="0"/>
              <a:t> </a:t>
            </a:r>
            <a:r>
              <a:rPr lang="en-US" sz="3100" dirty="0" smtClean="0"/>
              <a:t>[</a:t>
            </a:r>
            <a:r>
              <a:rPr lang="en-US" sz="3100" dirty="0" smtClean="0">
                <a:hlinkClick r:id="rId2"/>
              </a:rPr>
              <a:t>https://care24.co.in/nursing</a:t>
            </a:r>
            <a:r>
              <a:rPr lang="en-US" sz="3100" dirty="0" smtClean="0"/>
              <a:t>]</a:t>
            </a:r>
            <a:br>
              <a:rPr lang="en-US" sz="3100" dirty="0" smtClean="0"/>
            </a:br>
            <a:endParaRPr lang="en-US" dirty="0"/>
          </a:p>
        </p:txBody>
      </p:sp>
      <p:pic>
        <p:nvPicPr>
          <p:cNvPr id="4" name="Content Placeholder 6"/>
          <p:cNvPicPr>
            <a:picLocks noGrp="1"/>
          </p:cNvPicPr>
          <p:nvPr>
            <p:ph idx="1"/>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13879"/>
          <a:stretch>
            <a:fillRect/>
          </a:stretch>
        </p:blipFill>
        <p:spPr bwMode="auto">
          <a:xfrm>
            <a:off x="508000" y="1766930"/>
            <a:ext cx="9134475" cy="419250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000" dirty="0" smtClean="0"/>
              <a:t/>
            </a:r>
            <a:br>
              <a:rPr lang="en-US" sz="4000" dirty="0" smtClean="0"/>
            </a:br>
            <a:r>
              <a:rPr lang="en-US" sz="5300" dirty="0" err="1" smtClean="0"/>
              <a:t>Apollohomecare</a:t>
            </a:r>
            <a:r>
              <a:rPr lang="en-US" sz="4000" dirty="0" smtClean="0"/>
              <a:t/>
            </a:r>
            <a:br>
              <a:rPr lang="en-US" sz="4000" dirty="0" smtClean="0"/>
            </a:br>
            <a:r>
              <a:rPr lang="en-US" sz="2700" dirty="0" smtClean="0"/>
              <a:t>[</a:t>
            </a:r>
            <a:r>
              <a:rPr lang="en-US" sz="2700" dirty="0" smtClean="0">
                <a:hlinkClick r:id="rId2"/>
              </a:rPr>
              <a:t>https://apollohomecare.com/services/home-nursing-programs/</a:t>
            </a:r>
            <a:r>
              <a:rPr lang="en-US" sz="2700" dirty="0" smtClean="0"/>
              <a:t>]</a:t>
            </a:r>
            <a:r>
              <a:rPr lang="en-US" sz="5400" dirty="0" smtClean="0"/>
              <a:t/>
            </a:r>
            <a:br>
              <a:rPr lang="en-US" sz="5400" dirty="0" smtClean="0"/>
            </a:br>
            <a:endParaRPr lang="en-US" dirty="0"/>
          </a:p>
        </p:txBody>
      </p:sp>
      <p:pic>
        <p:nvPicPr>
          <p:cNvPr id="4" name="Content Placeholder 7"/>
          <p:cNvPicPr>
            <a:picLocks noGrp="1"/>
          </p:cNvPicPr>
          <p:nvPr>
            <p:ph idx="1"/>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13445"/>
          <a:stretch>
            <a:fillRect/>
          </a:stretch>
        </p:blipFill>
        <p:spPr bwMode="auto">
          <a:xfrm>
            <a:off x="508000" y="1756366"/>
            <a:ext cx="9134475" cy="421363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5300" dirty="0" smtClean="0"/>
              <a:t>Healthcare at Home</a:t>
            </a:r>
            <a:br>
              <a:rPr lang="en-US" sz="5300" dirty="0" smtClean="0"/>
            </a:br>
            <a:r>
              <a:rPr lang="en-US" sz="4000" dirty="0" smtClean="0"/>
              <a:t>[</a:t>
            </a:r>
            <a:r>
              <a:rPr lang="en-US" sz="4000" dirty="0" smtClean="0">
                <a:hlinkClick r:id="rId2"/>
              </a:rPr>
              <a:t>https://hcah.in/nurse-at-home/</a:t>
            </a:r>
            <a:r>
              <a:rPr lang="en-US" sz="4000" dirty="0" smtClean="0"/>
              <a:t>]</a:t>
            </a:r>
            <a:br>
              <a:rPr lang="en-US" sz="4000" dirty="0" smtClean="0"/>
            </a:br>
            <a:endParaRPr lang="en-US" dirty="0"/>
          </a:p>
        </p:txBody>
      </p:sp>
      <p:sp>
        <p:nvSpPr>
          <p:cNvPr id="7" name="Content Placeholder 6"/>
          <p:cNvSpPr>
            <a:spLocks noGrp="1"/>
          </p:cNvSpPr>
          <p:nvPr>
            <p:ph idx="1"/>
          </p:nvPr>
        </p:nvSpPr>
        <p:spPr/>
        <p:txBody>
          <a:bodyPr/>
          <a:lstStyle/>
          <a:p>
            <a:endParaRPr lang="en-US"/>
          </a:p>
        </p:txBody>
      </p:sp>
      <p:pic>
        <p:nvPicPr>
          <p:cNvPr id="8" name="Content Placeholder 11"/>
          <p:cNvPicPr>
            <a:picLocks/>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t="13739"/>
          <a:stretch>
            <a:fillRect/>
          </a:stretch>
        </p:blipFill>
        <p:spPr bwMode="auto">
          <a:xfrm>
            <a:off x="579437" y="1600200"/>
            <a:ext cx="8763000" cy="45720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978</Words>
  <Application>Microsoft Office PowerPoint</Application>
  <PresentationFormat>Custom</PresentationFormat>
  <Paragraphs>132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 Computer Department Neighbouring Nurse</vt:lpstr>
      <vt:lpstr>Project Profile </vt:lpstr>
      <vt:lpstr>Neighbouring Nurse</vt:lpstr>
      <vt:lpstr>Slide 4</vt:lpstr>
      <vt:lpstr>Literature Survey</vt:lpstr>
      <vt:lpstr>Existing System</vt:lpstr>
      <vt:lpstr> Care24  [https://care24.co.in/nursing] </vt:lpstr>
      <vt:lpstr> Apollohomecare [https://apollohomecare.com/services/home-nursing-programs/] </vt:lpstr>
      <vt:lpstr> Healthcare at Home [https://hcah.in/nurse-at-home/] </vt:lpstr>
      <vt:lpstr> Portea Heal At Home [https://www.portea.com/] </vt:lpstr>
      <vt:lpstr>Shortcomings</vt:lpstr>
      <vt:lpstr>Objective</vt:lpstr>
      <vt:lpstr>Feasibility</vt:lpstr>
      <vt:lpstr>Technical feasibility</vt:lpstr>
      <vt:lpstr>Operational Feasibility</vt:lpstr>
      <vt:lpstr>Roles and Responsibility</vt:lpstr>
      <vt:lpstr>Admin</vt:lpstr>
      <vt:lpstr>Nurse</vt:lpstr>
      <vt:lpstr>User</vt:lpstr>
      <vt:lpstr>Guest User</vt:lpstr>
      <vt:lpstr>Modules</vt:lpstr>
      <vt:lpstr>Registration</vt:lpstr>
      <vt:lpstr>Log-in</vt:lpstr>
      <vt:lpstr>Notification</vt:lpstr>
      <vt:lpstr>Slide 25</vt:lpstr>
      <vt:lpstr> Accepted Request This will contain all the accepted requests of the patient with a nurse with the appropriate current service status. </vt:lpstr>
      <vt:lpstr>Payment</vt:lpstr>
      <vt:lpstr>Slide 28</vt:lpstr>
      <vt:lpstr> Nurse Wallet </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himani</dc:creator>
  <cp:lastModifiedBy>himani</cp:lastModifiedBy>
  <cp:revision>34</cp:revision>
  <dcterms:created xsi:type="dcterms:W3CDTF">2006-08-16T00:00:00Z</dcterms:created>
  <dcterms:modified xsi:type="dcterms:W3CDTF">2021-07-22T07:17:54Z</dcterms:modified>
</cp:coreProperties>
</file>