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58" r:id="rId4"/>
    <p:sldId id="259" r:id="rId5"/>
    <p:sldId id="295" r:id="rId6"/>
    <p:sldId id="296" r:id="rId7"/>
    <p:sldId id="260" r:id="rId8"/>
    <p:sldId id="268" r:id="rId9"/>
    <p:sldId id="299" r:id="rId10"/>
    <p:sldId id="300" r:id="rId11"/>
    <p:sldId id="269" r:id="rId12"/>
    <p:sldId id="297" r:id="rId13"/>
    <p:sldId id="298"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31" autoAdjust="0"/>
    <p:restoredTop sz="94652" autoAdjust="0"/>
  </p:normalViewPr>
  <p:slideViewPr>
    <p:cSldViewPr snapToGrid="0">
      <p:cViewPr varScale="1">
        <p:scale>
          <a:sx n="82" d="100"/>
          <a:sy n="82" d="100"/>
        </p:scale>
        <p:origin x="25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3805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11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786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536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911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8A87A34-81AB-432B-8DAE-1953F412C126}" type="datetimeFigureOut">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754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8A87A34-81AB-432B-8DAE-1953F412C126}" type="datetimeFigureOut">
              <a:rPr lang="en-US" smtClean="0"/>
              <a:t>5/28/2022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322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8A87A34-81AB-432B-8DAE-1953F412C126}" type="datetimeFigureOut">
              <a:rPr lang="en-US" smtClean="0"/>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19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383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535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329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5/28/2022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041261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Smart%20Wireless%20Water%20Meter.ppt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963651"/>
            <a:ext cx="9448800" cy="1825096"/>
          </a:xfrm>
        </p:spPr>
        <p:txBody>
          <a:bodyPr>
            <a:normAutofit/>
          </a:bodyPr>
          <a:lstStyle/>
          <a:p>
            <a:pPr algn="ctr"/>
            <a:r>
              <a:rPr lang="en-IN" sz="4400" dirty="0">
                <a:solidFill>
                  <a:schemeClr val="bg1"/>
                </a:solidFill>
              </a:rPr>
              <a:t>Independent</a:t>
            </a:r>
            <a:r>
              <a:rPr lang="en-IN" sz="4000" dirty="0" smtClean="0"/>
              <a:t> </a:t>
            </a:r>
            <a:r>
              <a:rPr lang="en-IN" sz="4400" dirty="0">
                <a:solidFill>
                  <a:schemeClr val="bg1"/>
                </a:solidFill>
              </a:rPr>
              <a:t>Project</a:t>
            </a:r>
          </a:p>
        </p:txBody>
      </p:sp>
      <p:sp>
        <p:nvSpPr>
          <p:cNvPr id="3" name="Subtitle 2"/>
          <p:cNvSpPr>
            <a:spLocks noGrp="1"/>
          </p:cNvSpPr>
          <p:nvPr>
            <p:ph type="subTitle" idx="1"/>
          </p:nvPr>
        </p:nvSpPr>
        <p:spPr>
          <a:xfrm>
            <a:off x="1371600" y="3268307"/>
            <a:ext cx="9448800" cy="1984828"/>
          </a:xfrm>
        </p:spPr>
        <p:txBody>
          <a:bodyPr>
            <a:noAutofit/>
          </a:bodyPr>
          <a:lstStyle/>
          <a:p>
            <a:pPr algn="ctr"/>
            <a:r>
              <a:rPr lang="en-IN" sz="4400" dirty="0">
                <a:solidFill>
                  <a:schemeClr val="bg1"/>
                </a:solidFill>
                <a:latin typeface="+mj-lt"/>
                <a:ea typeface="+mj-ea"/>
                <a:cs typeface="+mj-cs"/>
              </a:rPr>
              <a:t>Smart</a:t>
            </a:r>
            <a:r>
              <a:rPr lang="en-IN" sz="4000" dirty="0" smtClean="0">
                <a:latin typeface="Arial Black" panose="020B0A04020102020204" pitchFamily="34" charset="0"/>
              </a:rPr>
              <a:t> </a:t>
            </a:r>
            <a:r>
              <a:rPr lang="en-IN" sz="4400" dirty="0">
                <a:solidFill>
                  <a:schemeClr val="bg1"/>
                </a:solidFill>
                <a:latin typeface="+mj-lt"/>
                <a:ea typeface="+mj-ea"/>
                <a:cs typeface="+mj-cs"/>
              </a:rPr>
              <a:t>Wireless</a:t>
            </a:r>
            <a:r>
              <a:rPr lang="en-IN" sz="4000" dirty="0" smtClean="0">
                <a:latin typeface="Arial Black" panose="020B0A04020102020204" pitchFamily="34" charset="0"/>
              </a:rPr>
              <a:t> </a:t>
            </a:r>
            <a:r>
              <a:rPr lang="en-IN" sz="4400" dirty="0">
                <a:solidFill>
                  <a:schemeClr val="bg1"/>
                </a:solidFill>
                <a:latin typeface="+mj-lt"/>
                <a:ea typeface="+mj-ea"/>
                <a:cs typeface="+mj-cs"/>
              </a:rPr>
              <a:t>Water</a:t>
            </a:r>
            <a:r>
              <a:rPr lang="en-IN" sz="4000" dirty="0" smtClean="0">
                <a:latin typeface="Arial Black" panose="020B0A04020102020204" pitchFamily="34" charset="0"/>
              </a:rPr>
              <a:t> </a:t>
            </a:r>
            <a:r>
              <a:rPr lang="en-IN" sz="4400" dirty="0">
                <a:solidFill>
                  <a:schemeClr val="bg1"/>
                </a:solidFill>
                <a:latin typeface="+mj-lt"/>
                <a:ea typeface="+mj-ea"/>
                <a:cs typeface="+mj-cs"/>
              </a:rPr>
              <a:t>Meter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97" y="0"/>
            <a:ext cx="1211717" cy="1791478"/>
          </a:xfrm>
          <a:prstGeom prst="rect">
            <a:avLst/>
          </a:prstGeom>
        </p:spPr>
      </p:pic>
    </p:spTree>
    <p:extLst>
      <p:ext uri="{BB962C8B-B14F-4D97-AF65-F5344CB8AC3E}">
        <p14:creationId xmlns:p14="http://schemas.microsoft.com/office/powerpoint/2010/main" val="399528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66" y="677169"/>
            <a:ext cx="11207620" cy="709127"/>
          </a:xfrm>
        </p:spPr>
        <p:txBody>
          <a:bodyPr>
            <a:normAutofit/>
          </a:bodyPr>
          <a:lstStyle/>
          <a:p>
            <a:pPr algn="ctr"/>
            <a:r>
              <a:rPr lang="en-IN" dirty="0" smtClean="0">
                <a:solidFill>
                  <a:schemeClr val="bg1"/>
                </a:solidFill>
              </a:rPr>
              <a:t>Project</a:t>
            </a:r>
            <a:r>
              <a:rPr lang="en-IN" sz="3200" dirty="0" smtClean="0"/>
              <a:t> </a:t>
            </a:r>
            <a:r>
              <a:rPr lang="en-IN" dirty="0" smtClean="0">
                <a:solidFill>
                  <a:schemeClr val="bg1"/>
                </a:solidFill>
              </a:rPr>
              <a:t>Overview</a:t>
            </a:r>
            <a:endParaRPr lang="en-IN"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515" y="1386296"/>
            <a:ext cx="8273994" cy="5059137"/>
          </a:xfrm>
          <a:prstGeom prst="rect">
            <a:avLst/>
          </a:prstGeom>
        </p:spPr>
      </p:pic>
    </p:spTree>
    <p:extLst>
      <p:ext uri="{BB962C8B-B14F-4D97-AF65-F5344CB8AC3E}">
        <p14:creationId xmlns:p14="http://schemas.microsoft.com/office/powerpoint/2010/main" val="1415205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12" y="321387"/>
            <a:ext cx="11086322" cy="1156995"/>
          </a:xfrm>
        </p:spPr>
        <p:txBody>
          <a:bodyPr>
            <a:normAutofit/>
          </a:bodyPr>
          <a:lstStyle/>
          <a:p>
            <a:pPr algn="ctr"/>
            <a:r>
              <a:rPr lang="en-IN" dirty="0" smtClean="0">
                <a:solidFill>
                  <a:schemeClr val="bg1"/>
                </a:solidFill>
              </a:rPr>
              <a:t>Code</a:t>
            </a:r>
            <a:endParaRPr lang="en-IN" dirty="0">
              <a:solidFill>
                <a:schemeClr val="bg1"/>
              </a:solidFill>
            </a:endParaRPr>
          </a:p>
        </p:txBody>
      </p:sp>
      <p:pic>
        <p:nvPicPr>
          <p:cNvPr id="3" name="Picture 2"/>
          <p:cNvPicPr>
            <a:picLocks noChangeAspect="1"/>
          </p:cNvPicPr>
          <p:nvPr/>
        </p:nvPicPr>
        <p:blipFill>
          <a:blip r:embed="rId2"/>
          <a:stretch>
            <a:fillRect/>
          </a:stretch>
        </p:blipFill>
        <p:spPr>
          <a:xfrm>
            <a:off x="2083777" y="1478382"/>
            <a:ext cx="7771532" cy="4937732"/>
          </a:xfrm>
          <a:prstGeom prst="rect">
            <a:avLst/>
          </a:prstGeom>
        </p:spPr>
      </p:pic>
    </p:spTree>
    <p:extLst>
      <p:ext uri="{BB962C8B-B14F-4D97-AF65-F5344CB8AC3E}">
        <p14:creationId xmlns:p14="http://schemas.microsoft.com/office/powerpoint/2010/main" val="3421131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IN" dirty="0">
                <a:solidFill>
                  <a:schemeClr val="bg1"/>
                </a:solidFill>
              </a:rPr>
              <a:t>Result</a:t>
            </a:r>
          </a:p>
        </p:txBody>
      </p:sp>
      <p:sp>
        <p:nvSpPr>
          <p:cNvPr id="3" name="Content Placeholder 2"/>
          <p:cNvSpPr>
            <a:spLocks noGrp="1"/>
          </p:cNvSpPr>
          <p:nvPr>
            <p:ph idx="1"/>
          </p:nvPr>
        </p:nvSpPr>
        <p:spPr>
          <a:xfrm>
            <a:off x="731520" y="2103120"/>
            <a:ext cx="10820400" cy="4024125"/>
          </a:xfrm>
        </p:spPr>
        <p:txBody>
          <a:bodyPr>
            <a:normAutofit/>
          </a:bodyPr>
          <a:lstStyle/>
          <a:p>
            <a:pPr marL="0" indent="0">
              <a:buNone/>
            </a:pPr>
            <a:r>
              <a:rPr lang="en-IN" sz="2400" dirty="0">
                <a:solidFill>
                  <a:schemeClr val="bg1"/>
                </a:solidFill>
                <a:latin typeface="+mj-lt"/>
                <a:ea typeface="+mj-ea"/>
                <a:cs typeface="+mj-cs"/>
              </a:rPr>
              <a:t>The outcome of this project is a simple Arduino-controlled smart water meter that measures the amount of water consumed by the residential sector. During the operation of water meter, water flows through the </a:t>
            </a:r>
            <a:r>
              <a:rPr lang="en-IN" sz="2400" dirty="0" smtClean="0">
                <a:solidFill>
                  <a:schemeClr val="bg1"/>
                </a:solidFill>
                <a:latin typeface="+mj-lt"/>
                <a:ea typeface="+mj-ea"/>
                <a:cs typeface="+mj-cs"/>
              </a:rPr>
              <a:t>flow sensor </a:t>
            </a:r>
            <a:r>
              <a:rPr lang="en-IN" sz="2400" dirty="0">
                <a:solidFill>
                  <a:schemeClr val="bg1"/>
                </a:solidFill>
                <a:latin typeface="+mj-lt"/>
                <a:ea typeface="+mj-ea"/>
                <a:cs typeface="+mj-cs"/>
              </a:rPr>
              <a:t>which is a device that detects and measure flow through pipes. The water flow follows  through </a:t>
            </a:r>
            <a:r>
              <a:rPr lang="en-IN" sz="2400" dirty="0" smtClean="0">
                <a:solidFill>
                  <a:schemeClr val="bg1"/>
                </a:solidFill>
                <a:latin typeface="+mj-lt"/>
                <a:ea typeface="+mj-ea"/>
                <a:cs typeface="+mj-cs"/>
              </a:rPr>
              <a:t>the DC motor. </a:t>
            </a:r>
            <a:endParaRPr lang="en-IN" sz="2400" dirty="0" smtClean="0">
              <a:solidFill>
                <a:schemeClr val="bg1"/>
              </a:solidFill>
              <a:latin typeface="+mj-lt"/>
              <a:ea typeface="+mj-ea"/>
              <a:cs typeface="+mj-cs"/>
            </a:endParaRPr>
          </a:p>
          <a:p>
            <a:pPr marL="0" indent="0">
              <a:buNone/>
            </a:pPr>
            <a:r>
              <a:rPr lang="en-US" sz="2400" dirty="0" smtClean="0">
                <a:solidFill>
                  <a:schemeClr val="bg1"/>
                </a:solidFill>
                <a:latin typeface="+mj-lt"/>
                <a:ea typeface="+mj-ea"/>
                <a:cs typeface="+mj-cs"/>
              </a:rPr>
              <a:t>Link:</a:t>
            </a:r>
          </a:p>
          <a:p>
            <a:pPr marL="0" indent="0">
              <a:buNone/>
            </a:pPr>
            <a:r>
              <a:rPr lang="en-IN" sz="2400" dirty="0">
                <a:solidFill>
                  <a:schemeClr val="bg1"/>
                </a:solidFill>
                <a:latin typeface="+mj-lt"/>
                <a:ea typeface="+mj-ea"/>
                <a:cs typeface="+mj-cs"/>
                <a:hlinkClick r:id="rId2" action="ppaction://hlinkpres?slideindex=1&amp;slidetitle="/>
              </a:rPr>
              <a:t>https://www.tinkercad.com/things/5pe6OqkFua9-water-level-indicator/editel</a:t>
            </a:r>
            <a:endParaRPr lang="en-IN" sz="2400" dirty="0">
              <a:solidFill>
                <a:schemeClr val="bg1"/>
              </a:solidFill>
              <a:latin typeface="+mj-lt"/>
              <a:ea typeface="+mj-ea"/>
              <a:cs typeface="+mj-cs"/>
            </a:endParaRPr>
          </a:p>
        </p:txBody>
      </p:sp>
    </p:spTree>
    <p:extLst>
      <p:ext uri="{BB962C8B-B14F-4D97-AF65-F5344CB8AC3E}">
        <p14:creationId xmlns:p14="http://schemas.microsoft.com/office/powerpoint/2010/main" val="3195195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IN" dirty="0">
                <a:solidFill>
                  <a:schemeClr val="bg1"/>
                </a:solidFill>
              </a:rPr>
              <a:t>Conclusion</a:t>
            </a:r>
            <a:r>
              <a:rPr lang="en-IN" u="sng" dirty="0" smtClean="0"/>
              <a:t> </a:t>
            </a:r>
            <a:r>
              <a:rPr lang="en-IN" dirty="0">
                <a:solidFill>
                  <a:schemeClr val="bg1"/>
                </a:solidFill>
              </a:rPr>
              <a:t>and</a:t>
            </a:r>
            <a:r>
              <a:rPr lang="en-IN" u="sng" dirty="0" smtClean="0"/>
              <a:t> </a:t>
            </a:r>
            <a:r>
              <a:rPr lang="en-IN" dirty="0">
                <a:solidFill>
                  <a:schemeClr val="bg1"/>
                </a:solidFill>
              </a:rPr>
              <a:t>F</a:t>
            </a:r>
            <a:r>
              <a:rPr lang="en-IN" dirty="0" smtClean="0">
                <a:solidFill>
                  <a:schemeClr val="bg1"/>
                </a:solidFill>
              </a:rPr>
              <a:t>uture</a:t>
            </a:r>
            <a:r>
              <a:rPr lang="en-IN" u="sng" dirty="0" smtClean="0"/>
              <a:t> </a:t>
            </a:r>
            <a:r>
              <a:rPr lang="en-IN" dirty="0">
                <a:solidFill>
                  <a:schemeClr val="bg1"/>
                </a:solidFill>
              </a:rPr>
              <a:t>S</a:t>
            </a:r>
            <a:r>
              <a:rPr lang="en-IN" dirty="0" smtClean="0">
                <a:solidFill>
                  <a:schemeClr val="bg1"/>
                </a:solidFill>
              </a:rPr>
              <a:t>cope</a:t>
            </a:r>
            <a:endParaRPr lang="en-IN" dirty="0">
              <a:solidFill>
                <a:schemeClr val="bg1"/>
              </a:solidFill>
            </a:endParaRPr>
          </a:p>
        </p:txBody>
      </p:sp>
      <p:sp>
        <p:nvSpPr>
          <p:cNvPr id="3" name="Content Placeholder 2"/>
          <p:cNvSpPr>
            <a:spLocks noGrp="1"/>
          </p:cNvSpPr>
          <p:nvPr>
            <p:ph idx="1"/>
          </p:nvPr>
        </p:nvSpPr>
        <p:spPr>
          <a:xfrm>
            <a:off x="731520" y="2103120"/>
            <a:ext cx="10820400" cy="4024125"/>
          </a:xfrm>
        </p:spPr>
        <p:txBody>
          <a:bodyPr>
            <a:normAutofit/>
          </a:bodyPr>
          <a:lstStyle/>
          <a:p>
            <a:r>
              <a:rPr lang="en-IN" sz="2400" dirty="0">
                <a:solidFill>
                  <a:schemeClr val="bg1"/>
                </a:solidFill>
                <a:latin typeface="+mj-lt"/>
                <a:ea typeface="+mj-ea"/>
                <a:cs typeface="+mj-cs"/>
              </a:rPr>
              <a:t>A smart water meter can solve many of the problems facing existing meters. Although the maximum efficiency of the proposed meter has not been achieved, there is scope for future upgrades and further improvements.</a:t>
            </a:r>
          </a:p>
          <a:p>
            <a:r>
              <a:rPr lang="en-IN" sz="2400" dirty="0">
                <a:solidFill>
                  <a:schemeClr val="bg1"/>
                </a:solidFill>
                <a:latin typeface="+mj-lt"/>
                <a:ea typeface="+mj-ea"/>
                <a:cs typeface="+mj-cs"/>
              </a:rPr>
              <a:t>Instead of installing one meter in each house, provisions can be made to allow for different monitoring of water use in each section such as kitchen, bathroom etc. It can then monitor and control the water used. </a:t>
            </a:r>
          </a:p>
          <a:p>
            <a:r>
              <a:rPr lang="en-IN" sz="2400" dirty="0">
                <a:solidFill>
                  <a:schemeClr val="bg1"/>
                </a:solidFill>
                <a:latin typeface="+mj-lt"/>
                <a:ea typeface="+mj-ea"/>
                <a:cs typeface="+mj-cs"/>
              </a:rPr>
              <a:t>All additional infrastructure created can be automated with high accuracy. By knowing the correct use of water in different parts of the same house, you may know that there is a leak.</a:t>
            </a:r>
          </a:p>
          <a:p>
            <a:r>
              <a:rPr lang="en-IN" sz="2400" dirty="0">
                <a:solidFill>
                  <a:schemeClr val="bg1"/>
                </a:solidFill>
                <a:latin typeface="+mj-lt"/>
                <a:ea typeface="+mj-ea"/>
                <a:cs typeface="+mj-cs"/>
              </a:rPr>
              <a:t>Leaks or theft if any can be repaired individually, which can be easily repaired.</a:t>
            </a:r>
          </a:p>
        </p:txBody>
      </p:sp>
    </p:spTree>
    <p:extLst>
      <p:ext uri="{BB962C8B-B14F-4D97-AF65-F5344CB8AC3E}">
        <p14:creationId xmlns:p14="http://schemas.microsoft.com/office/powerpoint/2010/main" val="183439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IN" dirty="0">
                <a:solidFill>
                  <a:schemeClr val="bg1"/>
                </a:solidFill>
              </a:rPr>
              <a:t>Reference</a:t>
            </a:r>
            <a:r>
              <a:rPr lang="en-IN" u="sng" dirty="0" smtClean="0"/>
              <a:t> </a:t>
            </a:r>
            <a:r>
              <a:rPr lang="en-IN" dirty="0">
                <a:solidFill>
                  <a:schemeClr val="bg1"/>
                </a:solidFill>
              </a:rPr>
              <a:t>and</a:t>
            </a:r>
            <a:r>
              <a:rPr lang="en-IN" u="sng" dirty="0" smtClean="0"/>
              <a:t> </a:t>
            </a:r>
            <a:r>
              <a:rPr lang="en-IN" dirty="0">
                <a:solidFill>
                  <a:schemeClr val="bg1"/>
                </a:solidFill>
              </a:rPr>
              <a:t>G</a:t>
            </a:r>
            <a:r>
              <a:rPr lang="en-IN" dirty="0" smtClean="0">
                <a:solidFill>
                  <a:schemeClr val="bg1"/>
                </a:solidFill>
              </a:rPr>
              <a:t>ratitude</a:t>
            </a:r>
            <a:endParaRPr lang="en-IN" dirty="0">
              <a:solidFill>
                <a:schemeClr val="bg1"/>
              </a:solidFill>
            </a:endParaRPr>
          </a:p>
        </p:txBody>
      </p:sp>
      <p:sp>
        <p:nvSpPr>
          <p:cNvPr id="3" name="Content Placeholder 2"/>
          <p:cNvSpPr>
            <a:spLocks noGrp="1"/>
          </p:cNvSpPr>
          <p:nvPr>
            <p:ph idx="1"/>
          </p:nvPr>
        </p:nvSpPr>
        <p:spPr>
          <a:xfrm>
            <a:off x="685800" y="1977390"/>
            <a:ext cx="10820400" cy="4024125"/>
          </a:xfrm>
        </p:spPr>
        <p:txBody>
          <a:bodyPr/>
          <a:lstStyle/>
          <a:p>
            <a:r>
              <a:rPr lang="en-IN" sz="2400" dirty="0">
                <a:solidFill>
                  <a:schemeClr val="bg1"/>
                </a:solidFill>
                <a:latin typeface="+mj-lt"/>
                <a:ea typeface="+mj-ea"/>
                <a:cs typeface="+mj-cs"/>
              </a:rPr>
              <a:t>T Randall, Richard </a:t>
            </a:r>
            <a:r>
              <a:rPr lang="en-IN" sz="2400" dirty="0" err="1">
                <a:solidFill>
                  <a:schemeClr val="bg1"/>
                </a:solidFill>
                <a:latin typeface="+mj-lt"/>
                <a:ea typeface="+mj-ea"/>
                <a:cs typeface="+mj-cs"/>
              </a:rPr>
              <a:t>Koech</a:t>
            </a:r>
            <a:r>
              <a:rPr lang="en-IN" sz="2400" dirty="0">
                <a:solidFill>
                  <a:schemeClr val="bg1"/>
                </a:solidFill>
                <a:latin typeface="+mj-lt"/>
                <a:ea typeface="+mj-ea"/>
                <a:cs typeface="+mj-cs"/>
              </a:rPr>
              <a:t>, ‘Smart Water Metering Technology for Water Management in Urban Areas </a:t>
            </a:r>
            <a:r>
              <a:rPr lang="en-IN" sz="2400" dirty="0" err="1">
                <a:solidFill>
                  <a:schemeClr val="bg1"/>
                </a:solidFill>
                <a:latin typeface="+mj-lt"/>
                <a:ea typeface="+mj-ea"/>
                <a:cs typeface="+mj-cs"/>
              </a:rPr>
              <a:t>Analyzing</a:t>
            </a:r>
            <a:r>
              <a:rPr lang="en-IN" sz="2400" dirty="0">
                <a:solidFill>
                  <a:schemeClr val="bg1"/>
                </a:solidFill>
                <a:latin typeface="+mj-lt"/>
                <a:ea typeface="+mj-ea"/>
                <a:cs typeface="+mj-cs"/>
              </a:rPr>
              <a:t> water consumption patterns to optimise water conservation’, </a:t>
            </a:r>
          </a:p>
          <a:p>
            <a:r>
              <a:rPr lang="en-IN" sz="2400" dirty="0">
                <a:solidFill>
                  <a:schemeClr val="bg1"/>
                </a:solidFill>
                <a:latin typeface="+mj-lt"/>
                <a:ea typeface="+mj-ea"/>
                <a:cs typeface="+mj-cs"/>
              </a:rPr>
              <a:t>   DOI:10.21139/wej.2019.001</a:t>
            </a:r>
          </a:p>
          <a:p>
            <a:r>
              <a:rPr lang="en-IN" sz="2400" dirty="0" err="1">
                <a:solidFill>
                  <a:schemeClr val="bg1"/>
                </a:solidFill>
                <a:latin typeface="+mj-lt"/>
                <a:ea typeface="+mj-ea"/>
                <a:cs typeface="+mj-cs"/>
              </a:rPr>
              <a:t>Sarala</a:t>
            </a:r>
            <a:r>
              <a:rPr lang="en-IN" sz="2400" dirty="0">
                <a:solidFill>
                  <a:schemeClr val="bg1"/>
                </a:solidFill>
                <a:latin typeface="+mj-lt"/>
                <a:ea typeface="+mj-ea"/>
                <a:cs typeface="+mj-cs"/>
              </a:rPr>
              <a:t> S.M, ‘Smart Water Meter Using Wireless Networking’,</a:t>
            </a:r>
          </a:p>
          <a:p>
            <a:r>
              <a:rPr lang="en-IN" sz="2400" dirty="0">
                <a:solidFill>
                  <a:schemeClr val="bg1"/>
                </a:solidFill>
                <a:latin typeface="+mj-lt"/>
                <a:ea typeface="+mj-ea"/>
                <a:cs typeface="+mj-cs"/>
              </a:rPr>
              <a:t>   Project Reference No: 40S_BE_0108, 2019</a:t>
            </a:r>
          </a:p>
          <a:p>
            <a:r>
              <a:rPr lang="en-IN" sz="2400" dirty="0">
                <a:solidFill>
                  <a:schemeClr val="bg1"/>
                </a:solidFill>
                <a:latin typeface="+mj-lt"/>
                <a:ea typeface="+mj-ea"/>
                <a:cs typeface="+mj-cs"/>
              </a:rPr>
              <a:t>We would like to thank to our Independent Project Teacher (</a:t>
            </a:r>
            <a:r>
              <a:rPr lang="en-IN" sz="2400" dirty="0" err="1">
                <a:solidFill>
                  <a:schemeClr val="bg1"/>
                </a:solidFill>
                <a:latin typeface="+mj-lt"/>
                <a:ea typeface="+mj-ea"/>
                <a:cs typeface="+mj-cs"/>
              </a:rPr>
              <a:t>Mr.</a:t>
            </a:r>
            <a:r>
              <a:rPr lang="en-IN" sz="2400" dirty="0">
                <a:solidFill>
                  <a:schemeClr val="bg1"/>
                </a:solidFill>
                <a:latin typeface="+mj-lt"/>
                <a:ea typeface="+mj-ea"/>
                <a:cs typeface="+mj-cs"/>
              </a:rPr>
              <a:t> </a:t>
            </a:r>
            <a:r>
              <a:rPr lang="en-IN" sz="2400" dirty="0" err="1">
                <a:solidFill>
                  <a:schemeClr val="bg1"/>
                </a:solidFill>
                <a:latin typeface="+mj-lt"/>
                <a:ea typeface="+mj-ea"/>
                <a:cs typeface="+mj-cs"/>
              </a:rPr>
              <a:t>Rojit</a:t>
            </a:r>
            <a:r>
              <a:rPr lang="en-IN" sz="2400" dirty="0">
                <a:solidFill>
                  <a:schemeClr val="bg1"/>
                </a:solidFill>
                <a:latin typeface="+mj-lt"/>
                <a:ea typeface="+mj-ea"/>
                <a:cs typeface="+mj-cs"/>
              </a:rPr>
              <a:t> Bajaj) for guiding and helping us in the execution of project.</a:t>
            </a:r>
          </a:p>
          <a:p>
            <a:endParaRPr lang="en-IN" dirty="0" smtClean="0"/>
          </a:p>
          <a:p>
            <a:pPr marL="0" indent="0">
              <a:buNone/>
            </a:pPr>
            <a:endParaRPr lang="en-IN" dirty="0" smtClean="0"/>
          </a:p>
        </p:txBody>
      </p:sp>
    </p:spTree>
    <p:extLst>
      <p:ext uri="{BB962C8B-B14F-4D97-AF65-F5344CB8AC3E}">
        <p14:creationId xmlns:p14="http://schemas.microsoft.com/office/powerpoint/2010/main" val="2841646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894" y="764372"/>
            <a:ext cx="11142306" cy="5244541"/>
          </a:xfrm>
        </p:spPr>
        <p:txBody>
          <a:bodyPr/>
          <a:lstStyle/>
          <a:p>
            <a:pPr algn="ctr"/>
            <a:r>
              <a:rPr lang="en-GB" sz="9600" dirty="0">
                <a:solidFill>
                  <a:srgbClr val="FFFFFF"/>
                </a:solidFill>
                <a:latin typeface="Bradley Hand ITC" panose="03070402050302030203" pitchFamily="66" charset="0"/>
                <a:cs typeface="Calibri Light"/>
              </a:rPr>
              <a:t>THANK YOU</a:t>
            </a:r>
            <a:r>
              <a:rPr lang="en-IN" dirty="0"/>
              <a:t/>
            </a:r>
            <a:br>
              <a:rPr lang="en-IN" dirty="0"/>
            </a:br>
            <a:endParaRPr lang="en-IN" dirty="0"/>
          </a:p>
        </p:txBody>
      </p:sp>
    </p:spTree>
    <p:extLst>
      <p:ext uri="{BB962C8B-B14F-4D97-AF65-F5344CB8AC3E}">
        <p14:creationId xmlns:p14="http://schemas.microsoft.com/office/powerpoint/2010/main" val="4118026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29" y="521777"/>
            <a:ext cx="10820400" cy="1293028"/>
          </a:xfrm>
        </p:spPr>
        <p:txBody>
          <a:bodyPr/>
          <a:lstStyle/>
          <a:p>
            <a:pPr algn="ctr"/>
            <a:r>
              <a:rPr lang="en-IN" smtClean="0">
                <a:solidFill>
                  <a:schemeClr val="bg1"/>
                </a:solidFill>
              </a:rPr>
              <a:t>Team Members</a:t>
            </a:r>
            <a:endParaRPr lang="en-IN" dirty="0">
              <a:solidFill>
                <a:schemeClr val="bg1"/>
              </a:solidFill>
            </a:endParaRPr>
          </a:p>
        </p:txBody>
      </p:sp>
      <p:sp>
        <p:nvSpPr>
          <p:cNvPr id="3" name="Content Placeholder 2"/>
          <p:cNvSpPr>
            <a:spLocks noGrp="1"/>
          </p:cNvSpPr>
          <p:nvPr>
            <p:ph idx="1"/>
          </p:nvPr>
        </p:nvSpPr>
        <p:spPr/>
        <p:txBody>
          <a:bodyPr/>
          <a:lstStyle/>
          <a:p>
            <a:r>
              <a:rPr lang="en-IN" sz="2400" dirty="0">
                <a:solidFill>
                  <a:schemeClr val="bg1"/>
                </a:solidFill>
                <a:latin typeface="+mj-lt"/>
                <a:ea typeface="+mj-ea"/>
                <a:cs typeface="+mj-cs"/>
              </a:rPr>
              <a:t> NIDHI SHARMA     (21BCS9922)</a:t>
            </a:r>
          </a:p>
          <a:p>
            <a:r>
              <a:rPr lang="en-IN" sz="2400" dirty="0">
                <a:solidFill>
                  <a:schemeClr val="bg1"/>
                </a:solidFill>
                <a:latin typeface="+mj-lt"/>
                <a:ea typeface="+mj-ea"/>
                <a:cs typeface="+mj-cs"/>
              </a:rPr>
              <a:t> RAKESH SAINI        (21BCS9964)</a:t>
            </a:r>
          </a:p>
          <a:p>
            <a:r>
              <a:rPr lang="en-IN" sz="2400" dirty="0">
                <a:solidFill>
                  <a:schemeClr val="bg1"/>
                </a:solidFill>
                <a:latin typeface="+mj-lt"/>
                <a:ea typeface="+mj-ea"/>
                <a:cs typeface="+mj-cs"/>
              </a:rPr>
              <a:t>SAMEER 	           (21BCS9975)</a:t>
            </a:r>
          </a:p>
          <a:p>
            <a:r>
              <a:rPr lang="en-IN" sz="2400" dirty="0">
                <a:solidFill>
                  <a:schemeClr val="bg1"/>
                </a:solidFill>
                <a:latin typeface="+mj-lt"/>
                <a:ea typeface="+mj-ea"/>
                <a:cs typeface="+mj-cs"/>
              </a:rPr>
              <a:t>AASHI JAIN		(21BCS9979</a:t>
            </a:r>
            <a:r>
              <a:rPr lang="en-IN" sz="2400" dirty="0" smtClean="0">
                <a:solidFill>
                  <a:schemeClr val="bg1"/>
                </a:solidFill>
                <a:latin typeface="+mj-lt"/>
                <a:ea typeface="+mj-ea"/>
                <a:cs typeface="+mj-cs"/>
              </a:rPr>
              <a:t>)</a:t>
            </a:r>
          </a:p>
          <a:p>
            <a:endParaRPr lang="en-IN" sz="2400" dirty="0">
              <a:solidFill>
                <a:schemeClr val="bg1"/>
              </a:solidFill>
              <a:latin typeface="+mj-lt"/>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122" y="2061327"/>
            <a:ext cx="5486400" cy="3322436"/>
          </a:xfrm>
          <a:prstGeom prst="rect">
            <a:avLst/>
          </a:prstGeom>
        </p:spPr>
      </p:pic>
    </p:spTree>
    <p:extLst>
      <p:ext uri="{BB962C8B-B14F-4D97-AF65-F5344CB8AC3E}">
        <p14:creationId xmlns:p14="http://schemas.microsoft.com/office/powerpoint/2010/main" val="2182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down)">
                                      <p:cBhvr>
                                        <p:cTn id="44" dur="580">
                                          <p:stCondLst>
                                            <p:cond delay="0"/>
                                          </p:stCondLst>
                                        </p:cTn>
                                        <p:tgtEl>
                                          <p:spTgt spid="3">
                                            <p:txEl>
                                              <p:pRg st="2" end="2"/>
                                            </p:txEl>
                                          </p:spTgt>
                                        </p:tgtEl>
                                      </p:cBhvr>
                                    </p:animEffect>
                                    <p:anim calcmode="lin" valueType="num">
                                      <p:cBhvr>
                                        <p:cTn id="4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2" end="2"/>
                                            </p:txEl>
                                          </p:spTgt>
                                        </p:tgtEl>
                                      </p:cBhvr>
                                      <p:to x="100000" y="60000"/>
                                    </p:animScale>
                                    <p:animScale>
                                      <p:cBhvr>
                                        <p:cTn id="51" dur="166" decel="50000">
                                          <p:stCondLst>
                                            <p:cond delay="676"/>
                                          </p:stCondLst>
                                        </p:cTn>
                                        <p:tgtEl>
                                          <p:spTgt spid="3">
                                            <p:txEl>
                                              <p:pRg st="2" end="2"/>
                                            </p:txEl>
                                          </p:spTgt>
                                        </p:tgtEl>
                                      </p:cBhvr>
                                      <p:to x="100000" y="100000"/>
                                    </p:animScale>
                                    <p:animScale>
                                      <p:cBhvr>
                                        <p:cTn id="52" dur="26">
                                          <p:stCondLst>
                                            <p:cond delay="1312"/>
                                          </p:stCondLst>
                                        </p:cTn>
                                        <p:tgtEl>
                                          <p:spTgt spid="3">
                                            <p:txEl>
                                              <p:pRg st="2" end="2"/>
                                            </p:txEl>
                                          </p:spTgt>
                                        </p:tgtEl>
                                      </p:cBhvr>
                                      <p:to x="100000" y="80000"/>
                                    </p:animScale>
                                    <p:animScale>
                                      <p:cBhvr>
                                        <p:cTn id="53" dur="166" decel="50000">
                                          <p:stCondLst>
                                            <p:cond delay="1338"/>
                                          </p:stCondLst>
                                        </p:cTn>
                                        <p:tgtEl>
                                          <p:spTgt spid="3">
                                            <p:txEl>
                                              <p:pRg st="2" end="2"/>
                                            </p:txEl>
                                          </p:spTgt>
                                        </p:tgtEl>
                                      </p:cBhvr>
                                      <p:to x="100000" y="100000"/>
                                    </p:animScale>
                                    <p:animScale>
                                      <p:cBhvr>
                                        <p:cTn id="54" dur="26">
                                          <p:stCondLst>
                                            <p:cond delay="1642"/>
                                          </p:stCondLst>
                                        </p:cTn>
                                        <p:tgtEl>
                                          <p:spTgt spid="3">
                                            <p:txEl>
                                              <p:pRg st="2" end="2"/>
                                            </p:txEl>
                                          </p:spTgt>
                                        </p:tgtEl>
                                      </p:cBhvr>
                                      <p:to x="100000" y="90000"/>
                                    </p:animScale>
                                    <p:animScale>
                                      <p:cBhvr>
                                        <p:cTn id="55" dur="166" decel="50000">
                                          <p:stCondLst>
                                            <p:cond delay="1668"/>
                                          </p:stCondLst>
                                        </p:cTn>
                                        <p:tgtEl>
                                          <p:spTgt spid="3">
                                            <p:txEl>
                                              <p:pRg st="2" end="2"/>
                                            </p:txEl>
                                          </p:spTgt>
                                        </p:tgtEl>
                                      </p:cBhvr>
                                      <p:to x="100000" y="100000"/>
                                    </p:animScale>
                                    <p:animScale>
                                      <p:cBhvr>
                                        <p:cTn id="56" dur="26">
                                          <p:stCondLst>
                                            <p:cond delay="1808"/>
                                          </p:stCondLst>
                                        </p:cTn>
                                        <p:tgtEl>
                                          <p:spTgt spid="3">
                                            <p:txEl>
                                              <p:pRg st="2" end="2"/>
                                            </p:txEl>
                                          </p:spTgt>
                                        </p:tgtEl>
                                      </p:cBhvr>
                                      <p:to x="100000" y="95000"/>
                                    </p:animScale>
                                    <p:animScale>
                                      <p:cBhvr>
                                        <p:cTn id="57" dur="166" decel="50000">
                                          <p:stCondLst>
                                            <p:cond delay="1834"/>
                                          </p:stCondLst>
                                        </p:cTn>
                                        <p:tgtEl>
                                          <p:spTgt spid="3">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wipe(down)">
                                      <p:cBhvr>
                                        <p:cTn id="60" dur="580">
                                          <p:stCondLst>
                                            <p:cond delay="0"/>
                                          </p:stCondLst>
                                        </p:cTn>
                                        <p:tgtEl>
                                          <p:spTgt spid="3">
                                            <p:txEl>
                                              <p:pRg st="3" end="3"/>
                                            </p:txEl>
                                          </p:spTgt>
                                        </p:tgtEl>
                                      </p:cBhvr>
                                    </p:animEffect>
                                    <p:anim calcmode="lin" valueType="num">
                                      <p:cBhvr>
                                        <p:cTn id="6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3" end="3"/>
                                            </p:txEl>
                                          </p:spTgt>
                                        </p:tgtEl>
                                      </p:cBhvr>
                                      <p:to x="100000" y="60000"/>
                                    </p:animScale>
                                    <p:animScale>
                                      <p:cBhvr>
                                        <p:cTn id="67" dur="166" decel="50000">
                                          <p:stCondLst>
                                            <p:cond delay="676"/>
                                          </p:stCondLst>
                                        </p:cTn>
                                        <p:tgtEl>
                                          <p:spTgt spid="3">
                                            <p:txEl>
                                              <p:pRg st="3" end="3"/>
                                            </p:txEl>
                                          </p:spTgt>
                                        </p:tgtEl>
                                      </p:cBhvr>
                                      <p:to x="100000" y="100000"/>
                                    </p:animScale>
                                    <p:animScale>
                                      <p:cBhvr>
                                        <p:cTn id="68" dur="26">
                                          <p:stCondLst>
                                            <p:cond delay="1312"/>
                                          </p:stCondLst>
                                        </p:cTn>
                                        <p:tgtEl>
                                          <p:spTgt spid="3">
                                            <p:txEl>
                                              <p:pRg st="3" end="3"/>
                                            </p:txEl>
                                          </p:spTgt>
                                        </p:tgtEl>
                                      </p:cBhvr>
                                      <p:to x="100000" y="80000"/>
                                    </p:animScale>
                                    <p:animScale>
                                      <p:cBhvr>
                                        <p:cTn id="69" dur="166" decel="50000">
                                          <p:stCondLst>
                                            <p:cond delay="1338"/>
                                          </p:stCondLst>
                                        </p:cTn>
                                        <p:tgtEl>
                                          <p:spTgt spid="3">
                                            <p:txEl>
                                              <p:pRg st="3" end="3"/>
                                            </p:txEl>
                                          </p:spTgt>
                                        </p:tgtEl>
                                      </p:cBhvr>
                                      <p:to x="100000" y="100000"/>
                                    </p:animScale>
                                    <p:animScale>
                                      <p:cBhvr>
                                        <p:cTn id="70" dur="26">
                                          <p:stCondLst>
                                            <p:cond delay="1642"/>
                                          </p:stCondLst>
                                        </p:cTn>
                                        <p:tgtEl>
                                          <p:spTgt spid="3">
                                            <p:txEl>
                                              <p:pRg st="3" end="3"/>
                                            </p:txEl>
                                          </p:spTgt>
                                        </p:tgtEl>
                                      </p:cBhvr>
                                      <p:to x="100000" y="90000"/>
                                    </p:animScale>
                                    <p:animScale>
                                      <p:cBhvr>
                                        <p:cTn id="71" dur="166" decel="50000">
                                          <p:stCondLst>
                                            <p:cond delay="1668"/>
                                          </p:stCondLst>
                                        </p:cTn>
                                        <p:tgtEl>
                                          <p:spTgt spid="3">
                                            <p:txEl>
                                              <p:pRg st="3" end="3"/>
                                            </p:txEl>
                                          </p:spTgt>
                                        </p:tgtEl>
                                      </p:cBhvr>
                                      <p:to x="100000" y="100000"/>
                                    </p:animScale>
                                    <p:animScale>
                                      <p:cBhvr>
                                        <p:cTn id="72" dur="26">
                                          <p:stCondLst>
                                            <p:cond delay="1808"/>
                                          </p:stCondLst>
                                        </p:cTn>
                                        <p:tgtEl>
                                          <p:spTgt spid="3">
                                            <p:txEl>
                                              <p:pRg st="3" end="3"/>
                                            </p:txEl>
                                          </p:spTgt>
                                        </p:tgtEl>
                                      </p:cBhvr>
                                      <p:to x="100000" y="95000"/>
                                    </p:animScale>
                                    <p:animScale>
                                      <p:cBhvr>
                                        <p:cTn id="73" dur="166" decel="50000">
                                          <p:stCondLst>
                                            <p:cond delay="1834"/>
                                          </p:stCondLst>
                                        </p:cTn>
                                        <p:tgtEl>
                                          <p:spTgt spid="3">
                                            <p:txEl>
                                              <p:pRg st="3" end="3"/>
                                            </p:txEl>
                                          </p:spTgt>
                                        </p:tgtEl>
                                      </p:cBhvr>
                                      <p:to x="100000" y="100000"/>
                                    </p:animScale>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circle(in)">
                                      <p:cBhvr>
                                        <p:cTn id="78" dur="2000"/>
                                        <p:tgtEl>
                                          <p:spTgt spid="4"/>
                                        </p:tgtEl>
                                      </p:cBhvr>
                                    </p:animEffect>
                                  </p:childTnLst>
                                </p:cTn>
                              </p:par>
                            </p:childTnLst>
                          </p:cTn>
                        </p:par>
                      </p:childTnLst>
                    </p:cTn>
                  </p:par>
                  <p:par>
                    <p:cTn id="79" fill="hold">
                      <p:stCondLst>
                        <p:cond delay="indefinite"/>
                      </p:stCondLst>
                      <p:childTnLst>
                        <p:par>
                          <p:cTn id="80" fill="hold">
                            <p:stCondLst>
                              <p:cond delay="0"/>
                            </p:stCondLst>
                            <p:childTnLst>
                              <p:par>
                                <p:cTn id="81" presetID="27" presetClass="emph" presetSubtype="0" fill="remove" nodeType="clickEffect">
                                  <p:stCondLst>
                                    <p:cond delay="0"/>
                                  </p:stCondLst>
                                  <p:childTnLst>
                                    <p:animClr clrSpc="rgb" dir="cw">
                                      <p:cBhvr override="childStyle">
                                        <p:cTn id="82" dur="250" autoRev="1" fill="remove"/>
                                        <p:tgtEl>
                                          <p:spTgt spid="4"/>
                                        </p:tgtEl>
                                        <p:attrNameLst>
                                          <p:attrName>style.color</p:attrName>
                                        </p:attrNameLst>
                                      </p:cBhvr>
                                      <p:to>
                                        <a:schemeClr val="bg1"/>
                                      </p:to>
                                    </p:animClr>
                                    <p:animClr clrSpc="rgb" dir="cw">
                                      <p:cBhvr>
                                        <p:cTn id="83" dur="250" autoRev="1" fill="remove"/>
                                        <p:tgtEl>
                                          <p:spTgt spid="4"/>
                                        </p:tgtEl>
                                        <p:attrNameLst>
                                          <p:attrName>fillcolor</p:attrName>
                                        </p:attrNameLst>
                                      </p:cBhvr>
                                      <p:to>
                                        <a:schemeClr val="bg1"/>
                                      </p:to>
                                    </p:animClr>
                                    <p:set>
                                      <p:cBhvr>
                                        <p:cTn id="84" dur="250" autoRev="1" fill="remove"/>
                                        <p:tgtEl>
                                          <p:spTgt spid="4"/>
                                        </p:tgtEl>
                                        <p:attrNameLst>
                                          <p:attrName>fill.type</p:attrName>
                                        </p:attrNameLst>
                                      </p:cBhvr>
                                      <p:to>
                                        <p:strVal val="solid"/>
                                      </p:to>
                                    </p:set>
                                    <p:set>
                                      <p:cBhvr>
                                        <p:cTn id="85"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3773" y="368504"/>
            <a:ext cx="10820400" cy="1293028"/>
          </a:xfrm>
        </p:spPr>
        <p:txBody>
          <a:bodyPr/>
          <a:lstStyle/>
          <a:p>
            <a:pPr algn="ctr"/>
            <a:r>
              <a:rPr lang="en-IN" dirty="0" smtClean="0">
                <a:solidFill>
                  <a:schemeClr val="bg1"/>
                </a:solidFill>
              </a:rPr>
              <a:t>Introduction</a:t>
            </a:r>
            <a:endParaRPr lang="en-IN" dirty="0">
              <a:solidFill>
                <a:schemeClr val="bg1"/>
              </a:solidFill>
            </a:endParaRPr>
          </a:p>
        </p:txBody>
      </p:sp>
      <p:sp>
        <p:nvSpPr>
          <p:cNvPr id="3" name="Content Placeholder 2"/>
          <p:cNvSpPr>
            <a:spLocks noGrp="1"/>
          </p:cNvSpPr>
          <p:nvPr>
            <p:ph idx="1"/>
          </p:nvPr>
        </p:nvSpPr>
        <p:spPr>
          <a:xfrm>
            <a:off x="674954" y="1661532"/>
            <a:ext cx="4537953" cy="4760519"/>
          </a:xfrm>
        </p:spPr>
        <p:txBody>
          <a:bodyPr>
            <a:noAutofit/>
          </a:bodyPr>
          <a:lstStyle/>
          <a:p>
            <a:pPr marL="0" indent="0">
              <a:lnSpc>
                <a:spcPct val="110000"/>
              </a:lnSpc>
              <a:spcBef>
                <a:spcPct val="0"/>
              </a:spcBef>
              <a:buNone/>
            </a:pPr>
            <a:r>
              <a:rPr lang="en-IN" sz="2400" dirty="0">
                <a:solidFill>
                  <a:schemeClr val="bg1"/>
                </a:solidFill>
                <a:latin typeface="+mj-lt"/>
                <a:ea typeface="+mj-ea"/>
                <a:cs typeface="+mj-cs"/>
              </a:rPr>
              <a:t>There is shortage of drinking water and unsustainable stress is being imposed on drinking water resources.</a:t>
            </a:r>
          </a:p>
          <a:p>
            <a:pPr marL="0" indent="0">
              <a:lnSpc>
                <a:spcPct val="110000"/>
              </a:lnSpc>
              <a:spcBef>
                <a:spcPct val="0"/>
              </a:spcBef>
              <a:buNone/>
            </a:pPr>
            <a:r>
              <a:rPr lang="en-IN" sz="2400" dirty="0">
                <a:solidFill>
                  <a:schemeClr val="bg1"/>
                </a:solidFill>
                <a:latin typeface="+mj-lt"/>
                <a:ea typeface="+mj-ea"/>
                <a:cs typeface="+mj-cs"/>
              </a:rPr>
              <a:t>In recent years, demand for water has increased in households.</a:t>
            </a:r>
          </a:p>
          <a:p>
            <a:pPr marL="0" indent="0">
              <a:lnSpc>
                <a:spcPct val="110000"/>
              </a:lnSpc>
              <a:spcBef>
                <a:spcPct val="0"/>
              </a:spcBef>
              <a:buNone/>
            </a:pPr>
            <a:r>
              <a:rPr lang="en-IN" sz="2400" dirty="0">
                <a:solidFill>
                  <a:schemeClr val="bg1"/>
                </a:solidFill>
                <a:latin typeface="+mj-lt"/>
                <a:ea typeface="+mj-ea"/>
                <a:cs typeface="+mj-cs"/>
              </a:rPr>
              <a:t>Consumer awareness about the day water consumption is very low.</a:t>
            </a:r>
          </a:p>
          <a:p>
            <a:pPr marL="0" indent="0">
              <a:lnSpc>
                <a:spcPct val="110000"/>
              </a:lnSpc>
              <a:spcBef>
                <a:spcPct val="0"/>
              </a:spcBef>
              <a:buNone/>
            </a:pPr>
            <a:r>
              <a:rPr lang="en-IN" sz="2400" dirty="0">
                <a:solidFill>
                  <a:schemeClr val="bg1"/>
                </a:solidFill>
                <a:latin typeface="+mj-lt"/>
                <a:ea typeface="+mj-ea"/>
                <a:cs typeface="+mj-cs"/>
              </a:rPr>
              <a:t>Traditional water meters cannot be used on a daily basis and water consumption are calculated once a month.</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8492" y="2027292"/>
            <a:ext cx="2908959" cy="2974476"/>
          </a:xfrm>
          <a:prstGeom prst="rect">
            <a:avLst/>
          </a:prstGeom>
        </p:spPr>
      </p:pic>
    </p:spTree>
    <p:extLst>
      <p:ext uri="{BB962C8B-B14F-4D97-AF65-F5344CB8AC3E}">
        <p14:creationId xmlns:p14="http://schemas.microsoft.com/office/powerpoint/2010/main" val="5972527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660" y="558633"/>
            <a:ext cx="10820400" cy="1293028"/>
          </a:xfrm>
        </p:spPr>
        <p:txBody>
          <a:bodyPr/>
          <a:lstStyle/>
          <a:p>
            <a:pPr algn="ctr"/>
            <a:r>
              <a:rPr lang="en-IN" dirty="0" smtClean="0">
                <a:solidFill>
                  <a:schemeClr val="bg1"/>
                </a:solidFill>
              </a:rPr>
              <a:t>Introduction</a:t>
            </a:r>
            <a:endParaRPr lang="en-IN" dirty="0">
              <a:solidFill>
                <a:schemeClr val="bg1"/>
              </a:solidFill>
            </a:endParaRPr>
          </a:p>
        </p:txBody>
      </p:sp>
      <p:sp>
        <p:nvSpPr>
          <p:cNvPr id="3" name="Content Placeholder 2"/>
          <p:cNvSpPr>
            <a:spLocks noGrp="1"/>
          </p:cNvSpPr>
          <p:nvPr>
            <p:ph idx="1"/>
          </p:nvPr>
        </p:nvSpPr>
        <p:spPr>
          <a:xfrm>
            <a:off x="685800" y="1828800"/>
            <a:ext cx="10820400" cy="4024125"/>
          </a:xfrm>
        </p:spPr>
        <p:txBody>
          <a:bodyPr>
            <a:normAutofit/>
          </a:bodyPr>
          <a:lstStyle/>
          <a:p>
            <a:pPr algn="just"/>
            <a:r>
              <a:rPr lang="en-IN" sz="2400" dirty="0">
                <a:solidFill>
                  <a:schemeClr val="bg1"/>
                </a:solidFill>
                <a:latin typeface="+mj-lt"/>
                <a:ea typeface="+mj-ea"/>
                <a:cs typeface="+mj-cs"/>
              </a:rPr>
              <a:t>Our Smart Wireless Water Meter project enables apps to automatically collect usage data, remove manual meter readings, improve efficiency and saves costs. It also provides an opportunity to detect leaks and rare </a:t>
            </a:r>
            <a:r>
              <a:rPr lang="en-IN" sz="2400">
                <a:solidFill>
                  <a:schemeClr val="bg1"/>
                </a:solidFill>
                <a:latin typeface="+mj-lt"/>
                <a:ea typeface="+mj-ea"/>
                <a:cs typeface="+mj-cs"/>
              </a:rPr>
              <a:t>use </a:t>
            </a:r>
            <a:r>
              <a:rPr lang="en-IN" sz="2400" smtClean="0">
                <a:solidFill>
                  <a:schemeClr val="bg1"/>
                </a:solidFill>
                <a:latin typeface="+mj-lt"/>
                <a:ea typeface="+mj-ea"/>
                <a:cs typeface="+mj-cs"/>
              </a:rPr>
              <a:t>more </a:t>
            </a:r>
            <a:r>
              <a:rPr lang="en-IN" sz="2400" dirty="0">
                <a:solidFill>
                  <a:schemeClr val="bg1"/>
                </a:solidFill>
                <a:latin typeface="+mj-lt"/>
                <a:ea typeface="+mj-ea"/>
                <a:cs typeface="+mj-cs"/>
              </a:rPr>
              <a:t>effectively than manual methods</a:t>
            </a:r>
          </a:p>
          <a:p>
            <a:endParaRPr lang="en-IN" sz="2400" dirty="0">
              <a:solidFill>
                <a:schemeClr val="bg1"/>
              </a:solidFill>
              <a:latin typeface="+mj-lt"/>
              <a:ea typeface="+mj-ea"/>
              <a:cs typeface="+mj-cs"/>
            </a:endParaRPr>
          </a:p>
          <a:p>
            <a:r>
              <a:rPr lang="en-IN" sz="2400" dirty="0">
                <a:solidFill>
                  <a:schemeClr val="bg1"/>
                </a:solidFill>
                <a:latin typeface="+mj-lt"/>
                <a:ea typeface="+mj-ea"/>
                <a:cs typeface="+mj-cs"/>
              </a:rPr>
              <a:t>The proposed system contains a Smart Water Meter (built with </a:t>
            </a:r>
            <a:r>
              <a:rPr lang="en-IN" sz="2400" dirty="0" smtClean="0">
                <a:solidFill>
                  <a:schemeClr val="bg1"/>
                </a:solidFill>
                <a:latin typeface="+mj-lt"/>
                <a:ea typeface="+mj-ea"/>
                <a:cs typeface="+mj-cs"/>
              </a:rPr>
              <a:t>Arduino, breadboard</a:t>
            </a:r>
            <a:r>
              <a:rPr lang="en-IN" sz="2400" dirty="0">
                <a:solidFill>
                  <a:schemeClr val="bg1"/>
                </a:solidFill>
                <a:latin typeface="+mj-lt"/>
                <a:ea typeface="+mj-ea"/>
                <a:cs typeface="+mj-cs"/>
              </a:rPr>
              <a:t>, u</a:t>
            </a:r>
            <a:r>
              <a:rPr lang="en-IN" sz="2400" dirty="0" smtClean="0">
                <a:solidFill>
                  <a:schemeClr val="bg1"/>
                </a:solidFill>
                <a:latin typeface="+mj-lt"/>
                <a:ea typeface="+mj-ea"/>
                <a:cs typeface="+mj-cs"/>
              </a:rPr>
              <a:t>ltrasonic sensor, IC7239, DC motor and </a:t>
            </a:r>
            <a:r>
              <a:rPr lang="en-IN" sz="2400" dirty="0" err="1" smtClean="0">
                <a:solidFill>
                  <a:schemeClr val="bg1"/>
                </a:solidFill>
                <a:latin typeface="+mj-lt"/>
                <a:ea typeface="+mj-ea"/>
                <a:cs typeface="+mj-cs"/>
              </a:rPr>
              <a:t>Peizo</a:t>
            </a:r>
            <a:r>
              <a:rPr lang="en-IN" sz="2400" dirty="0" smtClean="0">
                <a:solidFill>
                  <a:schemeClr val="bg1"/>
                </a:solidFill>
                <a:latin typeface="+mj-lt"/>
                <a:ea typeface="+mj-ea"/>
                <a:cs typeface="+mj-cs"/>
              </a:rPr>
              <a:t> Alarm)</a:t>
            </a:r>
            <a:endParaRPr lang="en-IN" sz="2400" dirty="0">
              <a:solidFill>
                <a:schemeClr val="bg1"/>
              </a:solidFill>
              <a:latin typeface="+mj-lt"/>
              <a:ea typeface="+mj-ea"/>
              <a:cs typeface="+mj-cs"/>
            </a:endParaRPr>
          </a:p>
        </p:txBody>
      </p:sp>
    </p:spTree>
    <p:extLst>
      <p:ext uri="{BB962C8B-B14F-4D97-AF65-F5344CB8AC3E}">
        <p14:creationId xmlns:p14="http://schemas.microsoft.com/office/powerpoint/2010/main" val="361016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IN" dirty="0">
                <a:solidFill>
                  <a:schemeClr val="bg1"/>
                </a:solidFill>
              </a:rPr>
              <a:t>Key</a:t>
            </a:r>
            <a:r>
              <a:rPr lang="en-IN" u="sng" dirty="0" smtClean="0"/>
              <a:t> </a:t>
            </a:r>
            <a:r>
              <a:rPr lang="en-IN" dirty="0">
                <a:solidFill>
                  <a:schemeClr val="bg1"/>
                </a:solidFill>
              </a:rPr>
              <a:t>features</a:t>
            </a:r>
          </a:p>
        </p:txBody>
      </p:sp>
      <p:sp>
        <p:nvSpPr>
          <p:cNvPr id="3" name="Content Placeholder 2"/>
          <p:cNvSpPr>
            <a:spLocks noGrp="1"/>
          </p:cNvSpPr>
          <p:nvPr>
            <p:ph idx="1"/>
          </p:nvPr>
        </p:nvSpPr>
        <p:spPr/>
        <p:txBody>
          <a:bodyPr>
            <a:normAutofit/>
          </a:bodyPr>
          <a:lstStyle/>
          <a:p>
            <a:r>
              <a:rPr lang="en-IN" sz="2400" dirty="0">
                <a:solidFill>
                  <a:schemeClr val="bg1"/>
                </a:solidFill>
                <a:latin typeface="+mj-lt"/>
                <a:ea typeface="+mj-ea"/>
                <a:cs typeface="+mj-cs"/>
              </a:rPr>
              <a:t>Monitor the flow, distribution and consumption of water</a:t>
            </a:r>
            <a:r>
              <a:rPr lang="en-IN" sz="2400" dirty="0" smtClean="0">
                <a:solidFill>
                  <a:schemeClr val="bg1"/>
                </a:solidFill>
                <a:latin typeface="+mj-lt"/>
                <a:ea typeface="+mj-ea"/>
                <a:cs typeface="+mj-cs"/>
              </a:rPr>
              <a:t>.</a:t>
            </a:r>
            <a:endParaRPr lang="en-IN" sz="2400" dirty="0">
              <a:solidFill>
                <a:schemeClr val="bg1"/>
              </a:solidFill>
              <a:latin typeface="+mj-lt"/>
              <a:ea typeface="+mj-ea"/>
              <a:cs typeface="+mj-cs"/>
            </a:endParaRPr>
          </a:p>
          <a:p>
            <a:r>
              <a:rPr lang="en-IN" sz="2400" dirty="0" smtClean="0">
                <a:solidFill>
                  <a:schemeClr val="bg1"/>
                </a:solidFill>
                <a:latin typeface="+mj-lt"/>
                <a:ea typeface="+mj-ea"/>
                <a:cs typeface="+mj-cs"/>
              </a:rPr>
              <a:t>Improve </a:t>
            </a:r>
            <a:r>
              <a:rPr lang="en-IN" sz="2400" dirty="0">
                <a:solidFill>
                  <a:schemeClr val="bg1"/>
                </a:solidFill>
                <a:latin typeface="+mj-lt"/>
                <a:ea typeface="+mj-ea"/>
                <a:cs typeface="+mj-cs"/>
              </a:rPr>
              <a:t>leak and fraud detection.</a:t>
            </a:r>
          </a:p>
          <a:p>
            <a:r>
              <a:rPr lang="en-IN" sz="2400" dirty="0">
                <a:solidFill>
                  <a:schemeClr val="bg1"/>
                </a:solidFill>
                <a:latin typeface="+mj-lt"/>
                <a:ea typeface="+mj-ea"/>
                <a:cs typeface="+mj-cs"/>
              </a:rPr>
              <a:t>Increase data collection accuracy.</a:t>
            </a:r>
          </a:p>
          <a:p>
            <a:r>
              <a:rPr lang="en-IN" sz="2400" dirty="0">
                <a:solidFill>
                  <a:schemeClr val="bg1"/>
                </a:solidFill>
                <a:latin typeface="+mj-lt"/>
                <a:ea typeface="+mj-ea"/>
                <a:cs typeface="+mj-cs"/>
              </a:rPr>
              <a:t>Enable real-time or frequent access to water consumption information and billing.</a:t>
            </a:r>
          </a:p>
          <a:p>
            <a:r>
              <a:rPr lang="en-IN" sz="2400" dirty="0">
                <a:solidFill>
                  <a:schemeClr val="bg1"/>
                </a:solidFill>
                <a:latin typeface="+mj-lt"/>
                <a:ea typeface="+mj-ea"/>
                <a:cs typeface="+mj-cs"/>
              </a:rPr>
              <a:t>More economical for users.</a:t>
            </a:r>
          </a:p>
          <a:p>
            <a:r>
              <a:rPr lang="en-IN" sz="2400" dirty="0">
                <a:solidFill>
                  <a:schemeClr val="bg1"/>
                </a:solidFill>
                <a:latin typeface="+mj-lt"/>
                <a:ea typeface="+mj-ea"/>
                <a:cs typeface="+mj-cs"/>
              </a:rPr>
              <a:t>Saved water can be supplied to areas suffering from water scarcity.</a:t>
            </a:r>
          </a:p>
        </p:txBody>
      </p:sp>
    </p:spTree>
    <p:extLst>
      <p:ext uri="{BB962C8B-B14F-4D97-AF65-F5344CB8AC3E}">
        <p14:creationId xmlns:p14="http://schemas.microsoft.com/office/powerpoint/2010/main" val="79257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IN" dirty="0" smtClean="0">
                <a:solidFill>
                  <a:schemeClr val="bg1"/>
                </a:solidFill>
              </a:rPr>
              <a:t>Objectives</a:t>
            </a:r>
            <a:endParaRPr lang="en-IN" dirty="0">
              <a:solidFill>
                <a:schemeClr val="bg1"/>
              </a:solidFill>
            </a:endParaRPr>
          </a:p>
        </p:txBody>
      </p:sp>
      <p:sp>
        <p:nvSpPr>
          <p:cNvPr id="3" name="Content Placeholder 2"/>
          <p:cNvSpPr>
            <a:spLocks noGrp="1"/>
          </p:cNvSpPr>
          <p:nvPr>
            <p:ph idx="1"/>
          </p:nvPr>
        </p:nvSpPr>
        <p:spPr/>
        <p:txBody>
          <a:bodyPr>
            <a:normAutofit/>
          </a:bodyPr>
          <a:lstStyle/>
          <a:p>
            <a:r>
              <a:rPr lang="en-IN" sz="2400" dirty="0">
                <a:solidFill>
                  <a:schemeClr val="bg1"/>
                </a:solidFill>
                <a:latin typeface="+mj-lt"/>
                <a:ea typeface="+mj-ea"/>
                <a:cs typeface="+mj-cs"/>
              </a:rPr>
              <a:t>Capable of implementing the volume based slab system. After reaching each limit the consumer are informed and cautioned through an alarm.</a:t>
            </a:r>
          </a:p>
          <a:p>
            <a:r>
              <a:rPr lang="en-IN" sz="2400" dirty="0">
                <a:solidFill>
                  <a:schemeClr val="bg1"/>
                </a:solidFill>
                <a:latin typeface="+mj-lt"/>
                <a:ea typeface="+mj-ea"/>
                <a:cs typeface="+mj-cs"/>
              </a:rPr>
              <a:t>Develop an online platform to </a:t>
            </a:r>
            <a:r>
              <a:rPr lang="en-IN" sz="2400" dirty="0" smtClean="0">
                <a:solidFill>
                  <a:schemeClr val="bg1"/>
                </a:solidFill>
                <a:latin typeface="+mj-lt"/>
                <a:ea typeface="+mj-ea"/>
                <a:cs typeface="+mj-cs"/>
              </a:rPr>
              <a:t>upload meter reading.</a:t>
            </a:r>
          </a:p>
          <a:p>
            <a:r>
              <a:rPr lang="en-IN" sz="2400" dirty="0" smtClean="0">
                <a:solidFill>
                  <a:schemeClr val="bg1"/>
                </a:solidFill>
                <a:latin typeface="+mj-lt"/>
                <a:ea typeface="+mj-ea"/>
                <a:cs typeface="+mj-cs"/>
              </a:rPr>
              <a:t>To estimate household water consumption and pattern by recording accurate readings.</a:t>
            </a:r>
          </a:p>
          <a:p>
            <a:r>
              <a:rPr lang="en-IN" sz="2400" dirty="0" smtClean="0">
                <a:solidFill>
                  <a:schemeClr val="bg1"/>
                </a:solidFill>
                <a:latin typeface="+mj-lt"/>
                <a:ea typeface="+mj-ea"/>
                <a:cs typeface="+mj-cs"/>
              </a:rPr>
              <a:t>To </a:t>
            </a:r>
            <a:r>
              <a:rPr lang="en-IN" sz="2400" dirty="0" err="1">
                <a:solidFill>
                  <a:schemeClr val="bg1"/>
                </a:solidFill>
                <a:latin typeface="+mj-lt"/>
                <a:ea typeface="+mj-ea"/>
                <a:cs typeface="+mj-cs"/>
              </a:rPr>
              <a:t>analyze</a:t>
            </a:r>
            <a:r>
              <a:rPr lang="en-IN" sz="2400" dirty="0">
                <a:solidFill>
                  <a:schemeClr val="bg1"/>
                </a:solidFill>
                <a:latin typeface="+mj-lt"/>
                <a:ea typeface="+mj-ea"/>
                <a:cs typeface="+mj-cs"/>
              </a:rPr>
              <a:t> water-saving potential for the residential sector.</a:t>
            </a:r>
          </a:p>
        </p:txBody>
      </p:sp>
    </p:spTree>
    <p:extLst>
      <p:ext uri="{BB962C8B-B14F-4D97-AF65-F5344CB8AC3E}">
        <p14:creationId xmlns:p14="http://schemas.microsoft.com/office/powerpoint/2010/main" val="30860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06969"/>
            <a:ext cx="10820400" cy="1293028"/>
          </a:xfrm>
        </p:spPr>
        <p:txBody>
          <a:bodyPr/>
          <a:lstStyle/>
          <a:p>
            <a:pPr algn="l"/>
            <a:r>
              <a:rPr lang="en-IN" dirty="0" smtClean="0">
                <a:solidFill>
                  <a:schemeClr val="bg1"/>
                </a:solidFill>
              </a:rPr>
              <a:t>Platform</a:t>
            </a:r>
            <a:endParaRPr lang="en-IN" dirty="0">
              <a:solidFill>
                <a:schemeClr val="bg1"/>
              </a:solidFill>
            </a:endParaRPr>
          </a:p>
        </p:txBody>
      </p:sp>
      <p:sp>
        <p:nvSpPr>
          <p:cNvPr id="3" name="Content Placeholder 2"/>
          <p:cNvSpPr>
            <a:spLocks noGrp="1"/>
          </p:cNvSpPr>
          <p:nvPr>
            <p:ph idx="1"/>
          </p:nvPr>
        </p:nvSpPr>
        <p:spPr>
          <a:xfrm>
            <a:off x="685800" y="2299998"/>
            <a:ext cx="10820400" cy="1544214"/>
          </a:xfrm>
        </p:spPr>
        <p:txBody>
          <a:bodyPr/>
          <a:lstStyle/>
          <a:p>
            <a:r>
              <a:rPr lang="en-IN" sz="2400" dirty="0">
                <a:solidFill>
                  <a:schemeClr val="bg1"/>
                </a:solidFill>
                <a:latin typeface="+mj-lt"/>
                <a:ea typeface="+mj-ea"/>
                <a:cs typeface="+mj-cs"/>
              </a:rPr>
              <a:t>We have used : </a:t>
            </a:r>
          </a:p>
          <a:p>
            <a:pPr marL="0" indent="0">
              <a:buNone/>
            </a:pPr>
            <a:r>
              <a:rPr lang="en-IN" sz="2400" dirty="0">
                <a:solidFill>
                  <a:schemeClr val="bg1"/>
                </a:solidFill>
                <a:latin typeface="+mj-lt"/>
                <a:ea typeface="+mj-ea"/>
                <a:cs typeface="+mj-cs"/>
              </a:rPr>
              <a:t>    </a:t>
            </a:r>
            <a:r>
              <a:rPr lang="en-IN" sz="2400" dirty="0" err="1">
                <a:solidFill>
                  <a:schemeClr val="bg1"/>
                </a:solidFill>
                <a:latin typeface="+mj-lt"/>
                <a:ea typeface="+mj-ea"/>
                <a:cs typeface="+mj-cs"/>
              </a:rPr>
              <a:t>TinkerCAD</a:t>
            </a:r>
            <a:endParaRPr lang="en-IN" sz="2400" dirty="0">
              <a:solidFill>
                <a:schemeClr val="bg1"/>
              </a:solidFill>
              <a:latin typeface="+mj-lt"/>
              <a:ea typeface="+mj-ea"/>
              <a:cs typeface="+mj-cs"/>
            </a:endParaRPr>
          </a:p>
          <a:p>
            <a:pPr marL="0" indent="0">
              <a:buNone/>
            </a:pPr>
            <a:endParaRPr lang="en-IN" dirty="0"/>
          </a:p>
        </p:txBody>
      </p:sp>
    </p:spTree>
    <p:extLst>
      <p:ext uri="{BB962C8B-B14F-4D97-AF65-F5344CB8AC3E}">
        <p14:creationId xmlns:p14="http://schemas.microsoft.com/office/powerpoint/2010/main" val="176647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66" y="677169"/>
            <a:ext cx="11207620" cy="709127"/>
          </a:xfrm>
        </p:spPr>
        <p:txBody>
          <a:bodyPr>
            <a:normAutofit/>
          </a:bodyPr>
          <a:lstStyle/>
          <a:p>
            <a:pPr algn="ctr"/>
            <a:r>
              <a:rPr lang="en-IN" dirty="0" smtClean="0">
                <a:solidFill>
                  <a:schemeClr val="bg1"/>
                </a:solidFill>
              </a:rPr>
              <a:t>Project</a:t>
            </a:r>
            <a:r>
              <a:rPr lang="en-IN" sz="3200" dirty="0" smtClean="0"/>
              <a:t> </a:t>
            </a:r>
            <a:r>
              <a:rPr lang="en-IN" dirty="0" smtClean="0">
                <a:solidFill>
                  <a:schemeClr val="bg1"/>
                </a:solidFill>
              </a:rPr>
              <a:t>Overview</a:t>
            </a:r>
            <a:endParaRPr lang="en-IN"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630" y="1386296"/>
            <a:ext cx="8560214" cy="4963330"/>
          </a:xfrm>
          <a:prstGeom prst="rect">
            <a:avLst/>
          </a:prstGeom>
        </p:spPr>
      </p:pic>
    </p:spTree>
    <p:extLst>
      <p:ext uri="{BB962C8B-B14F-4D97-AF65-F5344CB8AC3E}">
        <p14:creationId xmlns:p14="http://schemas.microsoft.com/office/powerpoint/2010/main" val="696653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66" y="677169"/>
            <a:ext cx="11207620" cy="709127"/>
          </a:xfrm>
        </p:spPr>
        <p:txBody>
          <a:bodyPr>
            <a:normAutofit/>
          </a:bodyPr>
          <a:lstStyle/>
          <a:p>
            <a:pPr algn="ctr"/>
            <a:r>
              <a:rPr lang="en-IN" dirty="0" smtClean="0">
                <a:solidFill>
                  <a:schemeClr val="bg1"/>
                </a:solidFill>
              </a:rPr>
              <a:t>Project</a:t>
            </a:r>
            <a:r>
              <a:rPr lang="en-IN" sz="3200" dirty="0" smtClean="0"/>
              <a:t> </a:t>
            </a:r>
            <a:r>
              <a:rPr lang="en-IN" dirty="0" smtClean="0">
                <a:solidFill>
                  <a:schemeClr val="bg1"/>
                </a:solidFill>
              </a:rPr>
              <a:t>Overview</a:t>
            </a:r>
            <a:endParaRPr lang="en-IN"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139" y="1386296"/>
            <a:ext cx="8495665" cy="5067258"/>
          </a:xfrm>
          <a:prstGeom prst="rect">
            <a:avLst/>
          </a:prstGeom>
        </p:spPr>
      </p:pic>
    </p:spTree>
    <p:extLst>
      <p:ext uri="{BB962C8B-B14F-4D97-AF65-F5344CB8AC3E}">
        <p14:creationId xmlns:p14="http://schemas.microsoft.com/office/powerpoint/2010/main" val="1596206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541</TotalTime>
  <Words>545</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Bradley Hand ITC</vt:lpstr>
      <vt:lpstr>Calibri</vt:lpstr>
      <vt:lpstr>Calibri Light</vt:lpstr>
      <vt:lpstr>Office Theme</vt:lpstr>
      <vt:lpstr>Independent Project</vt:lpstr>
      <vt:lpstr>Team Members</vt:lpstr>
      <vt:lpstr>Introduction</vt:lpstr>
      <vt:lpstr>Introduction</vt:lpstr>
      <vt:lpstr>Key features</vt:lpstr>
      <vt:lpstr>Objectives</vt:lpstr>
      <vt:lpstr>Platform</vt:lpstr>
      <vt:lpstr>Project Overview</vt:lpstr>
      <vt:lpstr>Project Overview</vt:lpstr>
      <vt:lpstr>Project Overview</vt:lpstr>
      <vt:lpstr>Code</vt:lpstr>
      <vt:lpstr>Result</vt:lpstr>
      <vt:lpstr>Conclusion and Future Scope</vt:lpstr>
      <vt:lpstr>Reference and Gratitude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MST-1 DISRUPTIVE TECHNOLOGY</dc:title>
  <dc:creator>Windows User</dc:creator>
  <cp:lastModifiedBy>Rakesh Saini</cp:lastModifiedBy>
  <cp:revision>52</cp:revision>
  <dcterms:created xsi:type="dcterms:W3CDTF">2021-12-02T16:04:41Z</dcterms:created>
  <dcterms:modified xsi:type="dcterms:W3CDTF">2022-05-28T16:03:44Z</dcterms:modified>
</cp:coreProperties>
</file>