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E433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4840014" y="6378116"/>
            <a:ext cx="332477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Heart-Fi</a:t>
            </a:r>
          </a:p>
        </p:txBody>
      </p:sp>
      <p:sp>
        <p:nvSpPr>
          <p:cNvPr id="120" name="Shape 120"/>
          <p:cNvSpPr/>
          <p:nvPr/>
        </p:nvSpPr>
        <p:spPr>
          <a:xfrm>
            <a:off x="825881" y="7596584"/>
            <a:ext cx="11353039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rgbClr val="FFFFFF"/>
                </a:solidFill>
              </a:defRPr>
            </a:lvl1pPr>
          </a:lstStyle>
          <a:p>
            <a:pPr/>
            <a:r>
              <a:t>Awareness that can change lives</a:t>
            </a:r>
          </a:p>
        </p:txBody>
      </p:sp>
      <p:grpSp>
        <p:nvGrpSpPr>
          <p:cNvPr id="123" name="Group 123"/>
          <p:cNvGrpSpPr/>
          <p:nvPr/>
        </p:nvGrpSpPr>
        <p:grpSpPr>
          <a:xfrm>
            <a:off x="5079967" y="992405"/>
            <a:ext cx="5526497" cy="5437497"/>
            <a:chOff x="0" y="336682"/>
            <a:chExt cx="5526496" cy="5437496"/>
          </a:xfrm>
        </p:grpSpPr>
        <p:pic>
          <p:nvPicPr>
            <p:cNvPr id="121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23049" t="0" r="27942" b="27945"/>
            <a:stretch>
              <a:fillRect/>
            </a:stretch>
          </p:blipFill>
          <p:spPr>
            <a:xfrm>
              <a:off x="0" y="3435841"/>
              <a:ext cx="2444965" cy="233833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2" name="pasted-image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5112" r="0" b="31907"/>
            <a:stretch>
              <a:fillRect/>
            </a:stretch>
          </p:blipFill>
          <p:spPr>
            <a:xfrm rot="2436000">
              <a:off x="1113624" y="1352180"/>
              <a:ext cx="4068799" cy="25625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E433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934351" y="3388870"/>
            <a:ext cx="3235199" cy="1991754"/>
          </a:xfrm>
          <a:prstGeom prst="rect">
            <a:avLst/>
          </a:prstGeom>
          <a:solidFill>
            <a:srgbClr val="E4332B"/>
          </a:solidFill>
          <a:ln w="1270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3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4300"/>
              <a:t>1</a:t>
            </a:r>
            <a:br/>
            <a:r>
              <a:rPr sz="2400"/>
              <a:t>Find a </a:t>
            </a:r>
            <a:br>
              <a:rPr sz="2400"/>
            </a:br>
            <a:r>
              <a:rPr sz="2400"/>
              <a:t>HeartFi Hotspot</a:t>
            </a:r>
          </a:p>
        </p:txBody>
      </p:sp>
      <p:sp>
        <p:nvSpPr>
          <p:cNvPr id="126" name="Shape 126"/>
          <p:cNvSpPr/>
          <p:nvPr/>
        </p:nvSpPr>
        <p:spPr>
          <a:xfrm>
            <a:off x="2221631" y="602839"/>
            <a:ext cx="856153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3-Steps for Free WiFi</a:t>
            </a:r>
          </a:p>
        </p:txBody>
      </p:sp>
      <p:sp>
        <p:nvSpPr>
          <p:cNvPr id="127" name="Shape 127"/>
          <p:cNvSpPr/>
          <p:nvPr/>
        </p:nvSpPr>
        <p:spPr>
          <a:xfrm>
            <a:off x="4884800" y="3388870"/>
            <a:ext cx="3235199" cy="1991754"/>
          </a:xfrm>
          <a:prstGeom prst="rect">
            <a:avLst/>
          </a:prstGeom>
          <a:solidFill>
            <a:srgbClr val="E4332B"/>
          </a:solidFill>
          <a:ln w="1270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1"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4300"/>
              <a:t>2</a:t>
            </a:r>
            <a:br/>
            <a:r>
              <a:t>Get your Free ECG with AliveCor</a:t>
            </a:r>
          </a:p>
        </p:txBody>
      </p:sp>
      <p:pic>
        <p:nvPicPr>
          <p:cNvPr id="12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7709" y="5240413"/>
            <a:ext cx="4648483" cy="8172331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hape 129"/>
          <p:cNvSpPr/>
          <p:nvPr/>
        </p:nvSpPr>
        <p:spPr>
          <a:xfrm>
            <a:off x="8835250" y="3388870"/>
            <a:ext cx="3235199" cy="1991754"/>
          </a:xfrm>
          <a:prstGeom prst="rect">
            <a:avLst/>
          </a:prstGeom>
          <a:solidFill>
            <a:srgbClr val="E4332B"/>
          </a:solidFill>
          <a:ln w="1270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rPr b="1" sz="4300">
                <a:latin typeface="Helvetica"/>
                <a:ea typeface="Helvetica"/>
                <a:cs typeface="Helvetica"/>
                <a:sym typeface="Helvetica"/>
              </a:rPr>
              <a:t>3</a:t>
            </a:r>
            <a:br/>
            <a:r>
              <a:rPr b="1">
                <a:latin typeface="Helvetica"/>
                <a:ea typeface="Helvetica"/>
                <a:cs typeface="Helvetica"/>
                <a:sym typeface="Helvetica"/>
              </a:rPr>
              <a:t>Receive your WiFi password &amp; report</a:t>
            </a:r>
          </a:p>
        </p:txBody>
      </p:sp>
      <p:sp>
        <p:nvSpPr>
          <p:cNvPr id="130" name="Shape 130"/>
          <p:cNvSpPr/>
          <p:nvPr/>
        </p:nvSpPr>
        <p:spPr>
          <a:xfrm>
            <a:off x="5701414" y="2258207"/>
            <a:ext cx="1601972" cy="720735"/>
          </a:xfrm>
          <a:prstGeom prst="rect">
            <a:avLst/>
          </a:prstGeom>
          <a:solidFill>
            <a:srgbClr val="E4332B"/>
          </a:solidFill>
          <a:ln w="1270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1" name="Shape 131"/>
          <p:cNvSpPr/>
          <p:nvPr/>
        </p:nvSpPr>
        <p:spPr>
          <a:xfrm>
            <a:off x="5980926" y="2385206"/>
            <a:ext cx="426755" cy="466736"/>
          </a:xfrm>
          <a:prstGeom prst="rect">
            <a:avLst/>
          </a:prstGeom>
          <a:solidFill>
            <a:srgbClr val="A6AAA9"/>
          </a:solidFill>
          <a:ln w="1270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32" name="Shape 132"/>
          <p:cNvSpPr/>
          <p:nvPr/>
        </p:nvSpPr>
        <p:spPr>
          <a:xfrm>
            <a:off x="6629305" y="2385206"/>
            <a:ext cx="426755" cy="466736"/>
          </a:xfrm>
          <a:prstGeom prst="rect">
            <a:avLst/>
          </a:prstGeom>
          <a:solidFill>
            <a:srgbClr val="A6AAA9"/>
          </a:solidFill>
          <a:ln w="127000">
            <a:solidFill>
              <a:srgbClr val="FFFFFF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grpSp>
        <p:nvGrpSpPr>
          <p:cNvPr id="135" name="Group 135"/>
          <p:cNvGrpSpPr/>
          <p:nvPr/>
        </p:nvGrpSpPr>
        <p:grpSpPr>
          <a:xfrm>
            <a:off x="1046551" y="6905004"/>
            <a:ext cx="3149601" cy="3079209"/>
            <a:chOff x="0" y="0"/>
            <a:chExt cx="3149600" cy="3079207"/>
          </a:xfrm>
        </p:grpSpPr>
        <p:sp>
          <p:nvSpPr>
            <p:cNvPr id="133" name="Shape 133"/>
            <p:cNvSpPr/>
            <p:nvPr/>
          </p:nvSpPr>
          <p:spPr>
            <a:xfrm>
              <a:off x="0" y="0"/>
              <a:ext cx="3149600" cy="3079208"/>
            </a:xfrm>
            <a:prstGeom prst="rect">
              <a:avLst/>
            </a:prstGeom>
            <a:gradFill flip="none" rotWithShape="1">
              <a:gsLst>
                <a:gs pos="0">
                  <a:srgbClr val="FBFBFB"/>
                </a:gs>
                <a:gs pos="100000">
                  <a:srgbClr val="BEBEBE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b="1" sz="2400">
                  <a:solidFill>
                    <a:srgbClr val="E4332B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t>Welcome to HeartFi!</a:t>
              </a:r>
            </a:p>
            <a:p>
              <a:pPr>
                <a:defRPr sz="2400"/>
              </a:pPr>
              <a:br/>
              <a:r>
                <a:rPr b="1">
                  <a:latin typeface="Helvetica"/>
                  <a:ea typeface="Helvetica"/>
                  <a:cs typeface="Helvetica"/>
                  <a:sym typeface="Helvetica"/>
                </a:rPr>
                <a:t>SSID</a:t>
              </a:r>
              <a:br/>
              <a:r>
                <a:t>HeartFi_1</a:t>
              </a:r>
              <a:br/>
              <a:r>
                <a:rPr b="1">
                  <a:latin typeface="Helvetica"/>
                  <a:ea typeface="Helvetica"/>
                  <a:cs typeface="Helvetica"/>
                  <a:sym typeface="Helvetica"/>
                </a:rPr>
                <a:t>Password</a:t>
              </a:r>
              <a:br/>
            </a:p>
          </p:txBody>
        </p:sp>
        <p:sp>
          <p:nvSpPr>
            <p:cNvPr id="134" name="Shape 134"/>
            <p:cNvSpPr/>
            <p:nvPr/>
          </p:nvSpPr>
          <p:spPr>
            <a:xfrm>
              <a:off x="604251" y="2031270"/>
              <a:ext cx="1941098" cy="556193"/>
            </a:xfrm>
            <a:prstGeom prst="roundRect">
              <a:avLst>
                <a:gd name="adj" fmla="val 32085"/>
              </a:avLst>
            </a:prstGeom>
            <a:solidFill>
              <a:srgbClr val="4CAAE1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Reveal</a:t>
              </a:r>
            </a:p>
          </p:txBody>
        </p:sp>
      </p:grpSp>
      <p:grpSp>
        <p:nvGrpSpPr>
          <p:cNvPr id="138" name="Group 138"/>
          <p:cNvGrpSpPr/>
          <p:nvPr/>
        </p:nvGrpSpPr>
        <p:grpSpPr>
          <a:xfrm>
            <a:off x="2272541" y="1809581"/>
            <a:ext cx="1370964" cy="1348886"/>
            <a:chOff x="0" y="83521"/>
            <a:chExt cx="1370963" cy="1348885"/>
          </a:xfrm>
        </p:grpSpPr>
        <p:pic>
          <p:nvPicPr>
            <p:cNvPr id="136" name="pasted-image.pdf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3049" t="0" r="27942" b="27945"/>
            <a:stretch>
              <a:fillRect/>
            </a:stretch>
          </p:blipFill>
          <p:spPr>
            <a:xfrm>
              <a:off x="0" y="852332"/>
              <a:ext cx="606525" cy="5800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7" name="pasted-image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5112" r="0" b="31907"/>
            <a:stretch>
              <a:fillRect/>
            </a:stretch>
          </p:blipFill>
          <p:spPr>
            <a:xfrm rot="2436000">
              <a:off x="276257" y="335436"/>
              <a:ext cx="1009352" cy="6356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41" name="Group 141"/>
          <p:cNvGrpSpPr/>
          <p:nvPr/>
        </p:nvGrpSpPr>
        <p:grpSpPr>
          <a:xfrm>
            <a:off x="9256875" y="2179472"/>
            <a:ext cx="2544348" cy="979805"/>
            <a:chOff x="0" y="0"/>
            <a:chExt cx="2544347" cy="979804"/>
          </a:xfrm>
        </p:grpSpPr>
        <p:sp>
          <p:nvSpPr>
            <p:cNvPr id="139" name="Shape 139"/>
            <p:cNvSpPr/>
            <p:nvPr/>
          </p:nvSpPr>
          <p:spPr>
            <a:xfrm>
              <a:off x="0" y="0"/>
              <a:ext cx="2544348" cy="822335"/>
            </a:xfrm>
            <a:prstGeom prst="roundRect">
              <a:avLst>
                <a:gd name="adj" fmla="val 23166"/>
              </a:avLst>
            </a:prstGeom>
            <a:solidFill>
              <a:srgbClr val="E4332B"/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0" name="Shape 140"/>
            <p:cNvSpPr/>
            <p:nvPr/>
          </p:nvSpPr>
          <p:spPr>
            <a:xfrm>
              <a:off x="0" y="65404"/>
              <a:ext cx="2544348" cy="914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lnSpc>
                  <a:spcPct val="150000"/>
                </a:lnSpc>
                <a:defRPr b="1" sz="53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*******</a:t>
              </a:r>
            </a:p>
          </p:txBody>
        </p:sp>
      </p:grpSp>
      <p:pic>
        <p:nvPicPr>
          <p:cNvPr id="14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16259" y="5240413"/>
            <a:ext cx="4648482" cy="81723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04808" y="5240413"/>
            <a:ext cx="4648482" cy="8172331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Shape 144"/>
          <p:cNvSpPr/>
          <p:nvPr/>
        </p:nvSpPr>
        <p:spPr>
          <a:xfrm>
            <a:off x="5033899" y="6947454"/>
            <a:ext cx="3149601" cy="3079208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/>
          <a:lstStyle/>
          <a:p>
            <a:pPr>
              <a:defRPr b="1" sz="2400" u="sng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45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269298" y="7708448"/>
            <a:ext cx="2746947" cy="1168401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Shape 146"/>
          <p:cNvSpPr/>
          <p:nvPr/>
        </p:nvSpPr>
        <p:spPr>
          <a:xfrm>
            <a:off x="5785292" y="7152492"/>
            <a:ext cx="17149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80 BPM</a:t>
            </a:r>
          </a:p>
        </p:txBody>
      </p:sp>
      <p:sp>
        <p:nvSpPr>
          <p:cNvPr id="147" name="Shape 147"/>
          <p:cNvSpPr/>
          <p:nvPr/>
        </p:nvSpPr>
        <p:spPr>
          <a:xfrm>
            <a:off x="5422892" y="7346337"/>
            <a:ext cx="260011" cy="26001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8" name="Shape 148"/>
          <p:cNvSpPr/>
          <p:nvPr/>
        </p:nvSpPr>
        <p:spPr>
          <a:xfrm>
            <a:off x="9052493" y="6947454"/>
            <a:ext cx="3149601" cy="3079208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defRPr b="1" sz="2400" u="sng">
                <a:latin typeface="Helvetica"/>
                <a:ea typeface="Helvetica"/>
                <a:cs typeface="Helvetica"/>
                <a:sym typeface="Helvetica"/>
              </a:defRPr>
            </a:pPr>
            <a:r>
              <a:rPr u="none">
                <a:solidFill>
                  <a:srgbClr val="E4332B"/>
                </a:solidFill>
              </a:rPr>
              <a:t>Congratulations!</a:t>
            </a:r>
            <a:br>
              <a:rPr u="none">
                <a:solidFill>
                  <a:srgbClr val="E4332B"/>
                </a:solidFill>
              </a:rPr>
            </a:br>
            <a:r>
              <a:rPr b="0" u="none">
                <a:solidFill>
                  <a:srgbClr val="E4332B"/>
                </a:solidFill>
                <a:latin typeface="+mn-lt"/>
                <a:ea typeface="+mn-ea"/>
                <a:cs typeface="+mn-cs"/>
                <a:sym typeface="Helvetica Light"/>
              </a:rPr>
              <a:t>Normal, 80BPM</a:t>
            </a:r>
            <a:br>
              <a:rPr b="0" u="none">
                <a:latin typeface="+mn-lt"/>
                <a:ea typeface="+mn-ea"/>
                <a:cs typeface="+mn-cs"/>
                <a:sym typeface="Helvetica Light"/>
              </a:rPr>
            </a:br>
            <a:br>
              <a:rPr b="0" u="none">
                <a:latin typeface="+mn-lt"/>
                <a:ea typeface="+mn-ea"/>
                <a:cs typeface="+mn-cs"/>
                <a:sym typeface="Helvetica Light"/>
              </a:rPr>
            </a:br>
            <a:r>
              <a:rPr u="none"/>
              <a:t>Password</a:t>
            </a:r>
          </a:p>
          <a:p>
            <a:pPr>
              <a:defRPr sz="2400" u="sng"/>
            </a:pPr>
            <a:r>
              <a:rPr u="none"/>
              <a:t>934gdk93</a:t>
            </a:r>
            <a:br/>
          </a:p>
        </p:txBody>
      </p:sp>
      <p:sp>
        <p:nvSpPr>
          <p:cNvPr id="149" name="Shape 149"/>
          <p:cNvSpPr/>
          <p:nvPr/>
        </p:nvSpPr>
        <p:spPr>
          <a:xfrm>
            <a:off x="9128667" y="8870682"/>
            <a:ext cx="2997251" cy="556193"/>
          </a:xfrm>
          <a:prstGeom prst="roundRect">
            <a:avLst>
              <a:gd name="adj" fmla="val 32085"/>
            </a:avLst>
          </a:prstGeom>
          <a:solidFill>
            <a:srgbClr val="4CAAE1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SMS to my phone</a:t>
            </a:r>
          </a:p>
        </p:txBody>
      </p:sp>
      <p:pic>
        <p:nvPicPr>
          <p:cNvPr id="150" name="pasted-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167432" y="8851910"/>
            <a:ext cx="847736" cy="8477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E433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6215" y="2356343"/>
            <a:ext cx="2339901" cy="2339902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Shape 153"/>
          <p:cNvSpPr/>
          <p:nvPr/>
        </p:nvSpPr>
        <p:spPr>
          <a:xfrm>
            <a:off x="3366089" y="422362"/>
            <a:ext cx="627262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7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What We Need</a:t>
            </a:r>
          </a:p>
        </p:txBody>
      </p:sp>
      <p:sp>
        <p:nvSpPr>
          <p:cNvPr id="154" name="Shape 154"/>
          <p:cNvSpPr/>
          <p:nvPr/>
        </p:nvSpPr>
        <p:spPr>
          <a:xfrm>
            <a:off x="1038193" y="5157025"/>
            <a:ext cx="3895945" cy="193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000">
                <a:solidFill>
                  <a:srgbClr val="FFFFFF"/>
                </a:solidFill>
              </a:defRPr>
            </a:pPr>
            <a:r>
              <a:t>3G/4G Wireless Plan or Dongle</a:t>
            </a:r>
            <a:br/>
            <a:r>
              <a:t>(Tata Wireless?)</a:t>
            </a:r>
          </a:p>
        </p:txBody>
      </p:sp>
      <p:sp>
        <p:nvSpPr>
          <p:cNvPr id="155" name="Shape 155"/>
          <p:cNvSpPr/>
          <p:nvPr/>
        </p:nvSpPr>
        <p:spPr>
          <a:xfrm>
            <a:off x="5015377" y="5040711"/>
            <a:ext cx="3895945" cy="2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000">
                <a:solidFill>
                  <a:srgbClr val="FFFFFF"/>
                </a:solidFill>
              </a:defRPr>
            </a:pPr>
            <a:r>
              <a:t>AliveCor </a:t>
            </a:r>
            <a:br/>
            <a:r>
              <a:t>or </a:t>
            </a:r>
            <a:br/>
            <a:r>
              <a:t>off-the-shelf ECG</a:t>
            </a:r>
          </a:p>
        </p:txBody>
      </p:sp>
      <p:grpSp>
        <p:nvGrpSpPr>
          <p:cNvPr id="159" name="Group 159"/>
          <p:cNvGrpSpPr/>
          <p:nvPr/>
        </p:nvGrpSpPr>
        <p:grpSpPr>
          <a:xfrm>
            <a:off x="5401457" y="2903803"/>
            <a:ext cx="3123786" cy="1405406"/>
            <a:chOff x="0" y="0"/>
            <a:chExt cx="3123784" cy="1405405"/>
          </a:xfrm>
        </p:grpSpPr>
        <p:sp>
          <p:nvSpPr>
            <p:cNvPr id="156" name="Shape 156"/>
            <p:cNvSpPr/>
            <p:nvPr/>
          </p:nvSpPr>
          <p:spPr>
            <a:xfrm>
              <a:off x="0" y="0"/>
              <a:ext cx="3123785" cy="1405406"/>
            </a:xfrm>
            <a:prstGeom prst="rect">
              <a:avLst/>
            </a:prstGeom>
            <a:solidFill>
              <a:srgbClr val="E4332B"/>
            </a:solidFill>
            <a:ln w="1270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7" name="Shape 157"/>
            <p:cNvSpPr/>
            <p:nvPr/>
          </p:nvSpPr>
          <p:spPr>
            <a:xfrm>
              <a:off x="545039" y="247644"/>
              <a:ext cx="832155" cy="910117"/>
            </a:xfrm>
            <a:prstGeom prst="rect">
              <a:avLst/>
            </a:prstGeom>
            <a:solidFill>
              <a:srgbClr val="A6AAA9"/>
            </a:solidFill>
            <a:ln w="1270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8" name="Shape 158"/>
            <p:cNvSpPr/>
            <p:nvPr/>
          </p:nvSpPr>
          <p:spPr>
            <a:xfrm>
              <a:off x="1809353" y="247644"/>
              <a:ext cx="832155" cy="910117"/>
            </a:xfrm>
            <a:prstGeom prst="rect">
              <a:avLst/>
            </a:prstGeom>
            <a:solidFill>
              <a:srgbClr val="A6AAA9"/>
            </a:solidFill>
            <a:ln w="127000" cap="flat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381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160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94668" y="2674593"/>
            <a:ext cx="4235744" cy="2166746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Shape 161"/>
          <p:cNvSpPr/>
          <p:nvPr/>
        </p:nvSpPr>
        <p:spPr>
          <a:xfrm>
            <a:off x="8764567" y="5028698"/>
            <a:ext cx="3895946" cy="436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000">
                <a:solidFill>
                  <a:srgbClr val="FFFFFF"/>
                </a:solidFill>
              </a:defRPr>
            </a:pPr>
            <a:r>
              <a:t>Building or Public Installation Permission</a:t>
            </a:r>
          </a:p>
          <a:p>
            <a:pPr>
              <a:defRPr sz="4000">
                <a:solidFill>
                  <a:srgbClr val="FFFFFF"/>
                </a:solidFill>
              </a:defRPr>
            </a:pPr>
            <a:r>
              <a:t>(mall, coffee shops, restaurants)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