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3/31/2024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3/31/2024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3/31/2024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Cyber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80089" y="4068420"/>
            <a:ext cx="914400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pPr marL="2286000" lvl="4" indent="-457200">
              <a:buAutoNum type="arabicPeriod"/>
            </a:pPr>
            <a:r>
              <a:rPr lang="en-US" sz="2000" b="1" dirty="0">
                <a:solidFill>
                  <a:schemeClr val="accent1">
                    <a:lumMod val="75000"/>
                  </a:schemeClr>
                </a:solidFill>
                <a:latin typeface="Arial"/>
                <a:cs typeface="Arial"/>
              </a:rPr>
              <a:t>Roslin Sylvia A</a:t>
            </a:r>
          </a:p>
          <a:p>
            <a:pPr marL="2286000" lvl="4" indent="-457200">
              <a:buAutoNum type="arabicPeriod"/>
            </a:pPr>
            <a:r>
              <a:rPr lang="en-US" sz="2000" b="1" dirty="0">
                <a:solidFill>
                  <a:schemeClr val="accent1">
                    <a:lumMod val="75000"/>
                  </a:schemeClr>
                </a:solidFill>
                <a:latin typeface="Arial"/>
                <a:cs typeface="Arial"/>
              </a:rPr>
              <a:t>Mount Zion College of Engineering and Technology</a:t>
            </a:r>
          </a:p>
          <a:p>
            <a:pPr marL="2286000" lvl="4" indent="-457200">
              <a:buAutoNum type="arabicPeriod"/>
            </a:pPr>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IN" sz="2400" dirty="0">
                <a:solidFill>
                  <a:srgbClr val="0F0F0F"/>
                </a:solidFill>
                <a:ea typeface="+mn-lt"/>
                <a:cs typeface="+mn-lt"/>
              </a:rPr>
              <a:t>List and cite relevant sources, research papers, and articles that were instrumental in developing the proposed solution. </a:t>
            </a:r>
            <a:r>
              <a:rPr lang="en-US" sz="2400" dirty="0">
                <a:solidFill>
                  <a:srgbClr val="0F0F0F"/>
                </a:solidFill>
                <a:ea typeface="+mn-lt"/>
                <a:cs typeface="+mn-lt"/>
              </a:rPr>
              <a:t>"Computer Security</a:t>
            </a:r>
            <a:r>
              <a:rPr lang="en-US" sz="2400" dirty="0">
                <a:solidFill>
                  <a:schemeClr val="tx1"/>
                </a:solidFill>
                <a:latin typeface="Söhne"/>
                <a:ea typeface="+mn-lt"/>
                <a:cs typeface="+mn-lt"/>
              </a:rPr>
              <a:t>:</a:t>
            </a:r>
            <a:r>
              <a:rPr lang="en-US" sz="2400" b="0" i="0" dirty="0">
                <a:solidFill>
                  <a:srgbClr val="ECECEC"/>
                </a:solidFill>
                <a:effectLst/>
                <a:latin typeface="Söhne"/>
              </a:rPr>
              <a:t> </a:t>
            </a:r>
            <a:r>
              <a:rPr lang="en-US" sz="2400" dirty="0">
                <a:solidFill>
                  <a:srgbClr val="0F0F0F"/>
                </a:solidFill>
                <a:ea typeface="+mn-lt"/>
                <a:cs typeface="+mn-lt"/>
              </a:rPr>
              <a:t>Principles and Practice" by William Stallings and Lawrie Brown</a:t>
            </a:r>
          </a:p>
          <a:p>
            <a:pPr algn="l">
              <a:buFont typeface="Arial" panose="020B0604020202020204" pitchFamily="34" charset="0"/>
              <a:buChar char="•"/>
            </a:pPr>
            <a:r>
              <a:rPr lang="en-US" sz="2400" dirty="0">
                <a:solidFill>
                  <a:srgbClr val="0F0F0F"/>
                </a:solidFill>
                <a:ea typeface="+mn-lt"/>
                <a:cs typeface="+mn-lt"/>
              </a:rPr>
              <a:t>"CISSP All-in-One Exam Guide" by Shon Harris and Fernando </a:t>
            </a:r>
            <a:r>
              <a:rPr lang="en-US" sz="2400" dirty="0" err="1">
                <a:solidFill>
                  <a:srgbClr val="0F0F0F"/>
                </a:solidFill>
                <a:ea typeface="+mn-lt"/>
                <a:cs typeface="+mn-lt"/>
              </a:rPr>
              <a:t>Maymi</a:t>
            </a:r>
            <a:endParaRPr lang="en-US" sz="2400" dirty="0">
              <a:solidFill>
                <a:srgbClr val="0F0F0F"/>
              </a:solidFill>
              <a:ea typeface="+mn-lt"/>
              <a:cs typeface="+mn-lt"/>
            </a:endParaRPr>
          </a:p>
          <a:p>
            <a:pPr algn="l">
              <a:buFont typeface="Arial" panose="020B0604020202020204" pitchFamily="34" charset="0"/>
              <a:buChar char="•"/>
            </a:pPr>
            <a:r>
              <a:rPr lang="en-US" sz="2400" dirty="0">
                <a:solidFill>
                  <a:srgbClr val="0F0F0F"/>
                </a:solidFill>
                <a:ea typeface="+mn-lt"/>
                <a:cs typeface="+mn-lt"/>
              </a:rPr>
              <a:t>NIST Special Publication 800-53 : "Security and Privacy Controls for Federal Information Systems and Organizations"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500" b="1" i="0" dirty="0">
                <a:solidFill>
                  <a:sysClr val="windowText" lastClr="000000"/>
                </a:solidFill>
                <a:effectLst/>
                <a:latin typeface="Söhne"/>
              </a:rPr>
              <a:t>With the exponential growth of cyber threats, organizations face significant challenges in safeguarding their data and systems against various attacks, including malware, phishing, and data breaches. </a:t>
            </a:r>
          </a:p>
          <a:p>
            <a:pPr marL="305435" indent="-305435"/>
            <a:r>
              <a:rPr lang="en-US" sz="2500" b="1" i="0" dirty="0">
                <a:solidFill>
                  <a:sysClr val="windowText" lastClr="000000"/>
                </a:solidFill>
                <a:effectLst/>
                <a:latin typeface="Söhne"/>
              </a:rPr>
              <a:t>There is an urgent need to develop robust cybersecurity solutions to mitigate these risks effectively. </a:t>
            </a:r>
            <a:endParaRPr lang="en-IN" sz="2500" b="1" dirty="0">
              <a:solidFill>
                <a:sysClr val="windowText" lastClr="000000"/>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IN" sz="1200" b="1" dirty="0">
              <a:latin typeface="Calibri"/>
              <a:ea typeface="+mn-lt"/>
              <a:cs typeface="+mn-lt"/>
            </a:endParaRPr>
          </a:p>
          <a:p>
            <a:pPr marL="305435" indent="-305435"/>
            <a:r>
              <a:rPr lang="en-US" sz="1200" b="1" dirty="0">
                <a:latin typeface="Calibri"/>
                <a:ea typeface="+mn-lt"/>
                <a:cs typeface="+mn-lt"/>
              </a:rPr>
              <a:t>We propose the development of a comprehensive cybersecurity system that encompasses multiple layers of defense to protect against diverse cyber threats. This system will integrate advanced technologies and best practices to ensure the confidentiality, integrity, and availability of organizational assets.</a:t>
            </a: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11045"/>
            <a:ext cx="11029615" cy="5427407"/>
          </a:xfrm>
        </p:spPr>
        <p:txBody>
          <a:bodyPr>
            <a:normAutofit/>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 :</a:t>
            </a:r>
            <a:endParaRPr lang="en-US" dirty="0"/>
          </a:p>
          <a:p>
            <a:pPr marL="899435" lvl="2" indent="-305435"/>
            <a:r>
              <a:rPr lang="en-IN" sz="1400" b="1" dirty="0">
                <a:solidFill>
                  <a:srgbClr val="0F0F0F"/>
                </a:solidFill>
              </a:rPr>
              <a:t>System requirements</a:t>
            </a:r>
          </a:p>
          <a:p>
            <a:pPr marL="899435" lvl="2" indent="-305435"/>
            <a:r>
              <a:rPr lang="en-IN" sz="1400" b="1" dirty="0">
                <a:solidFill>
                  <a:srgbClr val="0F0F0F"/>
                </a:solidFill>
              </a:rPr>
              <a:t>Library required to build the model</a:t>
            </a:r>
          </a:p>
          <a:p>
            <a:pPr marL="0" indent="0" algn="l">
              <a:buNone/>
            </a:pPr>
            <a:r>
              <a:rPr lang="en-US" sz="1800" b="1" dirty="0">
                <a:solidFill>
                  <a:srgbClr val="0F0F0F"/>
                </a:solidFill>
              </a:rPr>
              <a:t>The system will be developed using a combination of technologies aligned with cybersecurity fundamentals, including :</a:t>
            </a:r>
          </a:p>
          <a:p>
            <a:pPr lvl="1">
              <a:buFont typeface="+mj-lt"/>
              <a:buAutoNum type="arabicPeriod"/>
            </a:pPr>
            <a:r>
              <a:rPr lang="en-US" sz="1500" b="1" dirty="0">
                <a:solidFill>
                  <a:srgbClr val="0F0F0F"/>
                </a:solidFill>
              </a:rPr>
              <a:t>Network Security: Implementing firewalls, intrusion detection systems (IDS), and intrusion prevention systems (IPS) to protect against unauthorized access and malicious activities.</a:t>
            </a:r>
          </a:p>
          <a:p>
            <a:pPr lvl="1">
              <a:buFont typeface="+mj-lt"/>
              <a:buAutoNum type="arabicPeriod"/>
            </a:pPr>
            <a:r>
              <a:rPr lang="en-US" sz="1500" b="1" dirty="0">
                <a:solidFill>
                  <a:srgbClr val="0F0F0F"/>
                </a:solidFill>
              </a:rPr>
              <a:t>Endpoint Security: Deploying antivirus software, endpoint detection and response (EDR) tools, and device encryption to secure endpoints and prevent malware infections.</a:t>
            </a:r>
          </a:p>
          <a:p>
            <a:pPr lvl="1">
              <a:buFont typeface="+mj-lt"/>
              <a:buAutoNum type="arabicPeriod"/>
            </a:pPr>
            <a:r>
              <a:rPr lang="en-US" sz="1500" b="1" dirty="0">
                <a:solidFill>
                  <a:srgbClr val="0F0F0F"/>
                </a:solidFill>
              </a:rPr>
              <a:t>Data Security: Utilizing encryption techniques, access controls, and data loss prevention (DLP) solutions to safeguard sensitive data both at rest and in transit.</a:t>
            </a:r>
          </a:p>
          <a:p>
            <a:pPr lvl="1">
              <a:buFont typeface="+mj-lt"/>
              <a:buAutoNum type="arabicPeriod"/>
            </a:pPr>
            <a:r>
              <a:rPr lang="en-US" sz="1500" b="1" dirty="0">
                <a:solidFill>
                  <a:srgbClr val="0F0F0F"/>
                </a:solidFill>
              </a:rPr>
              <a:t>Security Monitoring: Employing security information and event management (SIEM) systems, log management tools, and threat intelligence feeds for continuous monitoring and threat detection.</a:t>
            </a:r>
          </a:p>
          <a:p>
            <a:pPr lvl="1">
              <a:buFont typeface="+mj-lt"/>
              <a:buAutoNum type="arabicPeriod"/>
            </a:pPr>
            <a:r>
              <a:rPr lang="en-US" sz="1500" b="1" dirty="0">
                <a:solidFill>
                  <a:srgbClr val="0F0F0F"/>
                </a:solidFill>
              </a:rPr>
              <a:t>Security Training and Awareness: Providing cybersecurity awareness training to employees to educate them about potential threats and best practices for maintaining security.</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69175"/>
            <a:ext cx="11029615" cy="4673324"/>
          </a:xfrm>
        </p:spPr>
        <p:txBody>
          <a:bodyPr/>
          <a:lstStyle/>
          <a:p>
            <a:pPr marL="0" indent="0">
              <a:buNone/>
            </a:pPr>
            <a:r>
              <a:rPr lang="en-US" sz="1800" b="1" dirty="0">
                <a:solidFill>
                  <a:srgbClr val="0F0F0F"/>
                </a:solidFill>
              </a:rPr>
              <a:t>The deployment of algorithms will vary depending on the specific components of the system. For example:</a:t>
            </a:r>
          </a:p>
          <a:p>
            <a:pPr>
              <a:buFont typeface="+mj-lt"/>
              <a:buAutoNum type="arabicPeriod"/>
            </a:pPr>
            <a:r>
              <a:rPr lang="en-US" sz="1800" b="1" dirty="0">
                <a:solidFill>
                  <a:srgbClr val="0F0F0F"/>
                </a:solidFill>
              </a:rPr>
              <a:t>Intrusion Detection: Utilizing algorithms such as signature-based detection, anomaly detection, and machine learning for identifying and mitigating network intrusions.</a:t>
            </a:r>
          </a:p>
          <a:p>
            <a:pPr>
              <a:buFont typeface="+mj-lt"/>
              <a:buAutoNum type="arabicPeriod"/>
            </a:pPr>
            <a:r>
              <a:rPr lang="en-US" sz="1800" b="1" dirty="0">
                <a:solidFill>
                  <a:srgbClr val="0F0F0F"/>
                </a:solidFill>
              </a:rPr>
              <a:t>Encryption: Implementing strong encryption algorithms such as AES (Advanced Encryption Standard) for securing sensitive data.</a:t>
            </a:r>
          </a:p>
          <a:p>
            <a:pPr>
              <a:buFont typeface="+mj-lt"/>
              <a:buAutoNum type="arabicPeriod"/>
            </a:pPr>
            <a:r>
              <a:rPr lang="en-US" sz="1800" b="1" dirty="0">
                <a:solidFill>
                  <a:srgbClr val="0F0F0F"/>
                </a:solidFill>
              </a:rPr>
              <a:t>Access Control: Employing role-based access control (RBAC) algorithms to manage user permissions and restrict unauthorized access.</a:t>
            </a:r>
          </a:p>
          <a:p>
            <a:pPr>
              <a:buFont typeface="+mj-lt"/>
              <a:buAutoNum type="arabicPeriod"/>
            </a:pPr>
            <a:r>
              <a:rPr lang="en-US" sz="1800" b="1" dirty="0">
                <a:solidFill>
                  <a:srgbClr val="0F0F0F"/>
                </a:solidFill>
              </a:rPr>
              <a:t>SIEM Analysis: Using algorithms for correlation, pattern recognition, and anomaly detection to analyze security events and identify potential threats.</a:t>
            </a:r>
          </a:p>
          <a:p>
            <a:pPr marL="0" indent="0">
              <a:buNone/>
            </a:pPr>
            <a:r>
              <a:rPr lang="en-US" sz="1800" b="1" dirty="0">
                <a:solidFill>
                  <a:srgbClr val="0F0F0F"/>
                </a:solidFill>
              </a:rPr>
              <a:t>Deployment will involve configuring and integrating these algorithms within the cybersecurity system architecture, ensuring proper functionality and performance.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Cyber Security model in terms of its accuracy and effectiveness in predicting bike counts. </a:t>
            </a:r>
          </a:p>
          <a:p>
            <a:pPr marL="0" indent="0">
              <a:buNone/>
            </a:pPr>
            <a:r>
              <a:rPr lang="en-IN" sz="2400" dirty="0">
                <a:solidFill>
                  <a:srgbClr val="0F0F0F"/>
                </a:solidFill>
                <a:ea typeface="+mn-lt"/>
                <a:cs typeface="+mn-lt"/>
              </a:rPr>
              <a:t>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a:t>
            </a:r>
          </a:p>
          <a:p>
            <a:pPr marL="305435" indent="-305435"/>
            <a:r>
              <a:rPr lang="en-IN" sz="2000" dirty="0">
                <a:solidFill>
                  <a:srgbClr val="0F0F0F"/>
                </a:solidFill>
                <a:ea typeface="+mn-lt"/>
                <a:cs typeface="+mn-lt"/>
              </a:rPr>
              <a:t>Emphasize the importance of accurate bike count predictions for ensuring a stable supply of rental bikes in urban areas.</a:t>
            </a:r>
          </a:p>
          <a:p>
            <a:pPr marL="305435" indent="-305435"/>
            <a:r>
              <a:rPr lang="en-US" sz="2000" dirty="0">
                <a:solidFill>
                  <a:srgbClr val="0F0F0F"/>
                </a:solidFill>
                <a:ea typeface="+mn-lt"/>
                <a:cs typeface="+mn-lt"/>
              </a:rPr>
              <a:t>The proposed cybersecurity system offers a proactive approach to addressing the ever-evolving threat landscape by leveraging advanced technologies and methodologies. </a:t>
            </a:r>
          </a:p>
          <a:p>
            <a:pPr marL="305435" indent="-305435"/>
            <a:r>
              <a:rPr lang="en-US" sz="2000" dirty="0">
                <a:solidFill>
                  <a:srgbClr val="0F0F0F"/>
                </a:solidFill>
                <a:ea typeface="+mn-lt"/>
                <a:cs typeface="+mn-lt"/>
              </a:rPr>
              <a:t>By adopting a multi-layered defense strategy and continuous monitoring, organizations can enhance their resilience against cyber attacks and minimize the impact of security incidents.</a:t>
            </a:r>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a:t>
            </a:r>
          </a:p>
          <a:p>
            <a:pPr marL="305435" indent="-305435"/>
            <a:r>
              <a:rPr lang="en-US" sz="2000" dirty="0">
                <a:ea typeface="+mn-lt"/>
                <a:cs typeface="+mn-lt"/>
              </a:rPr>
              <a:t> Consider the integration of emerging technologies such as edge computing or advanced machine learning techniques.</a:t>
            </a:r>
          </a:p>
          <a:p>
            <a:pPr marL="305435" indent="-305435"/>
            <a:r>
              <a:rPr lang="en-US" sz="2000" dirty="0">
                <a:ea typeface="+mn-lt"/>
                <a:cs typeface="+mn-lt"/>
              </a:rPr>
              <a:t>Future enhancements to the system could include the integration of artificial intelligence (AI) and machine learning (ML) algorithms for advanced threat detection and automated incident response. Additionally, improvements in user authentication mechanisms and security analytics capabilities can further enhance the effectiveness of the cybersecurity solution.</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1023</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Cyber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Roslin sylvia</cp:lastModifiedBy>
  <cp:revision>34</cp:revision>
  <dcterms:created xsi:type="dcterms:W3CDTF">2021-05-26T16:50:10Z</dcterms:created>
  <dcterms:modified xsi:type="dcterms:W3CDTF">2024-03-31T05:52:18Z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