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3310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19" y="322118"/>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227126" y="0"/>
            <a:ext cx="5410893" cy="8229600"/>
          </a:xfrm>
          <a:prstGeom prst="rect">
            <a:avLst/>
          </a:prstGeom>
        </p:spPr>
      </p:pic>
      <p:sp>
        <p:nvSpPr>
          <p:cNvPr id="5" name="Text 1"/>
          <p:cNvSpPr/>
          <p:nvPr/>
        </p:nvSpPr>
        <p:spPr>
          <a:xfrm>
            <a:off x="833199" y="1475184"/>
            <a:ext cx="7477601" cy="2874645"/>
          </a:xfrm>
          <a:prstGeom prst="rect">
            <a:avLst/>
          </a:prstGeom>
          <a:noFill/>
          <a:ln/>
        </p:spPr>
        <p:txBody>
          <a:bodyPr wrap="square" rtlCol="0" anchor="t"/>
          <a:lstStyle/>
          <a:p>
            <a:pPr marL="0" indent="0">
              <a:lnSpc>
                <a:spcPts val="7545"/>
              </a:lnSpc>
              <a:buNone/>
            </a:pPr>
            <a:r>
              <a:rPr lang="en-US" sz="6036" b="1" kern="0" spc="-181" dirty="0">
                <a:solidFill>
                  <a:srgbClr val="A680FF"/>
                </a:solidFill>
                <a:latin typeface="p22-mackinac-pro" pitchFamily="34" charset="0"/>
                <a:ea typeface="p22-mackinac-pro" pitchFamily="34" charset="-122"/>
                <a:cs typeface="p22-mackinac-pro" pitchFamily="34" charset="-120"/>
              </a:rPr>
              <a:t>Introduction to Top New Technologies in AI</a:t>
            </a:r>
            <a:endParaRPr lang="en-US" sz="6036" dirty="0"/>
          </a:p>
        </p:txBody>
      </p:sp>
      <p:sp>
        <p:nvSpPr>
          <p:cNvPr id="6" name="Text 2"/>
          <p:cNvSpPr/>
          <p:nvPr/>
        </p:nvSpPr>
        <p:spPr>
          <a:xfrm>
            <a:off x="833199" y="4683085"/>
            <a:ext cx="7477601"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Explore the cutting-edge advancements in artificial intelligence that are transforming industries and reshaping the future. From machine learning to natural language processing, discover the innovative technologies powering the next generation of AI solutions.</a:t>
            </a:r>
            <a:endParaRPr lang="en-US" sz="1750" dirty="0"/>
          </a:p>
        </p:txBody>
      </p:sp>
      <p:sp>
        <p:nvSpPr>
          <p:cNvPr id="7" name="Shape 3"/>
          <p:cNvSpPr/>
          <p:nvPr/>
        </p:nvSpPr>
        <p:spPr>
          <a:xfrm>
            <a:off x="833199" y="6354604"/>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6360081"/>
            <a:ext cx="2158484" cy="388858"/>
          </a:xfrm>
          <a:prstGeom prst="rect">
            <a:avLst/>
          </a:prstGeom>
          <a:noFill/>
          <a:ln/>
        </p:spPr>
        <p:txBody>
          <a:bodyPr wrap="none" rtlCol="0" anchor="t"/>
          <a:lstStyle/>
          <a:p>
            <a:pPr marL="0" indent="0" algn="l">
              <a:lnSpc>
                <a:spcPts val="3062"/>
              </a:lnSpc>
              <a:buNone/>
            </a:pPr>
            <a:endParaRPr lang="en-US" sz="2187" dirty="0"/>
          </a:p>
        </p:txBody>
      </p:sp>
      <p:pic>
        <p:nvPicPr>
          <p:cNvPr id="10" name="Image 3" descr="preencoded.png">
            <a:hlinkClick r:id="rId5"/>
          </p:cNvPr>
          <p:cNvPicPr>
            <a:picLocks noChangeAspect="1"/>
          </p:cNvPicPr>
          <p:nvPr/>
        </p:nvPicPr>
        <p:blipFill>
          <a:blip r:embed="rId6"/>
          <a:stretch>
            <a:fillRect/>
          </a:stretch>
        </p:blipFill>
        <p:spPr>
          <a:xfrm flipV="1">
            <a:off x="12242153" y="8551718"/>
            <a:ext cx="2296807" cy="935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219"/>
          </a:xfrm>
          <a:prstGeom prst="rect">
            <a:avLst/>
          </a:prstGeom>
          <a:solidFill>
            <a:srgbClr val="0C0524">
              <a:alpha val="75000"/>
            </a:srgbClr>
          </a:solidFill>
          <a:ln/>
        </p:spPr>
      </p:sp>
      <p:sp>
        <p:nvSpPr>
          <p:cNvPr id="4" name="Text 1"/>
          <p:cNvSpPr/>
          <p:nvPr/>
        </p:nvSpPr>
        <p:spPr>
          <a:xfrm>
            <a:off x="2105501" y="603171"/>
            <a:ext cx="6800850" cy="685443"/>
          </a:xfrm>
          <a:prstGeom prst="rect">
            <a:avLst/>
          </a:prstGeom>
          <a:noFill/>
          <a:ln/>
        </p:spPr>
        <p:txBody>
          <a:bodyPr wrap="none" rtlCol="0" anchor="t"/>
          <a:lstStyle/>
          <a:p>
            <a:pPr marL="0" indent="0">
              <a:lnSpc>
                <a:spcPts val="5398"/>
              </a:lnSpc>
              <a:buNone/>
            </a:pPr>
            <a:r>
              <a:rPr lang="en-US" sz="4318" b="1" kern="0" spc="-130" dirty="0">
                <a:solidFill>
                  <a:srgbClr val="A680FF"/>
                </a:solidFill>
                <a:latin typeface="p22-mackinac-pro" pitchFamily="34" charset="0"/>
                <a:ea typeface="p22-mackinac-pro" pitchFamily="34" charset="-122"/>
                <a:cs typeface="p22-mackinac-pro" pitchFamily="34" charset="-120"/>
              </a:rPr>
              <a:t>Future Outlook and Trends</a:t>
            </a:r>
            <a:endParaRPr lang="en-US" sz="4318" dirty="0"/>
          </a:p>
        </p:txBody>
      </p:sp>
      <p:pic>
        <p:nvPicPr>
          <p:cNvPr id="5" name="Image 1" descr="preencoded.png"/>
          <p:cNvPicPr>
            <a:picLocks noChangeAspect="1"/>
          </p:cNvPicPr>
          <p:nvPr/>
        </p:nvPicPr>
        <p:blipFill>
          <a:blip r:embed="rId4"/>
          <a:stretch>
            <a:fillRect/>
          </a:stretch>
        </p:blipFill>
        <p:spPr>
          <a:xfrm>
            <a:off x="3850719" y="1727240"/>
            <a:ext cx="1719143" cy="1263729"/>
          </a:xfrm>
          <a:prstGeom prst="rect">
            <a:avLst/>
          </a:prstGeom>
        </p:spPr>
      </p:pic>
      <p:sp>
        <p:nvSpPr>
          <p:cNvPr id="6" name="Text 2"/>
          <p:cNvSpPr/>
          <p:nvPr/>
        </p:nvSpPr>
        <p:spPr>
          <a:xfrm>
            <a:off x="4658678" y="2268855"/>
            <a:ext cx="103108" cy="493514"/>
          </a:xfrm>
          <a:prstGeom prst="rect">
            <a:avLst/>
          </a:prstGeom>
          <a:noFill/>
          <a:ln/>
        </p:spPr>
        <p:txBody>
          <a:bodyPr wrap="none" rtlCol="0" anchor="t"/>
          <a:lstStyle/>
          <a:p>
            <a:pPr marL="0" indent="0" algn="ctr">
              <a:lnSpc>
                <a:spcPts val="3886"/>
              </a:lnSpc>
              <a:buNone/>
            </a:pPr>
            <a:r>
              <a:rPr lang="en-US" sz="2159" b="1" kern="0" spc="-65" dirty="0">
                <a:solidFill>
                  <a:srgbClr val="E0D6DE"/>
                </a:solidFill>
                <a:latin typeface="p22-mackinac-pro" pitchFamily="34" charset="0"/>
                <a:ea typeface="p22-mackinac-pro" pitchFamily="34" charset="-122"/>
                <a:cs typeface="p22-mackinac-pro" pitchFamily="34" charset="-120"/>
              </a:rPr>
              <a:t>1</a:t>
            </a:r>
            <a:endParaRPr lang="en-US" sz="2159" dirty="0"/>
          </a:p>
        </p:txBody>
      </p:sp>
      <p:sp>
        <p:nvSpPr>
          <p:cNvPr id="7" name="Text 3"/>
          <p:cNvSpPr/>
          <p:nvPr/>
        </p:nvSpPr>
        <p:spPr>
          <a:xfrm>
            <a:off x="5789176" y="1946553"/>
            <a:ext cx="2741890" cy="342662"/>
          </a:xfrm>
          <a:prstGeom prst="rect">
            <a:avLst/>
          </a:prstGeom>
          <a:noFill/>
          <a:ln/>
        </p:spPr>
        <p:txBody>
          <a:bodyPr wrap="none" rtlCol="0" anchor="t"/>
          <a:lstStyle/>
          <a:p>
            <a:pPr marL="0" indent="0" algn="l">
              <a:lnSpc>
                <a:spcPts val="2699"/>
              </a:lnSpc>
              <a:buNone/>
            </a:pPr>
            <a:r>
              <a:rPr lang="en-US" sz="2159" b="1" kern="0" spc="-65" dirty="0">
                <a:solidFill>
                  <a:srgbClr val="E0D6DE"/>
                </a:solidFill>
                <a:latin typeface="p22-mackinac-pro" pitchFamily="34" charset="0"/>
                <a:ea typeface="p22-mackinac-pro" pitchFamily="34" charset="-122"/>
                <a:cs typeface="p22-mackinac-pro" pitchFamily="34" charset="-120"/>
              </a:rPr>
              <a:t>Explainable AI</a:t>
            </a:r>
            <a:endParaRPr lang="en-US" sz="2159" dirty="0"/>
          </a:p>
        </p:txBody>
      </p:sp>
      <p:sp>
        <p:nvSpPr>
          <p:cNvPr id="8" name="Text 4"/>
          <p:cNvSpPr/>
          <p:nvPr/>
        </p:nvSpPr>
        <p:spPr>
          <a:xfrm>
            <a:off x="5789176" y="2420779"/>
            <a:ext cx="4207431" cy="350877"/>
          </a:xfrm>
          <a:prstGeom prst="rect">
            <a:avLst/>
          </a:prstGeom>
          <a:noFill/>
          <a:ln/>
        </p:spPr>
        <p:txBody>
          <a:bodyPr wrap="none" rtlCol="0" anchor="t"/>
          <a:lstStyle/>
          <a:p>
            <a:pPr marL="0" indent="0" algn="l">
              <a:lnSpc>
                <a:spcPts val="2764"/>
              </a:lnSpc>
              <a:buNone/>
            </a:pPr>
            <a:r>
              <a:rPr lang="en-US" sz="1727" kern="0" spc="-35" dirty="0">
                <a:solidFill>
                  <a:srgbClr val="E0D6DE"/>
                </a:solidFill>
                <a:latin typeface="Inter" pitchFamily="34" charset="0"/>
                <a:ea typeface="Inter" pitchFamily="34" charset="-122"/>
                <a:cs typeface="Inter" pitchFamily="34" charset="-120"/>
              </a:rPr>
              <a:t>Algorithms that can explain their decisions</a:t>
            </a:r>
            <a:endParaRPr lang="en-US" sz="1727" dirty="0"/>
          </a:p>
        </p:txBody>
      </p:sp>
      <p:sp>
        <p:nvSpPr>
          <p:cNvPr id="9" name="Shape 5"/>
          <p:cNvSpPr/>
          <p:nvPr/>
        </p:nvSpPr>
        <p:spPr>
          <a:xfrm>
            <a:off x="5624632" y="2993112"/>
            <a:ext cx="6845379" cy="21908"/>
          </a:xfrm>
          <a:prstGeom prst="roundRect">
            <a:avLst>
              <a:gd name="adj" fmla="val 450568"/>
            </a:avLst>
          </a:prstGeom>
          <a:solidFill>
            <a:srgbClr val="47337F"/>
          </a:solidFill>
          <a:ln/>
        </p:spPr>
      </p:sp>
      <p:pic>
        <p:nvPicPr>
          <p:cNvPr id="10" name="Image 2" descr="preencoded.png"/>
          <p:cNvPicPr>
            <a:picLocks noChangeAspect="1"/>
          </p:cNvPicPr>
          <p:nvPr/>
        </p:nvPicPr>
        <p:blipFill>
          <a:blip r:embed="rId5"/>
          <a:stretch>
            <a:fillRect/>
          </a:stretch>
        </p:blipFill>
        <p:spPr>
          <a:xfrm>
            <a:off x="2991088" y="3045738"/>
            <a:ext cx="3438287" cy="1263729"/>
          </a:xfrm>
          <a:prstGeom prst="rect">
            <a:avLst/>
          </a:prstGeom>
        </p:spPr>
      </p:pic>
      <p:sp>
        <p:nvSpPr>
          <p:cNvPr id="11" name="Text 6"/>
          <p:cNvSpPr/>
          <p:nvPr/>
        </p:nvSpPr>
        <p:spPr>
          <a:xfrm>
            <a:off x="4634508" y="3430786"/>
            <a:ext cx="151328" cy="493514"/>
          </a:xfrm>
          <a:prstGeom prst="rect">
            <a:avLst/>
          </a:prstGeom>
          <a:noFill/>
          <a:ln/>
        </p:spPr>
        <p:txBody>
          <a:bodyPr wrap="none" rtlCol="0" anchor="t"/>
          <a:lstStyle/>
          <a:p>
            <a:pPr marL="0" indent="0" algn="ctr">
              <a:lnSpc>
                <a:spcPts val="3886"/>
              </a:lnSpc>
              <a:buNone/>
            </a:pPr>
            <a:r>
              <a:rPr lang="en-US" sz="2159" b="1" kern="0" spc="-65" dirty="0">
                <a:solidFill>
                  <a:srgbClr val="E0D6DE"/>
                </a:solidFill>
                <a:latin typeface="p22-mackinac-pro" pitchFamily="34" charset="0"/>
                <a:ea typeface="p22-mackinac-pro" pitchFamily="34" charset="-122"/>
                <a:cs typeface="p22-mackinac-pro" pitchFamily="34" charset="-120"/>
              </a:rPr>
              <a:t>2</a:t>
            </a:r>
            <a:endParaRPr lang="en-US" sz="2159" dirty="0"/>
          </a:p>
        </p:txBody>
      </p:sp>
      <p:sp>
        <p:nvSpPr>
          <p:cNvPr id="12" name="Text 7"/>
          <p:cNvSpPr/>
          <p:nvPr/>
        </p:nvSpPr>
        <p:spPr>
          <a:xfrm>
            <a:off x="6648688" y="3265051"/>
            <a:ext cx="2741890" cy="342662"/>
          </a:xfrm>
          <a:prstGeom prst="rect">
            <a:avLst/>
          </a:prstGeom>
          <a:noFill/>
          <a:ln/>
        </p:spPr>
        <p:txBody>
          <a:bodyPr wrap="none" rtlCol="0" anchor="t"/>
          <a:lstStyle/>
          <a:p>
            <a:pPr marL="0" indent="0" algn="l">
              <a:lnSpc>
                <a:spcPts val="2699"/>
              </a:lnSpc>
              <a:buNone/>
            </a:pPr>
            <a:r>
              <a:rPr lang="en-US" sz="2159" b="1" kern="0" spc="-65" dirty="0">
                <a:solidFill>
                  <a:srgbClr val="E0D6DE"/>
                </a:solidFill>
                <a:latin typeface="p22-mackinac-pro" pitchFamily="34" charset="0"/>
                <a:ea typeface="p22-mackinac-pro" pitchFamily="34" charset="-122"/>
                <a:cs typeface="p22-mackinac-pro" pitchFamily="34" charset="-120"/>
              </a:rPr>
              <a:t>Responsible AI</a:t>
            </a:r>
            <a:endParaRPr lang="en-US" sz="2159" dirty="0"/>
          </a:p>
        </p:txBody>
      </p:sp>
      <p:sp>
        <p:nvSpPr>
          <p:cNvPr id="13" name="Text 8"/>
          <p:cNvSpPr/>
          <p:nvPr/>
        </p:nvSpPr>
        <p:spPr>
          <a:xfrm>
            <a:off x="6648688" y="3739277"/>
            <a:ext cx="3716893" cy="350877"/>
          </a:xfrm>
          <a:prstGeom prst="rect">
            <a:avLst/>
          </a:prstGeom>
          <a:noFill/>
          <a:ln/>
        </p:spPr>
        <p:txBody>
          <a:bodyPr wrap="none" rtlCol="0" anchor="t"/>
          <a:lstStyle/>
          <a:p>
            <a:pPr marL="0" indent="0" algn="l">
              <a:lnSpc>
                <a:spcPts val="2764"/>
              </a:lnSpc>
              <a:buNone/>
            </a:pPr>
            <a:r>
              <a:rPr lang="en-US" sz="1727" kern="0" spc="-35" dirty="0">
                <a:solidFill>
                  <a:srgbClr val="E0D6DE"/>
                </a:solidFill>
                <a:latin typeface="Inter" pitchFamily="34" charset="0"/>
                <a:ea typeface="Inter" pitchFamily="34" charset="-122"/>
                <a:cs typeface="Inter" pitchFamily="34" charset="-120"/>
              </a:rPr>
              <a:t>Addressing bias and ethical concerns</a:t>
            </a:r>
            <a:endParaRPr lang="en-US" sz="1727" dirty="0"/>
          </a:p>
        </p:txBody>
      </p:sp>
      <p:sp>
        <p:nvSpPr>
          <p:cNvPr id="14" name="Shape 9"/>
          <p:cNvSpPr/>
          <p:nvPr/>
        </p:nvSpPr>
        <p:spPr>
          <a:xfrm>
            <a:off x="6484144" y="4311610"/>
            <a:ext cx="5985867" cy="21908"/>
          </a:xfrm>
          <a:prstGeom prst="roundRect">
            <a:avLst>
              <a:gd name="adj" fmla="val 450568"/>
            </a:avLst>
          </a:prstGeom>
          <a:solidFill>
            <a:srgbClr val="47337F"/>
          </a:solidFill>
          <a:ln/>
        </p:spPr>
      </p:sp>
      <p:pic>
        <p:nvPicPr>
          <p:cNvPr id="15" name="Image 3" descr="preencoded.png"/>
          <p:cNvPicPr>
            <a:picLocks noChangeAspect="1"/>
          </p:cNvPicPr>
          <p:nvPr/>
        </p:nvPicPr>
        <p:blipFill>
          <a:blip r:embed="rId6"/>
          <a:stretch>
            <a:fillRect/>
          </a:stretch>
        </p:blipFill>
        <p:spPr>
          <a:xfrm>
            <a:off x="2131457" y="4364236"/>
            <a:ext cx="5157430" cy="1263729"/>
          </a:xfrm>
          <a:prstGeom prst="rect">
            <a:avLst/>
          </a:prstGeom>
        </p:spPr>
      </p:pic>
      <p:sp>
        <p:nvSpPr>
          <p:cNvPr id="16" name="Text 10"/>
          <p:cNvSpPr/>
          <p:nvPr/>
        </p:nvSpPr>
        <p:spPr>
          <a:xfrm>
            <a:off x="4632127" y="4749284"/>
            <a:ext cx="155972" cy="493514"/>
          </a:xfrm>
          <a:prstGeom prst="rect">
            <a:avLst/>
          </a:prstGeom>
          <a:noFill/>
          <a:ln/>
        </p:spPr>
        <p:txBody>
          <a:bodyPr wrap="none" rtlCol="0" anchor="t"/>
          <a:lstStyle/>
          <a:p>
            <a:pPr marL="0" indent="0" algn="ctr">
              <a:lnSpc>
                <a:spcPts val="3886"/>
              </a:lnSpc>
              <a:buNone/>
            </a:pPr>
            <a:r>
              <a:rPr lang="en-US" sz="2159" b="1" kern="0" spc="-65" dirty="0">
                <a:solidFill>
                  <a:srgbClr val="E0D6DE"/>
                </a:solidFill>
                <a:latin typeface="p22-mackinac-pro" pitchFamily="34" charset="0"/>
                <a:ea typeface="p22-mackinac-pro" pitchFamily="34" charset="-122"/>
                <a:cs typeface="p22-mackinac-pro" pitchFamily="34" charset="-120"/>
              </a:rPr>
              <a:t>3</a:t>
            </a:r>
            <a:endParaRPr lang="en-US" sz="2159" dirty="0"/>
          </a:p>
        </p:txBody>
      </p:sp>
      <p:sp>
        <p:nvSpPr>
          <p:cNvPr id="17" name="Text 11"/>
          <p:cNvSpPr/>
          <p:nvPr/>
        </p:nvSpPr>
        <p:spPr>
          <a:xfrm>
            <a:off x="7508200" y="4583549"/>
            <a:ext cx="2741890" cy="342662"/>
          </a:xfrm>
          <a:prstGeom prst="rect">
            <a:avLst/>
          </a:prstGeom>
          <a:noFill/>
          <a:ln/>
        </p:spPr>
        <p:txBody>
          <a:bodyPr wrap="none" rtlCol="0" anchor="t"/>
          <a:lstStyle/>
          <a:p>
            <a:pPr marL="0" indent="0" algn="l">
              <a:lnSpc>
                <a:spcPts val="2699"/>
              </a:lnSpc>
              <a:buNone/>
            </a:pPr>
            <a:r>
              <a:rPr lang="en-US" sz="2159" b="1" kern="0" spc="-65" dirty="0">
                <a:solidFill>
                  <a:srgbClr val="E0D6DE"/>
                </a:solidFill>
                <a:latin typeface="p22-mackinac-pro" pitchFamily="34" charset="0"/>
                <a:ea typeface="p22-mackinac-pro" pitchFamily="34" charset="-122"/>
                <a:cs typeface="p22-mackinac-pro" pitchFamily="34" charset="-120"/>
              </a:rPr>
              <a:t>Embedded AI</a:t>
            </a:r>
            <a:endParaRPr lang="en-US" sz="2159" dirty="0"/>
          </a:p>
        </p:txBody>
      </p:sp>
      <p:sp>
        <p:nvSpPr>
          <p:cNvPr id="18" name="Text 12"/>
          <p:cNvSpPr/>
          <p:nvPr/>
        </p:nvSpPr>
        <p:spPr>
          <a:xfrm>
            <a:off x="7508200" y="5057775"/>
            <a:ext cx="3557230" cy="350877"/>
          </a:xfrm>
          <a:prstGeom prst="rect">
            <a:avLst/>
          </a:prstGeom>
          <a:noFill/>
          <a:ln/>
        </p:spPr>
        <p:txBody>
          <a:bodyPr wrap="none" rtlCol="0" anchor="t"/>
          <a:lstStyle/>
          <a:p>
            <a:pPr marL="0" indent="0" algn="l">
              <a:lnSpc>
                <a:spcPts val="2764"/>
              </a:lnSpc>
              <a:buNone/>
            </a:pPr>
            <a:r>
              <a:rPr lang="en-US" sz="1727" kern="0" spc="-35" dirty="0">
                <a:solidFill>
                  <a:srgbClr val="E0D6DE"/>
                </a:solidFill>
                <a:latin typeface="Inter" pitchFamily="34" charset="0"/>
                <a:ea typeface="Inter" pitchFamily="34" charset="-122"/>
                <a:cs typeface="Inter" pitchFamily="34" charset="-120"/>
              </a:rPr>
              <a:t>Integrating AI into everyday devices</a:t>
            </a:r>
            <a:endParaRPr lang="en-US" sz="1727" dirty="0"/>
          </a:p>
        </p:txBody>
      </p:sp>
      <p:sp>
        <p:nvSpPr>
          <p:cNvPr id="19" name="Text 13"/>
          <p:cNvSpPr/>
          <p:nvPr/>
        </p:nvSpPr>
        <p:spPr>
          <a:xfrm>
            <a:off x="2105501" y="5874663"/>
            <a:ext cx="10419278" cy="1754386"/>
          </a:xfrm>
          <a:prstGeom prst="rect">
            <a:avLst/>
          </a:prstGeom>
          <a:noFill/>
          <a:ln/>
        </p:spPr>
        <p:txBody>
          <a:bodyPr wrap="square" rtlCol="0" anchor="t"/>
          <a:lstStyle/>
          <a:p>
            <a:pPr marL="0" indent="0">
              <a:lnSpc>
                <a:spcPts val="2764"/>
              </a:lnSpc>
              <a:buNone/>
            </a:pPr>
            <a:r>
              <a:rPr lang="en-US" sz="1727" kern="0" spc="-35" dirty="0">
                <a:solidFill>
                  <a:srgbClr val="E0D6DE"/>
                </a:solidFill>
                <a:latin typeface="Inter" pitchFamily="34" charset="0"/>
                <a:ea typeface="Inter" pitchFamily="34" charset="-122"/>
                <a:cs typeface="Inter" pitchFamily="34" charset="-120"/>
              </a:rPr>
              <a:t>As AI continues to evolve, the field is moving towards greater transparency, fairness, and ubiquity. Explainable AI systems will provide insight into their decision-making processes, enabling better trust and accountability. Responsible AI frameworks will mitigate bias and uphold ethical principles. Meanwhile, embedded AI will become seamlessly integrated into our devices and daily lives, transforming how we interact with technology.</a:t>
            </a:r>
            <a:endParaRPr lang="en-US" sz="1727"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 you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1482" y="4152033"/>
            <a:ext cx="8478982" cy="31631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699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1854279"/>
            <a:ext cx="8559165"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Machine Learning Advancements</a:t>
            </a:r>
            <a:endParaRPr lang="en-US" sz="4374" dirty="0"/>
          </a:p>
        </p:txBody>
      </p:sp>
      <p:pic>
        <p:nvPicPr>
          <p:cNvPr id="5" name="Image 1" descr="preencoded.png"/>
          <p:cNvPicPr>
            <a:picLocks noChangeAspect="1"/>
          </p:cNvPicPr>
          <p:nvPr/>
        </p:nvPicPr>
        <p:blipFill>
          <a:blip r:embed="rId4"/>
          <a:stretch>
            <a:fillRect/>
          </a:stretch>
        </p:blipFill>
        <p:spPr>
          <a:xfrm>
            <a:off x="2037993" y="2992993"/>
            <a:ext cx="555427" cy="555427"/>
          </a:xfrm>
          <a:prstGeom prst="rect">
            <a:avLst/>
          </a:prstGeom>
        </p:spPr>
      </p:pic>
      <p:sp>
        <p:nvSpPr>
          <p:cNvPr id="6" name="Text 2"/>
          <p:cNvSpPr/>
          <p:nvPr/>
        </p:nvSpPr>
        <p:spPr>
          <a:xfrm>
            <a:off x="2037993" y="3770590"/>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Deep Learning</a:t>
            </a:r>
            <a:endParaRPr lang="en-US" sz="2187" dirty="0"/>
          </a:p>
        </p:txBody>
      </p:sp>
      <p:sp>
        <p:nvSpPr>
          <p:cNvPr id="7" name="Text 3"/>
          <p:cNvSpPr/>
          <p:nvPr/>
        </p:nvSpPr>
        <p:spPr>
          <a:xfrm>
            <a:off x="2037993" y="4251008"/>
            <a:ext cx="3295888" cy="1777008"/>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Breakthrough neural network architectures like convolutional and recurrent networks have dramatically improved machine perception and understanding.</a:t>
            </a:r>
            <a:endParaRPr lang="en-US" sz="1750" dirty="0"/>
          </a:p>
        </p:txBody>
      </p:sp>
      <p:pic>
        <p:nvPicPr>
          <p:cNvPr id="8" name="Image 2" descr="preencoded.png"/>
          <p:cNvPicPr>
            <a:picLocks noChangeAspect="1"/>
          </p:cNvPicPr>
          <p:nvPr/>
        </p:nvPicPr>
        <p:blipFill>
          <a:blip r:embed="rId5"/>
          <a:stretch>
            <a:fillRect/>
          </a:stretch>
        </p:blipFill>
        <p:spPr>
          <a:xfrm>
            <a:off x="5667137" y="2992993"/>
            <a:ext cx="555427" cy="555427"/>
          </a:xfrm>
          <a:prstGeom prst="rect">
            <a:avLst/>
          </a:prstGeom>
        </p:spPr>
      </p:pic>
      <p:sp>
        <p:nvSpPr>
          <p:cNvPr id="9" name="Text 4"/>
          <p:cNvSpPr/>
          <p:nvPr/>
        </p:nvSpPr>
        <p:spPr>
          <a:xfrm>
            <a:off x="5667137" y="3770590"/>
            <a:ext cx="3296007" cy="694373"/>
          </a:xfrm>
          <a:prstGeom prst="rect">
            <a:avLst/>
          </a:prstGeom>
          <a:noFill/>
          <a:ln/>
        </p:spPr>
        <p:txBody>
          <a:bodyPr wrap="squar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Automated Machine Learning</a:t>
            </a:r>
            <a:endParaRPr lang="en-US" sz="2187" dirty="0"/>
          </a:p>
        </p:txBody>
      </p:sp>
      <p:sp>
        <p:nvSpPr>
          <p:cNvPr id="10" name="Text 5"/>
          <p:cNvSpPr/>
          <p:nvPr/>
        </p:nvSpPr>
        <p:spPr>
          <a:xfrm>
            <a:off x="5667137" y="4598194"/>
            <a:ext cx="3296007" cy="1777008"/>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AutoML tools leverage meta-learning to automate the model selection and hyperparameter tuning process, making ML more accessible.</a:t>
            </a:r>
            <a:endParaRPr lang="en-US" sz="1750" dirty="0"/>
          </a:p>
        </p:txBody>
      </p:sp>
      <p:pic>
        <p:nvPicPr>
          <p:cNvPr id="11" name="Image 3" descr="preencoded.png"/>
          <p:cNvPicPr>
            <a:picLocks noChangeAspect="1"/>
          </p:cNvPicPr>
          <p:nvPr/>
        </p:nvPicPr>
        <p:blipFill>
          <a:blip r:embed="rId6"/>
          <a:stretch>
            <a:fillRect/>
          </a:stretch>
        </p:blipFill>
        <p:spPr>
          <a:xfrm>
            <a:off x="9296400" y="2992993"/>
            <a:ext cx="555427" cy="555427"/>
          </a:xfrm>
          <a:prstGeom prst="rect">
            <a:avLst/>
          </a:prstGeom>
        </p:spPr>
      </p:pic>
      <p:sp>
        <p:nvSpPr>
          <p:cNvPr id="12" name="Text 6"/>
          <p:cNvSpPr/>
          <p:nvPr/>
        </p:nvSpPr>
        <p:spPr>
          <a:xfrm>
            <a:off x="9296400" y="3770590"/>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Transfer Learning</a:t>
            </a:r>
            <a:endParaRPr lang="en-US" sz="2187" dirty="0"/>
          </a:p>
        </p:txBody>
      </p:sp>
      <p:sp>
        <p:nvSpPr>
          <p:cNvPr id="13" name="Text 7"/>
          <p:cNvSpPr/>
          <p:nvPr/>
        </p:nvSpPr>
        <p:spPr>
          <a:xfrm>
            <a:off x="9296400" y="4251008"/>
            <a:ext cx="3296007" cy="1777008"/>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The ability to apply knowledge gained on one task to a related task has boosted sample efficiency and performance on many problems.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629722"/>
            <a:ext cx="10554414" cy="1388745"/>
          </a:xfrm>
          <a:prstGeom prst="rect">
            <a:avLst/>
          </a:prstGeom>
          <a:noFill/>
          <a:ln/>
        </p:spPr>
        <p:txBody>
          <a:bodyPr wrap="squar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Natural Language Processing (NLP) Breakthroughs</a:t>
            </a:r>
            <a:endParaRPr lang="en-US" sz="4374" dirty="0"/>
          </a:p>
        </p:txBody>
      </p:sp>
      <p:sp>
        <p:nvSpPr>
          <p:cNvPr id="5" name="Text 2"/>
          <p:cNvSpPr/>
          <p:nvPr/>
        </p:nvSpPr>
        <p:spPr>
          <a:xfrm>
            <a:off x="2037993" y="2573893"/>
            <a:ext cx="2232065" cy="694373"/>
          </a:xfrm>
          <a:prstGeom prst="rect">
            <a:avLst/>
          </a:prstGeom>
          <a:noFill/>
          <a:ln/>
        </p:spPr>
        <p:txBody>
          <a:bodyPr wrap="squar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Transformer Models</a:t>
            </a:r>
            <a:endParaRPr lang="en-US" sz="2187" dirty="0"/>
          </a:p>
        </p:txBody>
      </p:sp>
      <p:sp>
        <p:nvSpPr>
          <p:cNvPr id="6" name="Text 3"/>
          <p:cNvSpPr/>
          <p:nvPr/>
        </p:nvSpPr>
        <p:spPr>
          <a:xfrm>
            <a:off x="2037993" y="3490436"/>
            <a:ext cx="2232065" cy="3909417"/>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Transformer-based models like BERT, GPT-3, and T5 have revolutionized natural language understanding and generation, achieving superhuman performance on a wide range of NLP tasks.</a:t>
            </a:r>
            <a:endParaRPr lang="en-US" sz="1750" dirty="0"/>
          </a:p>
        </p:txBody>
      </p:sp>
      <p:sp>
        <p:nvSpPr>
          <p:cNvPr id="7" name="Text 4"/>
          <p:cNvSpPr/>
          <p:nvPr/>
        </p:nvSpPr>
        <p:spPr>
          <a:xfrm>
            <a:off x="4819650" y="2573893"/>
            <a:ext cx="2232065" cy="347186"/>
          </a:xfrm>
          <a:prstGeom prst="rect">
            <a:avLst/>
          </a:prstGeom>
          <a:noFill/>
          <a:ln/>
        </p:spPr>
        <p:txBody>
          <a:bodyPr wrap="non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Multi-Modal AI</a:t>
            </a:r>
            <a:endParaRPr lang="en-US" sz="2187" dirty="0"/>
          </a:p>
        </p:txBody>
      </p:sp>
      <p:sp>
        <p:nvSpPr>
          <p:cNvPr id="8" name="Text 5"/>
          <p:cNvSpPr/>
          <p:nvPr/>
        </p:nvSpPr>
        <p:spPr>
          <a:xfrm>
            <a:off x="4819650" y="3143250"/>
            <a:ext cx="2232065" cy="355401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Combining vision and language models to understand and generate text that is grounded in visual information, opening up new possibilities for AI-powered multimedia applications.</a:t>
            </a:r>
            <a:endParaRPr lang="en-US" sz="1750" dirty="0"/>
          </a:p>
        </p:txBody>
      </p:sp>
      <p:sp>
        <p:nvSpPr>
          <p:cNvPr id="9" name="Text 6"/>
          <p:cNvSpPr/>
          <p:nvPr/>
        </p:nvSpPr>
        <p:spPr>
          <a:xfrm>
            <a:off x="7601307" y="2573893"/>
            <a:ext cx="2232065" cy="694373"/>
          </a:xfrm>
          <a:prstGeom prst="rect">
            <a:avLst/>
          </a:prstGeom>
          <a:noFill/>
          <a:ln/>
        </p:spPr>
        <p:txBody>
          <a:bodyPr wrap="squar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Conversational AI</a:t>
            </a:r>
            <a:endParaRPr lang="en-US" sz="2187" dirty="0"/>
          </a:p>
        </p:txBody>
      </p:sp>
      <p:sp>
        <p:nvSpPr>
          <p:cNvPr id="10" name="Text 7"/>
          <p:cNvSpPr/>
          <p:nvPr/>
        </p:nvSpPr>
        <p:spPr>
          <a:xfrm>
            <a:off x="7601307" y="3490436"/>
            <a:ext cx="2232065" cy="284321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Advancements in dialogue systems and chatbots driven by large language models allow for more natural, contextual, and engaging human-AI interactions.</a:t>
            </a:r>
            <a:endParaRPr lang="en-US" sz="1750" dirty="0"/>
          </a:p>
        </p:txBody>
      </p:sp>
      <p:sp>
        <p:nvSpPr>
          <p:cNvPr id="11" name="Text 8"/>
          <p:cNvSpPr/>
          <p:nvPr/>
        </p:nvSpPr>
        <p:spPr>
          <a:xfrm>
            <a:off x="10382964" y="2573893"/>
            <a:ext cx="2232065" cy="694373"/>
          </a:xfrm>
          <a:prstGeom prst="rect">
            <a:avLst/>
          </a:prstGeom>
          <a:noFill/>
          <a:ln/>
        </p:spPr>
        <p:txBody>
          <a:bodyPr wrap="squar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Neural Machine Translation</a:t>
            </a:r>
            <a:endParaRPr lang="en-US" sz="2187" dirty="0"/>
          </a:p>
        </p:txBody>
      </p:sp>
      <p:sp>
        <p:nvSpPr>
          <p:cNvPr id="12" name="Text 9"/>
          <p:cNvSpPr/>
          <p:nvPr/>
        </p:nvSpPr>
        <p:spPr>
          <a:xfrm>
            <a:off x="10382964" y="3490436"/>
            <a:ext cx="2232065" cy="355401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Neural network-based translation models have significantly improved the quality and fluency of automated translation, bridging language barriers and enabling global communication.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730448"/>
            <a:ext cx="755654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Computer Vision Innovations</a:t>
            </a:r>
            <a:endParaRPr lang="en-US" sz="4374" dirty="0"/>
          </a:p>
        </p:txBody>
      </p:sp>
      <p:pic>
        <p:nvPicPr>
          <p:cNvPr id="5" name="Image 1" descr="preencoded.png"/>
          <p:cNvPicPr>
            <a:picLocks noChangeAspect="1"/>
          </p:cNvPicPr>
          <p:nvPr/>
        </p:nvPicPr>
        <p:blipFill>
          <a:blip r:embed="rId4"/>
          <a:stretch>
            <a:fillRect/>
          </a:stretch>
        </p:blipFill>
        <p:spPr>
          <a:xfrm>
            <a:off x="2037993" y="1869162"/>
            <a:ext cx="3295888" cy="2036921"/>
          </a:xfrm>
          <a:prstGeom prst="rect">
            <a:avLst/>
          </a:prstGeom>
        </p:spPr>
      </p:pic>
      <p:sp>
        <p:nvSpPr>
          <p:cNvPr id="6" name="Text 2"/>
          <p:cNvSpPr/>
          <p:nvPr/>
        </p:nvSpPr>
        <p:spPr>
          <a:xfrm>
            <a:off x="2037993" y="4183737"/>
            <a:ext cx="3295888" cy="694373"/>
          </a:xfrm>
          <a:prstGeom prst="rect">
            <a:avLst/>
          </a:prstGeom>
          <a:noFill/>
          <a:ln/>
        </p:spPr>
        <p:txBody>
          <a:bodyPr wrap="squar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Deep Learning Breakthroughs</a:t>
            </a:r>
            <a:endParaRPr lang="en-US" sz="2187" dirty="0"/>
          </a:p>
        </p:txBody>
      </p:sp>
      <p:sp>
        <p:nvSpPr>
          <p:cNvPr id="7" name="Text 3"/>
          <p:cNvSpPr/>
          <p:nvPr/>
        </p:nvSpPr>
        <p:spPr>
          <a:xfrm>
            <a:off x="2037993" y="5011341"/>
            <a:ext cx="3295888" cy="2487811"/>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Advancements in deep learning algorithms have enabled computer vision systems to achieve human-level performance in tasks like image classification, object detection, and image segmentation.</a:t>
            </a:r>
            <a:endParaRPr lang="en-US" sz="1750" dirty="0"/>
          </a:p>
        </p:txBody>
      </p:sp>
      <p:pic>
        <p:nvPicPr>
          <p:cNvPr id="8" name="Image 2" descr="preencoded.png"/>
          <p:cNvPicPr>
            <a:picLocks noChangeAspect="1"/>
          </p:cNvPicPr>
          <p:nvPr/>
        </p:nvPicPr>
        <p:blipFill>
          <a:blip r:embed="rId5"/>
          <a:stretch>
            <a:fillRect/>
          </a:stretch>
        </p:blipFill>
        <p:spPr>
          <a:xfrm>
            <a:off x="5667137" y="1869162"/>
            <a:ext cx="3296007" cy="2037040"/>
          </a:xfrm>
          <a:prstGeom prst="rect">
            <a:avLst/>
          </a:prstGeom>
        </p:spPr>
      </p:pic>
      <p:sp>
        <p:nvSpPr>
          <p:cNvPr id="9" name="Text 4"/>
          <p:cNvSpPr/>
          <p:nvPr/>
        </p:nvSpPr>
        <p:spPr>
          <a:xfrm>
            <a:off x="5667137" y="4183856"/>
            <a:ext cx="3296007" cy="694373"/>
          </a:xfrm>
          <a:prstGeom prst="rect">
            <a:avLst/>
          </a:prstGeom>
          <a:noFill/>
          <a:ln/>
        </p:spPr>
        <p:txBody>
          <a:bodyPr wrap="squar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Autonomous Vehicle Perception</a:t>
            </a:r>
            <a:endParaRPr lang="en-US" sz="2187" dirty="0"/>
          </a:p>
        </p:txBody>
      </p:sp>
      <p:sp>
        <p:nvSpPr>
          <p:cNvPr id="10" name="Text 5"/>
          <p:cNvSpPr/>
          <p:nvPr/>
        </p:nvSpPr>
        <p:spPr>
          <a:xfrm>
            <a:off x="5667137" y="5011460"/>
            <a:ext cx="3296007" cy="2132409"/>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Computer vision is crucial for autonomous vehicles, allowing them to interpret their surroundings, identify obstacles, and make real-time decisions for safe navigation.</a:t>
            </a:r>
            <a:endParaRPr lang="en-US" sz="1750" dirty="0"/>
          </a:p>
        </p:txBody>
      </p:sp>
      <p:pic>
        <p:nvPicPr>
          <p:cNvPr id="11" name="Image 3" descr="preencoded.png"/>
          <p:cNvPicPr>
            <a:picLocks noChangeAspect="1"/>
          </p:cNvPicPr>
          <p:nvPr/>
        </p:nvPicPr>
        <p:blipFill>
          <a:blip r:embed="rId6"/>
          <a:stretch>
            <a:fillRect/>
          </a:stretch>
        </p:blipFill>
        <p:spPr>
          <a:xfrm>
            <a:off x="9296400" y="1869162"/>
            <a:ext cx="3296007" cy="2037040"/>
          </a:xfrm>
          <a:prstGeom prst="rect">
            <a:avLst/>
          </a:prstGeom>
        </p:spPr>
      </p:pic>
      <p:sp>
        <p:nvSpPr>
          <p:cNvPr id="12" name="Text 6"/>
          <p:cNvSpPr/>
          <p:nvPr/>
        </p:nvSpPr>
        <p:spPr>
          <a:xfrm>
            <a:off x="9296400" y="4183856"/>
            <a:ext cx="3241596"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Medical Imaging Analysis</a:t>
            </a:r>
            <a:endParaRPr lang="en-US" sz="2187" dirty="0"/>
          </a:p>
        </p:txBody>
      </p:sp>
      <p:sp>
        <p:nvSpPr>
          <p:cNvPr id="13" name="Text 7"/>
          <p:cNvSpPr/>
          <p:nvPr/>
        </p:nvSpPr>
        <p:spPr>
          <a:xfrm>
            <a:off x="9296400" y="4664273"/>
            <a:ext cx="3296007" cy="2487811"/>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Computer vision algorithms are transforming the field of medical imaging, enabling automated detection and diagnosis of diseases from X-rays, MRI scans, and other medical images.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89252" y="609838"/>
            <a:ext cx="9309497" cy="1386126"/>
          </a:xfrm>
          <a:prstGeom prst="rect">
            <a:avLst/>
          </a:prstGeom>
          <a:noFill/>
          <a:ln/>
        </p:spPr>
        <p:txBody>
          <a:bodyPr wrap="square" rtlCol="0" anchor="t"/>
          <a:lstStyle/>
          <a:p>
            <a:pPr marL="0" indent="0">
              <a:lnSpc>
                <a:spcPts val="5457"/>
              </a:lnSpc>
              <a:buNone/>
            </a:pPr>
            <a:r>
              <a:rPr lang="en-US" sz="4366" b="1" kern="0" spc="-131" dirty="0">
                <a:solidFill>
                  <a:srgbClr val="A680FF"/>
                </a:solidFill>
                <a:latin typeface="p22-mackinac-pro" pitchFamily="34" charset="0"/>
                <a:ea typeface="p22-mackinac-pro" pitchFamily="34" charset="-122"/>
                <a:cs typeface="p22-mackinac-pro" pitchFamily="34" charset="-120"/>
              </a:rPr>
              <a:t>Generative Adversarial Networks (GANs)</a:t>
            </a:r>
            <a:endParaRPr lang="en-US" sz="4366" dirty="0"/>
          </a:p>
        </p:txBody>
      </p:sp>
      <p:sp>
        <p:nvSpPr>
          <p:cNvPr id="6" name="Shape 2"/>
          <p:cNvSpPr/>
          <p:nvPr/>
        </p:nvSpPr>
        <p:spPr>
          <a:xfrm>
            <a:off x="4489252" y="2328624"/>
            <a:ext cx="4543901" cy="3066931"/>
          </a:xfrm>
          <a:prstGeom prst="roundRect">
            <a:avLst>
              <a:gd name="adj" fmla="val 3254"/>
            </a:avLst>
          </a:prstGeom>
          <a:solidFill>
            <a:srgbClr val="2E1A66"/>
          </a:solidFill>
          <a:ln w="7620">
            <a:solidFill>
              <a:srgbClr val="47337F"/>
            </a:solidFill>
            <a:prstDash val="solid"/>
          </a:ln>
        </p:spPr>
      </p:sp>
      <p:sp>
        <p:nvSpPr>
          <p:cNvPr id="7" name="Text 3"/>
          <p:cNvSpPr/>
          <p:nvPr/>
        </p:nvSpPr>
        <p:spPr>
          <a:xfrm>
            <a:off x="4718566" y="2557939"/>
            <a:ext cx="3420666" cy="346472"/>
          </a:xfrm>
          <a:prstGeom prst="rect">
            <a:avLst/>
          </a:prstGeom>
          <a:noFill/>
          <a:ln/>
        </p:spPr>
        <p:txBody>
          <a:bodyPr wrap="none" rtlCol="0" anchor="t"/>
          <a:lstStyle/>
          <a:p>
            <a:pPr marL="0" indent="0">
              <a:lnSpc>
                <a:spcPts val="2729"/>
              </a:lnSpc>
              <a:buNone/>
            </a:pPr>
            <a:r>
              <a:rPr lang="en-US" sz="2183" b="1" kern="0" spc="-65" dirty="0">
                <a:solidFill>
                  <a:srgbClr val="E0D6DE"/>
                </a:solidFill>
                <a:latin typeface="p22-mackinac-pro" pitchFamily="34" charset="0"/>
                <a:ea typeface="p22-mackinac-pro" pitchFamily="34" charset="-122"/>
                <a:cs typeface="p22-mackinac-pro" pitchFamily="34" charset="-120"/>
              </a:rPr>
              <a:t>Realistic Image Generation</a:t>
            </a:r>
            <a:endParaRPr lang="en-US" sz="2183" dirty="0"/>
          </a:p>
        </p:txBody>
      </p:sp>
      <p:sp>
        <p:nvSpPr>
          <p:cNvPr id="8" name="Text 4"/>
          <p:cNvSpPr/>
          <p:nvPr/>
        </p:nvSpPr>
        <p:spPr>
          <a:xfrm>
            <a:off x="4718566" y="3037403"/>
            <a:ext cx="4085273" cy="2128838"/>
          </a:xfrm>
          <a:prstGeom prst="rect">
            <a:avLst/>
          </a:prstGeom>
          <a:noFill/>
          <a:ln/>
        </p:spPr>
        <p:txBody>
          <a:bodyPr wrap="square" rtlCol="0" anchor="t"/>
          <a:lstStyle/>
          <a:p>
            <a:pPr marL="0" indent="0">
              <a:lnSpc>
                <a:spcPts val="2794"/>
              </a:lnSpc>
              <a:buNone/>
            </a:pPr>
            <a:r>
              <a:rPr lang="en-US" sz="1746" kern="0" spc="-35" dirty="0">
                <a:solidFill>
                  <a:srgbClr val="E0D6DE"/>
                </a:solidFill>
                <a:latin typeface="Inter" pitchFamily="34" charset="0"/>
                <a:ea typeface="Inter" pitchFamily="34" charset="-122"/>
                <a:cs typeface="Inter" pitchFamily="34" charset="-120"/>
              </a:rPr>
              <a:t>GANs excel at generating highly realistic and diverse images by pitting two neural networks against each other in a competitive game, leading to increasingly sophisticated and natural-looking outputs.</a:t>
            </a:r>
            <a:endParaRPr lang="en-US" sz="1746" dirty="0"/>
          </a:p>
        </p:txBody>
      </p:sp>
      <p:sp>
        <p:nvSpPr>
          <p:cNvPr id="9" name="Shape 5"/>
          <p:cNvSpPr/>
          <p:nvPr/>
        </p:nvSpPr>
        <p:spPr>
          <a:xfrm>
            <a:off x="9254847" y="2328624"/>
            <a:ext cx="4543901" cy="3066931"/>
          </a:xfrm>
          <a:prstGeom prst="roundRect">
            <a:avLst>
              <a:gd name="adj" fmla="val 3254"/>
            </a:avLst>
          </a:prstGeom>
          <a:solidFill>
            <a:srgbClr val="2E1A66"/>
          </a:solidFill>
          <a:ln w="7620">
            <a:solidFill>
              <a:srgbClr val="47337F"/>
            </a:solidFill>
            <a:prstDash val="solid"/>
          </a:ln>
        </p:spPr>
      </p:sp>
      <p:sp>
        <p:nvSpPr>
          <p:cNvPr id="10" name="Text 6"/>
          <p:cNvSpPr/>
          <p:nvPr/>
        </p:nvSpPr>
        <p:spPr>
          <a:xfrm>
            <a:off x="9484162" y="2557939"/>
            <a:ext cx="2966323" cy="346472"/>
          </a:xfrm>
          <a:prstGeom prst="rect">
            <a:avLst/>
          </a:prstGeom>
          <a:noFill/>
          <a:ln/>
        </p:spPr>
        <p:txBody>
          <a:bodyPr wrap="none" rtlCol="0" anchor="t"/>
          <a:lstStyle/>
          <a:p>
            <a:pPr marL="0" indent="0">
              <a:lnSpc>
                <a:spcPts val="2729"/>
              </a:lnSpc>
              <a:buNone/>
            </a:pPr>
            <a:r>
              <a:rPr lang="en-US" sz="2183" b="1" kern="0" spc="-65" dirty="0">
                <a:solidFill>
                  <a:srgbClr val="E0D6DE"/>
                </a:solidFill>
                <a:latin typeface="p22-mackinac-pro" pitchFamily="34" charset="0"/>
                <a:ea typeface="p22-mackinac-pro" pitchFamily="34" charset="-122"/>
                <a:cs typeface="p22-mackinac-pro" pitchFamily="34" charset="-120"/>
              </a:rPr>
              <a:t>Unsupervised Learning</a:t>
            </a:r>
            <a:endParaRPr lang="en-US" sz="2183" dirty="0"/>
          </a:p>
        </p:txBody>
      </p:sp>
      <p:sp>
        <p:nvSpPr>
          <p:cNvPr id="11" name="Text 7"/>
          <p:cNvSpPr/>
          <p:nvPr/>
        </p:nvSpPr>
        <p:spPr>
          <a:xfrm>
            <a:off x="9484162" y="3037403"/>
            <a:ext cx="4085273" cy="1774031"/>
          </a:xfrm>
          <a:prstGeom prst="rect">
            <a:avLst/>
          </a:prstGeom>
          <a:noFill/>
          <a:ln/>
        </p:spPr>
        <p:txBody>
          <a:bodyPr wrap="square" rtlCol="0" anchor="t"/>
          <a:lstStyle/>
          <a:p>
            <a:pPr marL="0" indent="0">
              <a:lnSpc>
                <a:spcPts val="2794"/>
              </a:lnSpc>
              <a:buNone/>
            </a:pPr>
            <a:r>
              <a:rPr lang="en-US" sz="1746" kern="0" spc="-35" dirty="0">
                <a:solidFill>
                  <a:srgbClr val="E0D6DE"/>
                </a:solidFill>
                <a:latin typeface="Inter" pitchFamily="34" charset="0"/>
                <a:ea typeface="Inter" pitchFamily="34" charset="-122"/>
                <a:cs typeface="Inter" pitchFamily="34" charset="-120"/>
              </a:rPr>
              <a:t>GANs can learn complex data distributions in an unsupervised manner, allowing them to create new images without relying on labeled training data, which is a significant advantage.</a:t>
            </a:r>
            <a:endParaRPr lang="en-US" sz="1746" dirty="0"/>
          </a:p>
        </p:txBody>
      </p:sp>
      <p:sp>
        <p:nvSpPr>
          <p:cNvPr id="12" name="Shape 8"/>
          <p:cNvSpPr/>
          <p:nvPr/>
        </p:nvSpPr>
        <p:spPr>
          <a:xfrm>
            <a:off x="4489252" y="5617250"/>
            <a:ext cx="9309497" cy="2002512"/>
          </a:xfrm>
          <a:prstGeom prst="roundRect">
            <a:avLst>
              <a:gd name="adj" fmla="val 4984"/>
            </a:avLst>
          </a:prstGeom>
          <a:solidFill>
            <a:srgbClr val="2E1A66"/>
          </a:solidFill>
          <a:ln w="7620">
            <a:solidFill>
              <a:srgbClr val="47337F"/>
            </a:solidFill>
            <a:prstDash val="solid"/>
          </a:ln>
        </p:spPr>
      </p:sp>
      <p:sp>
        <p:nvSpPr>
          <p:cNvPr id="13" name="Text 9"/>
          <p:cNvSpPr/>
          <p:nvPr/>
        </p:nvSpPr>
        <p:spPr>
          <a:xfrm>
            <a:off x="4718566" y="5846564"/>
            <a:ext cx="2772251" cy="346472"/>
          </a:xfrm>
          <a:prstGeom prst="rect">
            <a:avLst/>
          </a:prstGeom>
          <a:noFill/>
          <a:ln/>
        </p:spPr>
        <p:txBody>
          <a:bodyPr wrap="none" rtlCol="0" anchor="t"/>
          <a:lstStyle/>
          <a:p>
            <a:pPr marL="0" indent="0">
              <a:lnSpc>
                <a:spcPts val="2729"/>
              </a:lnSpc>
              <a:buNone/>
            </a:pPr>
            <a:r>
              <a:rPr lang="en-US" sz="2183" b="1" kern="0" spc="-65" dirty="0">
                <a:solidFill>
                  <a:srgbClr val="E0D6DE"/>
                </a:solidFill>
                <a:latin typeface="p22-mackinac-pro" pitchFamily="34" charset="0"/>
                <a:ea typeface="p22-mackinac-pro" pitchFamily="34" charset="-122"/>
                <a:cs typeface="p22-mackinac-pro" pitchFamily="34" charset="-120"/>
              </a:rPr>
              <a:t>Creative Applications</a:t>
            </a:r>
            <a:endParaRPr lang="en-US" sz="2183" dirty="0"/>
          </a:p>
        </p:txBody>
      </p:sp>
      <p:sp>
        <p:nvSpPr>
          <p:cNvPr id="14" name="Text 10"/>
          <p:cNvSpPr/>
          <p:nvPr/>
        </p:nvSpPr>
        <p:spPr>
          <a:xfrm>
            <a:off x="4718566" y="6326029"/>
            <a:ext cx="8850868" cy="1064419"/>
          </a:xfrm>
          <a:prstGeom prst="rect">
            <a:avLst/>
          </a:prstGeom>
          <a:noFill/>
          <a:ln/>
        </p:spPr>
        <p:txBody>
          <a:bodyPr wrap="square" rtlCol="0" anchor="t"/>
          <a:lstStyle/>
          <a:p>
            <a:pPr marL="0" indent="0">
              <a:lnSpc>
                <a:spcPts val="2794"/>
              </a:lnSpc>
              <a:buNone/>
            </a:pPr>
            <a:r>
              <a:rPr lang="en-US" sz="1746" kern="0" spc="-35" dirty="0">
                <a:solidFill>
                  <a:srgbClr val="E0D6DE"/>
                </a:solidFill>
                <a:latin typeface="Inter" pitchFamily="34" charset="0"/>
                <a:ea typeface="Inter" pitchFamily="34" charset="-122"/>
                <a:cs typeface="Inter" pitchFamily="34" charset="-120"/>
              </a:rPr>
              <a:t>Beyond realistic image generation, GANs have shown promise in creative applications like art synthesis, image-to-image translation, and even the generation of high-quality fake videos known as "deepfakes".</a:t>
            </a:r>
            <a:endParaRPr lang="en-US" sz="174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757476"/>
            <a:ext cx="10073164"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Reinforcement Learning Developments</a:t>
            </a:r>
            <a:endParaRPr lang="en-US" sz="4374" dirty="0"/>
          </a:p>
        </p:txBody>
      </p:sp>
      <p:sp>
        <p:nvSpPr>
          <p:cNvPr id="5" name="Shape 2"/>
          <p:cNvSpPr/>
          <p:nvPr/>
        </p:nvSpPr>
        <p:spPr>
          <a:xfrm>
            <a:off x="2037993" y="2069782"/>
            <a:ext cx="499943" cy="499943"/>
          </a:xfrm>
          <a:prstGeom prst="roundRect">
            <a:avLst>
              <a:gd name="adj" fmla="val 20000"/>
            </a:avLst>
          </a:prstGeom>
          <a:solidFill>
            <a:srgbClr val="2E1A66"/>
          </a:solidFill>
          <a:ln w="7620">
            <a:solidFill>
              <a:srgbClr val="47337F"/>
            </a:solidFill>
            <a:prstDash val="solid"/>
          </a:ln>
        </p:spPr>
      </p:sp>
      <p:sp>
        <p:nvSpPr>
          <p:cNvPr id="6" name="Text 3"/>
          <p:cNvSpPr/>
          <p:nvPr/>
        </p:nvSpPr>
        <p:spPr>
          <a:xfrm>
            <a:off x="2225278" y="2111454"/>
            <a:ext cx="125373"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1</a:t>
            </a:r>
            <a:endParaRPr lang="en-US" sz="2624" dirty="0"/>
          </a:p>
        </p:txBody>
      </p:sp>
      <p:sp>
        <p:nvSpPr>
          <p:cNvPr id="7" name="Text 4"/>
          <p:cNvSpPr/>
          <p:nvPr/>
        </p:nvSpPr>
        <p:spPr>
          <a:xfrm>
            <a:off x="2760107" y="2146102"/>
            <a:ext cx="4444008" cy="694373"/>
          </a:xfrm>
          <a:prstGeom prst="rect">
            <a:avLst/>
          </a:prstGeom>
          <a:noFill/>
          <a:ln/>
        </p:spPr>
        <p:txBody>
          <a:bodyPr wrap="squar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Reinforcement Learning Breakthroughs</a:t>
            </a:r>
            <a:endParaRPr lang="en-US" sz="2187" dirty="0"/>
          </a:p>
        </p:txBody>
      </p:sp>
      <p:sp>
        <p:nvSpPr>
          <p:cNvPr id="8" name="Text 5"/>
          <p:cNvSpPr/>
          <p:nvPr/>
        </p:nvSpPr>
        <p:spPr>
          <a:xfrm>
            <a:off x="2760107" y="2973705"/>
            <a:ext cx="4444008"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Recent advancements in reinforcement learning algorithms have led to breakthroughs in areas like game-playing, robotics, and resource management.</a:t>
            </a:r>
            <a:endParaRPr lang="en-US" sz="1750" dirty="0"/>
          </a:p>
        </p:txBody>
      </p:sp>
      <p:sp>
        <p:nvSpPr>
          <p:cNvPr id="9" name="Shape 6"/>
          <p:cNvSpPr/>
          <p:nvPr/>
        </p:nvSpPr>
        <p:spPr>
          <a:xfrm>
            <a:off x="7426285" y="2069782"/>
            <a:ext cx="499943" cy="499943"/>
          </a:xfrm>
          <a:prstGeom prst="roundRect">
            <a:avLst>
              <a:gd name="adj" fmla="val 20000"/>
            </a:avLst>
          </a:prstGeom>
          <a:solidFill>
            <a:srgbClr val="2E1A66"/>
          </a:solidFill>
          <a:ln w="7620">
            <a:solidFill>
              <a:srgbClr val="47337F"/>
            </a:solidFill>
            <a:prstDash val="solid"/>
          </a:ln>
        </p:spPr>
      </p:sp>
      <p:sp>
        <p:nvSpPr>
          <p:cNvPr id="10" name="Text 7"/>
          <p:cNvSpPr/>
          <p:nvPr/>
        </p:nvSpPr>
        <p:spPr>
          <a:xfrm>
            <a:off x="7584162" y="2111454"/>
            <a:ext cx="184071"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2</a:t>
            </a:r>
            <a:endParaRPr lang="en-US" sz="2624" dirty="0"/>
          </a:p>
        </p:txBody>
      </p:sp>
      <p:sp>
        <p:nvSpPr>
          <p:cNvPr id="11" name="Text 8"/>
          <p:cNvSpPr/>
          <p:nvPr/>
        </p:nvSpPr>
        <p:spPr>
          <a:xfrm>
            <a:off x="8148399" y="2146102"/>
            <a:ext cx="4444008" cy="694373"/>
          </a:xfrm>
          <a:prstGeom prst="rect">
            <a:avLst/>
          </a:prstGeom>
          <a:noFill/>
          <a:ln/>
        </p:spPr>
        <p:txBody>
          <a:bodyPr wrap="squar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Exploration-Exploitation Tradeoffs</a:t>
            </a:r>
            <a:endParaRPr lang="en-US" sz="2187" dirty="0"/>
          </a:p>
        </p:txBody>
      </p:sp>
      <p:sp>
        <p:nvSpPr>
          <p:cNvPr id="12" name="Text 9"/>
          <p:cNvSpPr/>
          <p:nvPr/>
        </p:nvSpPr>
        <p:spPr>
          <a:xfrm>
            <a:off x="8148399" y="2973705"/>
            <a:ext cx="4444008"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Researchers are developing more sophisticated methods to help AI agents balance the exploration of new strategies with the exploitation of known successful actions.</a:t>
            </a:r>
            <a:endParaRPr lang="en-US" sz="1750" dirty="0"/>
          </a:p>
        </p:txBody>
      </p:sp>
      <p:sp>
        <p:nvSpPr>
          <p:cNvPr id="13" name="Shape 10"/>
          <p:cNvSpPr/>
          <p:nvPr/>
        </p:nvSpPr>
        <p:spPr>
          <a:xfrm>
            <a:off x="2037993" y="5146477"/>
            <a:ext cx="499943" cy="499943"/>
          </a:xfrm>
          <a:prstGeom prst="roundRect">
            <a:avLst>
              <a:gd name="adj" fmla="val 20000"/>
            </a:avLst>
          </a:prstGeom>
          <a:solidFill>
            <a:srgbClr val="2E1A66"/>
          </a:solidFill>
          <a:ln w="7620">
            <a:solidFill>
              <a:srgbClr val="47337F"/>
            </a:solidFill>
            <a:prstDash val="solid"/>
          </a:ln>
        </p:spPr>
      </p:sp>
      <p:sp>
        <p:nvSpPr>
          <p:cNvPr id="14" name="Text 11"/>
          <p:cNvSpPr/>
          <p:nvPr/>
        </p:nvSpPr>
        <p:spPr>
          <a:xfrm>
            <a:off x="2193131" y="5188148"/>
            <a:ext cx="189667"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3</a:t>
            </a:r>
            <a:endParaRPr lang="en-US" sz="2624" dirty="0"/>
          </a:p>
        </p:txBody>
      </p:sp>
      <p:sp>
        <p:nvSpPr>
          <p:cNvPr id="15" name="Text 12"/>
          <p:cNvSpPr/>
          <p:nvPr/>
        </p:nvSpPr>
        <p:spPr>
          <a:xfrm>
            <a:off x="2760107" y="5222796"/>
            <a:ext cx="4444008" cy="694373"/>
          </a:xfrm>
          <a:prstGeom prst="rect">
            <a:avLst/>
          </a:prstGeom>
          <a:noFill/>
          <a:ln/>
        </p:spPr>
        <p:txBody>
          <a:bodyPr wrap="squar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Hierarchical Reinforcement Learning</a:t>
            </a:r>
            <a:endParaRPr lang="en-US" sz="2187" dirty="0"/>
          </a:p>
        </p:txBody>
      </p:sp>
      <p:sp>
        <p:nvSpPr>
          <p:cNvPr id="16" name="Text 13"/>
          <p:cNvSpPr/>
          <p:nvPr/>
        </p:nvSpPr>
        <p:spPr>
          <a:xfrm>
            <a:off x="2760107" y="6050399"/>
            <a:ext cx="4444008"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Hierarchical RL models are enabling AI to break down complex tasks into manageable subtasks, leading to more efficient and robust decision-making.</a:t>
            </a:r>
            <a:endParaRPr lang="en-US" sz="1750" dirty="0"/>
          </a:p>
        </p:txBody>
      </p:sp>
      <p:sp>
        <p:nvSpPr>
          <p:cNvPr id="17" name="Shape 14"/>
          <p:cNvSpPr/>
          <p:nvPr/>
        </p:nvSpPr>
        <p:spPr>
          <a:xfrm>
            <a:off x="7426285" y="5146477"/>
            <a:ext cx="499943" cy="499943"/>
          </a:xfrm>
          <a:prstGeom prst="roundRect">
            <a:avLst>
              <a:gd name="adj" fmla="val 20000"/>
            </a:avLst>
          </a:prstGeom>
          <a:solidFill>
            <a:srgbClr val="2E1A66"/>
          </a:solidFill>
          <a:ln w="7620">
            <a:solidFill>
              <a:srgbClr val="47337F"/>
            </a:solidFill>
            <a:prstDash val="solid"/>
          </a:ln>
        </p:spPr>
      </p:sp>
      <p:sp>
        <p:nvSpPr>
          <p:cNvPr id="18" name="Text 15"/>
          <p:cNvSpPr/>
          <p:nvPr/>
        </p:nvSpPr>
        <p:spPr>
          <a:xfrm>
            <a:off x="7576185" y="5188148"/>
            <a:ext cx="200025" cy="416481"/>
          </a:xfrm>
          <a:prstGeom prst="rect">
            <a:avLst/>
          </a:prstGeom>
          <a:noFill/>
          <a:ln/>
        </p:spPr>
        <p:txBody>
          <a:bodyPr wrap="none" rtlCol="0" anchor="t"/>
          <a:lstStyle/>
          <a:p>
            <a:pPr marL="0" indent="0" algn="ctr">
              <a:lnSpc>
                <a:spcPts val="3281"/>
              </a:lnSpc>
              <a:buNone/>
            </a:pPr>
            <a:r>
              <a:rPr lang="en-US" sz="2624" b="1" kern="0" spc="-79" dirty="0">
                <a:solidFill>
                  <a:srgbClr val="E0D6DE"/>
                </a:solidFill>
                <a:latin typeface="p22-mackinac-pro" pitchFamily="34" charset="0"/>
                <a:ea typeface="p22-mackinac-pro" pitchFamily="34" charset="-122"/>
                <a:cs typeface="p22-mackinac-pro" pitchFamily="34" charset="-120"/>
              </a:rPr>
              <a:t>4</a:t>
            </a:r>
            <a:endParaRPr lang="en-US" sz="2624" dirty="0"/>
          </a:p>
        </p:txBody>
      </p:sp>
      <p:sp>
        <p:nvSpPr>
          <p:cNvPr id="19" name="Text 16"/>
          <p:cNvSpPr/>
          <p:nvPr/>
        </p:nvSpPr>
        <p:spPr>
          <a:xfrm>
            <a:off x="8148399" y="5222796"/>
            <a:ext cx="296168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Transfer Learning in RL</a:t>
            </a:r>
            <a:endParaRPr lang="en-US" sz="2187" dirty="0"/>
          </a:p>
        </p:txBody>
      </p:sp>
      <p:sp>
        <p:nvSpPr>
          <p:cNvPr id="20" name="Text 17"/>
          <p:cNvSpPr/>
          <p:nvPr/>
        </p:nvSpPr>
        <p:spPr>
          <a:xfrm>
            <a:off x="8148399" y="5703213"/>
            <a:ext cx="4444008"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ability to transfer knowledge gained in one reinforcement learning task to accelerate training in a related task is a key area of research.</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1409462"/>
            <a:ext cx="6060281"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Edge Computing and AI</a:t>
            </a:r>
            <a:endParaRPr lang="en-US" sz="4374" dirty="0"/>
          </a:p>
        </p:txBody>
      </p:sp>
      <p:sp>
        <p:nvSpPr>
          <p:cNvPr id="5" name="Text 2"/>
          <p:cNvSpPr/>
          <p:nvPr/>
        </p:nvSpPr>
        <p:spPr>
          <a:xfrm>
            <a:off x="2037993" y="2636996"/>
            <a:ext cx="5006221" cy="2132409"/>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Edge computing brings AI closer to the data source, reducing latency and improving real-time responsiveness. This enables AI-powered devices to make faster decisions, optimize resource usage, and operate even without a stable internet connection.</a:t>
            </a:r>
            <a:endParaRPr lang="en-US" sz="1750" dirty="0"/>
          </a:p>
        </p:txBody>
      </p:sp>
      <p:sp>
        <p:nvSpPr>
          <p:cNvPr id="6" name="Text 3"/>
          <p:cNvSpPr/>
          <p:nvPr/>
        </p:nvSpPr>
        <p:spPr>
          <a:xfrm>
            <a:off x="2037993" y="4969312"/>
            <a:ext cx="5006221"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Edge AI also enhances privacy and security by processing sensitive data locally instead of sending it to the cloud.</a:t>
            </a:r>
            <a:endParaRPr lang="en-US" sz="1750" dirty="0"/>
          </a:p>
        </p:txBody>
      </p:sp>
      <p:pic>
        <p:nvPicPr>
          <p:cNvPr id="7" name="Image 1" descr="preencoded.png"/>
          <p:cNvPicPr>
            <a:picLocks noChangeAspect="1"/>
          </p:cNvPicPr>
          <p:nvPr/>
        </p:nvPicPr>
        <p:blipFill>
          <a:blip r:embed="rId4"/>
          <a:stretch>
            <a:fillRect/>
          </a:stretch>
        </p:blipFill>
        <p:spPr>
          <a:xfrm>
            <a:off x="7593806" y="2687003"/>
            <a:ext cx="5006221" cy="38831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409825"/>
            <a:ext cx="7324963"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Quantum Computing and AI</a:t>
            </a:r>
            <a:endParaRPr lang="en-US" sz="4374" dirty="0"/>
          </a:p>
        </p:txBody>
      </p:sp>
      <p:sp>
        <p:nvSpPr>
          <p:cNvPr id="6" name="Text 2"/>
          <p:cNvSpPr/>
          <p:nvPr/>
        </p:nvSpPr>
        <p:spPr>
          <a:xfrm>
            <a:off x="833199" y="3437453"/>
            <a:ext cx="7477601"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intersection of quantum computing and artificial intelligence is an exciting frontier. Quantum computers have the potential to revolutionize AI by solving complex problems that are intractable for classical computers.</a:t>
            </a:r>
            <a:endParaRPr lang="en-US" sz="1750" dirty="0"/>
          </a:p>
        </p:txBody>
      </p:sp>
      <p:sp>
        <p:nvSpPr>
          <p:cNvPr id="7" name="Text 3"/>
          <p:cNvSpPr/>
          <p:nvPr/>
        </p:nvSpPr>
        <p:spPr>
          <a:xfrm>
            <a:off x="833199" y="4753570"/>
            <a:ext cx="7477601"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Exploring this synergy could lead to breakthroughs in areas like cryptography, optimization, and simulation, unlocking new possibilities for AI applications.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976908"/>
            <a:ext cx="7105531"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Ethical Considerations in AI</a:t>
            </a:r>
            <a:endParaRPr lang="en-US" sz="4374" dirty="0"/>
          </a:p>
        </p:txBody>
      </p:sp>
      <p:sp>
        <p:nvSpPr>
          <p:cNvPr id="5" name="Text 2"/>
          <p:cNvSpPr/>
          <p:nvPr/>
        </p:nvSpPr>
        <p:spPr>
          <a:xfrm>
            <a:off x="2037993" y="2226707"/>
            <a:ext cx="2232065" cy="694373"/>
          </a:xfrm>
          <a:prstGeom prst="rect">
            <a:avLst/>
          </a:prstGeom>
          <a:noFill/>
          <a:ln/>
        </p:spPr>
        <p:txBody>
          <a:bodyPr wrap="squar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Transparency &amp; Accountability</a:t>
            </a:r>
            <a:endParaRPr lang="en-US" sz="2187" dirty="0"/>
          </a:p>
        </p:txBody>
      </p:sp>
      <p:sp>
        <p:nvSpPr>
          <p:cNvPr id="6" name="Text 3"/>
          <p:cNvSpPr/>
          <p:nvPr/>
        </p:nvSpPr>
        <p:spPr>
          <a:xfrm>
            <a:off x="2037993" y="3143250"/>
            <a:ext cx="2232065" cy="3909417"/>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As AI systems become more sophisticated, it's crucial that they operate with transparency. Developers must be accountable for the algorithms, data, and outcomes of their AI models.</a:t>
            </a:r>
            <a:endParaRPr lang="en-US" sz="1750" dirty="0"/>
          </a:p>
        </p:txBody>
      </p:sp>
      <p:sp>
        <p:nvSpPr>
          <p:cNvPr id="7" name="Text 4"/>
          <p:cNvSpPr/>
          <p:nvPr/>
        </p:nvSpPr>
        <p:spPr>
          <a:xfrm>
            <a:off x="4819650" y="2226707"/>
            <a:ext cx="2232065" cy="347186"/>
          </a:xfrm>
          <a:prstGeom prst="rect">
            <a:avLst/>
          </a:prstGeom>
          <a:noFill/>
          <a:ln/>
        </p:spPr>
        <p:txBody>
          <a:bodyPr wrap="non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Bias &amp; Fairness</a:t>
            </a:r>
            <a:endParaRPr lang="en-US" sz="2187" dirty="0"/>
          </a:p>
        </p:txBody>
      </p:sp>
      <p:sp>
        <p:nvSpPr>
          <p:cNvPr id="8" name="Text 5"/>
          <p:cNvSpPr/>
          <p:nvPr/>
        </p:nvSpPr>
        <p:spPr>
          <a:xfrm>
            <a:off x="4819650" y="2796064"/>
            <a:ext cx="2232065" cy="2843213"/>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AI models can perpetuate and amplify societal biases if not carefully designed. Ensuring fair and equitable treatment is a key ethical challenge.</a:t>
            </a:r>
            <a:endParaRPr lang="en-US" sz="1750" dirty="0"/>
          </a:p>
        </p:txBody>
      </p:sp>
      <p:sp>
        <p:nvSpPr>
          <p:cNvPr id="9" name="Text 6"/>
          <p:cNvSpPr/>
          <p:nvPr/>
        </p:nvSpPr>
        <p:spPr>
          <a:xfrm>
            <a:off x="7601307" y="2226707"/>
            <a:ext cx="2232065" cy="694373"/>
          </a:xfrm>
          <a:prstGeom prst="rect">
            <a:avLst/>
          </a:prstGeom>
          <a:noFill/>
          <a:ln/>
        </p:spPr>
        <p:txBody>
          <a:bodyPr wrap="squar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Privacy &amp; Security</a:t>
            </a:r>
            <a:endParaRPr lang="en-US" sz="2187" dirty="0"/>
          </a:p>
        </p:txBody>
      </p:sp>
      <p:sp>
        <p:nvSpPr>
          <p:cNvPr id="10" name="Text 7"/>
          <p:cNvSpPr/>
          <p:nvPr/>
        </p:nvSpPr>
        <p:spPr>
          <a:xfrm>
            <a:off x="7601307" y="3143250"/>
            <a:ext cx="2232065" cy="3198614"/>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collection and use of personal data by AI systems raise complex privacy concerns. Robust data governance policies are needed to protect individual rights.</a:t>
            </a:r>
            <a:endParaRPr lang="en-US" sz="1750" dirty="0"/>
          </a:p>
        </p:txBody>
      </p:sp>
      <p:sp>
        <p:nvSpPr>
          <p:cNvPr id="11" name="Text 8"/>
          <p:cNvSpPr/>
          <p:nvPr/>
        </p:nvSpPr>
        <p:spPr>
          <a:xfrm>
            <a:off x="10382964" y="2226707"/>
            <a:ext cx="2232065" cy="347186"/>
          </a:xfrm>
          <a:prstGeom prst="rect">
            <a:avLst/>
          </a:prstGeom>
          <a:noFill/>
          <a:ln/>
        </p:spPr>
        <p:txBody>
          <a:bodyPr wrap="non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Human Control</a:t>
            </a:r>
            <a:endParaRPr lang="en-US" sz="2187" dirty="0"/>
          </a:p>
        </p:txBody>
      </p:sp>
      <p:sp>
        <p:nvSpPr>
          <p:cNvPr id="12" name="Text 9"/>
          <p:cNvSpPr/>
          <p:nvPr/>
        </p:nvSpPr>
        <p:spPr>
          <a:xfrm>
            <a:off x="10382964" y="2796064"/>
            <a:ext cx="2232065" cy="3198614"/>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As AI becomes more autonomous, maintaining meaningful human control and oversight is essential to preserve human agency and accountability.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888</Words>
  <Application>Microsoft Office PowerPoint</Application>
  <PresentationFormat>Custom</PresentationFormat>
  <Paragraphs>81</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Inter</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cp:lastModifiedBy>
  <cp:revision>5</cp:revision>
  <dcterms:created xsi:type="dcterms:W3CDTF">2024-05-20T04:35:37Z</dcterms:created>
  <dcterms:modified xsi:type="dcterms:W3CDTF">2024-05-20T05:11:31Z</dcterms:modified>
</cp:coreProperties>
</file>