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4"/>
  </p:notesMasterIdLst>
  <p:handoutMasterIdLst>
    <p:handoutMasterId r:id="rId45"/>
  </p:handoutMasterIdLst>
  <p:sldIdLst>
    <p:sldId id="256" r:id="rId2"/>
    <p:sldId id="293" r:id="rId3"/>
    <p:sldId id="257" r:id="rId4"/>
    <p:sldId id="258" r:id="rId5"/>
    <p:sldId id="259" r:id="rId6"/>
    <p:sldId id="262" r:id="rId7"/>
    <p:sldId id="260" r:id="rId8"/>
    <p:sldId id="261" r:id="rId9"/>
    <p:sldId id="263" r:id="rId10"/>
    <p:sldId id="264" r:id="rId11"/>
    <p:sldId id="265" r:id="rId12"/>
    <p:sldId id="266" r:id="rId13"/>
    <p:sldId id="267" r:id="rId14"/>
    <p:sldId id="268" r:id="rId15"/>
    <p:sldId id="269" r:id="rId16"/>
    <p:sldId id="270" r:id="rId17"/>
    <p:sldId id="271" r:id="rId18"/>
    <p:sldId id="272" r:id="rId19"/>
    <p:sldId id="273" r:id="rId20"/>
    <p:sldId id="295" r:id="rId21"/>
    <p:sldId id="302" r:id="rId22"/>
    <p:sldId id="30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4" r:id="rId4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368" autoAdjust="0"/>
    <p:restoredTop sz="94660"/>
  </p:normalViewPr>
  <p:slideViewPr>
    <p:cSldViewPr snapToGrid="0">
      <p:cViewPr varScale="1">
        <p:scale>
          <a:sx n="86" d="100"/>
          <a:sy n="86" d="100"/>
        </p:scale>
        <p:origin x="126" y="1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A9375A0-A860-41E4-A8AD-2617106BBE7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6A2053F8-7D9D-45D4-8E8D-9CA024833ED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r>
              <a:rPr lang="en-US"/>
              <a:t>8/5/2019</a:t>
            </a:r>
          </a:p>
        </p:txBody>
      </p:sp>
      <p:sp>
        <p:nvSpPr>
          <p:cNvPr id="4" name="Footer Placeholder 3">
            <a:extLst>
              <a:ext uri="{FF2B5EF4-FFF2-40B4-BE49-F238E27FC236}">
                <a16:creationId xmlns:a16="http://schemas.microsoft.com/office/drawing/2014/main" id="{CFA4BA07-F47C-4FF4-A08F-407AEB8416C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0776B3AC-BF00-49AF-94E0-17B071C0F01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ECF67EE-5F47-46CE-9FC9-9659533AF1AF}" type="slidenum">
              <a:rPr lang="en-US" smtClean="0"/>
              <a:t>‹#›</a:t>
            </a:fld>
            <a:endParaRPr lang="en-US"/>
          </a:p>
        </p:txBody>
      </p:sp>
    </p:spTree>
    <p:extLst>
      <p:ext uri="{BB962C8B-B14F-4D97-AF65-F5344CB8AC3E}">
        <p14:creationId xmlns:p14="http://schemas.microsoft.com/office/powerpoint/2010/main" val="3978183190"/>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r>
              <a:rPr lang="en-US"/>
              <a:t>8/5/2019</a:t>
            </a: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2B4283-2DDE-4752-86A3-BAAF851DEB71}" type="slidenum">
              <a:rPr lang="en-US" smtClean="0"/>
              <a:t>‹#›</a:t>
            </a:fld>
            <a:endParaRPr lang="en-US"/>
          </a:p>
        </p:txBody>
      </p:sp>
    </p:spTree>
    <p:extLst>
      <p:ext uri="{BB962C8B-B14F-4D97-AF65-F5344CB8AC3E}">
        <p14:creationId xmlns:p14="http://schemas.microsoft.com/office/powerpoint/2010/main" val="739688172"/>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r>
              <a:rPr lang="en-US"/>
              <a:t>8/5/2019</a:t>
            </a:r>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4187BCC6-5237-4BEC-A689-1733C1E5BED5}" type="slidenum">
              <a:rPr lang="en-US" smtClean="0"/>
              <a:t>‹#›</a:t>
            </a:fld>
            <a:endParaRPr lang="en-US"/>
          </a:p>
        </p:txBody>
      </p:sp>
    </p:spTree>
    <p:extLst>
      <p:ext uri="{BB962C8B-B14F-4D97-AF65-F5344CB8AC3E}">
        <p14:creationId xmlns:p14="http://schemas.microsoft.com/office/powerpoint/2010/main" val="11468324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8/5/2019</a:t>
            </a:r>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187BCC6-5237-4BEC-A689-1733C1E5BED5}" type="slidenum">
              <a:rPr lang="en-US" smtClean="0"/>
              <a:t>‹#›</a:t>
            </a:fld>
            <a:endParaRPr lang="en-US"/>
          </a:p>
        </p:txBody>
      </p:sp>
    </p:spTree>
    <p:extLst>
      <p:ext uri="{BB962C8B-B14F-4D97-AF65-F5344CB8AC3E}">
        <p14:creationId xmlns:p14="http://schemas.microsoft.com/office/powerpoint/2010/main" val="35726043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8/5/2019</a:t>
            </a:r>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187BCC6-5237-4BEC-A689-1733C1E5BED5}" type="slidenum">
              <a:rPr lang="en-US" smtClean="0"/>
              <a:t>‹#›</a:t>
            </a:fld>
            <a:endParaRPr lang="en-US"/>
          </a:p>
        </p:txBody>
      </p:sp>
    </p:spTree>
    <p:extLst>
      <p:ext uri="{BB962C8B-B14F-4D97-AF65-F5344CB8AC3E}">
        <p14:creationId xmlns:p14="http://schemas.microsoft.com/office/powerpoint/2010/main" val="18798538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8/5/2019</a:t>
            </a:r>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187BCC6-5237-4BEC-A689-1733C1E5BED5}" type="slidenum">
              <a:rPr lang="en-US" smtClean="0"/>
              <a:t>‹#›</a:t>
            </a:fld>
            <a:endParaRPr lang="en-US"/>
          </a:p>
        </p:txBody>
      </p:sp>
    </p:spTree>
    <p:extLst>
      <p:ext uri="{BB962C8B-B14F-4D97-AF65-F5344CB8AC3E}">
        <p14:creationId xmlns:p14="http://schemas.microsoft.com/office/powerpoint/2010/main" val="884076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8/5/2019</a:t>
            </a:r>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187BCC6-5237-4BEC-A689-1733C1E5BED5}" type="slidenum">
              <a:rPr lang="en-US" smtClean="0"/>
              <a:t>‹#›</a:t>
            </a:fld>
            <a:endParaRPr lang="en-US"/>
          </a:p>
        </p:txBody>
      </p:sp>
    </p:spTree>
    <p:extLst>
      <p:ext uri="{BB962C8B-B14F-4D97-AF65-F5344CB8AC3E}">
        <p14:creationId xmlns:p14="http://schemas.microsoft.com/office/powerpoint/2010/main" val="502431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r>
              <a:rPr lang="en-US"/>
              <a:t>8/5/2019</a:t>
            </a:r>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187BCC6-5237-4BEC-A689-1733C1E5BED5}" type="slidenum">
              <a:rPr lang="en-US" smtClean="0"/>
              <a:t>‹#›</a:t>
            </a:fld>
            <a:endParaRPr lang="en-US"/>
          </a:p>
        </p:txBody>
      </p:sp>
    </p:spTree>
    <p:extLst>
      <p:ext uri="{BB962C8B-B14F-4D97-AF65-F5344CB8AC3E}">
        <p14:creationId xmlns:p14="http://schemas.microsoft.com/office/powerpoint/2010/main" val="192631259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r>
              <a:rPr lang="en-US"/>
              <a:t>8/5/2019</a:t>
            </a:r>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4187BCC6-5237-4BEC-A689-1733C1E5BED5}" type="slidenum">
              <a:rPr lang="en-US" smtClean="0"/>
              <a:t>‹#›</a:t>
            </a:fld>
            <a:endParaRPr lang="en-US"/>
          </a:p>
        </p:txBody>
      </p:sp>
    </p:spTree>
    <p:extLst>
      <p:ext uri="{BB962C8B-B14F-4D97-AF65-F5344CB8AC3E}">
        <p14:creationId xmlns:p14="http://schemas.microsoft.com/office/powerpoint/2010/main" val="31199363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r>
              <a:rPr lang="en-US"/>
              <a:t>8/5/2019</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87BCC6-5237-4BEC-A689-1733C1E5BED5}" type="slidenum">
              <a:rPr lang="en-US" smtClean="0"/>
              <a:t>‹#›</a:t>
            </a:fld>
            <a:endParaRPr lang="en-US"/>
          </a:p>
        </p:txBody>
      </p:sp>
    </p:spTree>
    <p:extLst>
      <p:ext uri="{BB962C8B-B14F-4D97-AF65-F5344CB8AC3E}">
        <p14:creationId xmlns:p14="http://schemas.microsoft.com/office/powerpoint/2010/main" val="4819688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r>
              <a:rPr lang="en-US"/>
              <a:t>8/5/2019</a:t>
            </a:r>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187BCC6-5237-4BEC-A689-1733C1E5BED5}" type="slidenum">
              <a:rPr lang="en-US" smtClean="0"/>
              <a:t>‹#›</a:t>
            </a:fld>
            <a:endParaRPr lang="en-US"/>
          </a:p>
        </p:txBody>
      </p:sp>
    </p:spTree>
    <p:extLst>
      <p:ext uri="{BB962C8B-B14F-4D97-AF65-F5344CB8AC3E}">
        <p14:creationId xmlns:p14="http://schemas.microsoft.com/office/powerpoint/2010/main" val="35926860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8/5/2019</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87BCC6-5237-4BEC-A689-1733C1E5BED5}" type="slidenum">
              <a:rPr lang="en-US" smtClean="0"/>
              <a:t>‹#›</a:t>
            </a:fld>
            <a:endParaRPr lang="en-US"/>
          </a:p>
        </p:txBody>
      </p:sp>
    </p:spTree>
    <p:extLst>
      <p:ext uri="{BB962C8B-B14F-4D97-AF65-F5344CB8AC3E}">
        <p14:creationId xmlns:p14="http://schemas.microsoft.com/office/powerpoint/2010/main" val="19943940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8/5/2019</a:t>
            </a:r>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187BCC6-5237-4BEC-A689-1733C1E5BED5}" type="slidenum">
              <a:rPr lang="en-US" smtClean="0"/>
              <a:t>‹#›</a:t>
            </a:fld>
            <a:endParaRPr lang="en-US"/>
          </a:p>
        </p:txBody>
      </p:sp>
    </p:spTree>
    <p:extLst>
      <p:ext uri="{BB962C8B-B14F-4D97-AF65-F5344CB8AC3E}">
        <p14:creationId xmlns:p14="http://schemas.microsoft.com/office/powerpoint/2010/main" val="23948392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8/5/2019</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87BCC6-5237-4BEC-A689-1733C1E5BED5}" type="slidenum">
              <a:rPr lang="en-US" smtClean="0"/>
              <a:t>‹#›</a:t>
            </a:fld>
            <a:endParaRPr lang="en-US"/>
          </a:p>
        </p:txBody>
      </p:sp>
    </p:spTree>
    <p:extLst>
      <p:ext uri="{BB962C8B-B14F-4D97-AF65-F5344CB8AC3E}">
        <p14:creationId xmlns:p14="http://schemas.microsoft.com/office/powerpoint/2010/main" val="701690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8/5/2019</a:t>
            </a:r>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187BCC6-5237-4BEC-A689-1733C1E5BED5}" type="slidenum">
              <a:rPr lang="en-US" smtClean="0"/>
              <a:t>‹#›</a:t>
            </a:fld>
            <a:endParaRPr lang="en-US"/>
          </a:p>
        </p:txBody>
      </p:sp>
    </p:spTree>
    <p:extLst>
      <p:ext uri="{BB962C8B-B14F-4D97-AF65-F5344CB8AC3E}">
        <p14:creationId xmlns:p14="http://schemas.microsoft.com/office/powerpoint/2010/main" val="22826611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a:t>8/5/2019</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187BCC6-5237-4BEC-A689-1733C1E5BED5}" type="slidenum">
              <a:rPr lang="en-US" smtClean="0"/>
              <a:t>‹#›</a:t>
            </a:fld>
            <a:endParaRPr lang="en-US"/>
          </a:p>
        </p:txBody>
      </p:sp>
    </p:spTree>
    <p:extLst>
      <p:ext uri="{BB962C8B-B14F-4D97-AF65-F5344CB8AC3E}">
        <p14:creationId xmlns:p14="http://schemas.microsoft.com/office/powerpoint/2010/main" val="39863578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8/5/2019</a:t>
            </a:r>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4187BCC6-5237-4BEC-A689-1733C1E5BED5}" type="slidenum">
              <a:rPr lang="en-US" smtClean="0"/>
              <a:t>‹#›</a:t>
            </a:fld>
            <a:endParaRPr lang="en-US"/>
          </a:p>
        </p:txBody>
      </p:sp>
    </p:spTree>
    <p:extLst>
      <p:ext uri="{BB962C8B-B14F-4D97-AF65-F5344CB8AC3E}">
        <p14:creationId xmlns:p14="http://schemas.microsoft.com/office/powerpoint/2010/main" val="14587422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8/5/2019</a:t>
            </a:r>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187BCC6-5237-4BEC-A689-1733C1E5BED5}" type="slidenum">
              <a:rPr lang="en-US" smtClean="0"/>
              <a:t>‹#›</a:t>
            </a:fld>
            <a:endParaRPr lang="en-US"/>
          </a:p>
        </p:txBody>
      </p:sp>
    </p:spTree>
    <p:extLst>
      <p:ext uri="{BB962C8B-B14F-4D97-AF65-F5344CB8AC3E}">
        <p14:creationId xmlns:p14="http://schemas.microsoft.com/office/powerpoint/2010/main" val="19468724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8/5/2019</a:t>
            </a:r>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187BCC6-5237-4BEC-A689-1733C1E5BED5}" type="slidenum">
              <a:rPr lang="en-US" smtClean="0"/>
              <a:t>‹#›</a:t>
            </a:fld>
            <a:endParaRPr lang="en-US"/>
          </a:p>
        </p:txBody>
      </p:sp>
    </p:spTree>
    <p:extLst>
      <p:ext uri="{BB962C8B-B14F-4D97-AF65-F5344CB8AC3E}">
        <p14:creationId xmlns:p14="http://schemas.microsoft.com/office/powerpoint/2010/main" val="25499912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r>
              <a:rPr lang="en-US"/>
              <a:t>8/5/2019</a:t>
            </a:r>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4187BCC6-5237-4BEC-A689-1733C1E5BED5}" type="slidenum">
              <a:rPr lang="en-US" smtClean="0"/>
              <a:t>‹#›</a:t>
            </a:fld>
            <a:endParaRPr lang="en-US"/>
          </a:p>
        </p:txBody>
      </p:sp>
    </p:spTree>
    <p:extLst>
      <p:ext uri="{BB962C8B-B14F-4D97-AF65-F5344CB8AC3E}">
        <p14:creationId xmlns:p14="http://schemas.microsoft.com/office/powerpoint/2010/main" val="342659461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hdr="0" ftr="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hyperlink" Target="https://www.analyticsvidhya.com/wp-content/uploads/2015/08/Linear_Regression1.png"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hyperlink" Target="https://www.machinelearningplus.com/wp-content/uploads/2017/09/linear_vs_logistic_regression.jpg"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4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7ADB06-267B-4AB2-B3FF-4F124C1BC517}"/>
              </a:ext>
            </a:extLst>
          </p:cNvPr>
          <p:cNvSpPr>
            <a:spLocks noGrp="1"/>
          </p:cNvSpPr>
          <p:nvPr>
            <p:ph type="ctrTitle"/>
          </p:nvPr>
        </p:nvSpPr>
        <p:spPr>
          <a:xfrm>
            <a:off x="1154955" y="2470002"/>
            <a:ext cx="8825658" cy="1227438"/>
          </a:xfrm>
        </p:spPr>
        <p:txBody>
          <a:bodyPr/>
          <a:lstStyle/>
          <a:p>
            <a:r>
              <a:rPr lang="en-US" u="sng" dirty="0">
                <a:latin typeface="Times New Roman" panose="02020603050405020304" pitchFamily="18" charset="0"/>
                <a:cs typeface="Times New Roman" panose="02020603050405020304" pitchFamily="18" charset="0"/>
              </a:rPr>
              <a:t>Internship on Machine Learning Using Python</a:t>
            </a:r>
          </a:p>
        </p:txBody>
      </p:sp>
      <p:sp>
        <p:nvSpPr>
          <p:cNvPr id="3" name="Subtitle 2">
            <a:extLst>
              <a:ext uri="{FF2B5EF4-FFF2-40B4-BE49-F238E27FC236}">
                <a16:creationId xmlns:a16="http://schemas.microsoft.com/office/drawing/2014/main" id="{A78E4C67-2288-4A80-A61C-AE87FB7CA2AC}"/>
              </a:ext>
            </a:extLst>
          </p:cNvPr>
          <p:cNvSpPr>
            <a:spLocks noGrp="1"/>
          </p:cNvSpPr>
          <p:nvPr>
            <p:ph type="subTitle" idx="1"/>
          </p:nvPr>
        </p:nvSpPr>
        <p:spPr>
          <a:xfrm>
            <a:off x="1154955" y="3774279"/>
            <a:ext cx="8825658" cy="2112655"/>
          </a:xfrm>
        </p:spPr>
        <p:txBody>
          <a:bodyPr>
            <a:normAutofit fontScale="85000" lnSpcReduction="10000"/>
          </a:bodyPr>
          <a:lstStyle/>
          <a:p>
            <a:r>
              <a:rPr lang="en-US" u="sng" dirty="0">
                <a:latin typeface="Times New Roman" panose="02020603050405020304" pitchFamily="18" charset="0"/>
                <a:cs typeface="Times New Roman" panose="02020603050405020304" pitchFamily="18" charset="0"/>
              </a:rPr>
              <a:t>A brief description</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																																																			Submitted By:</a:t>
            </a:r>
          </a:p>
          <a:p>
            <a:r>
              <a:rPr lang="en-US" dirty="0">
                <a:latin typeface="Times New Roman" panose="02020603050405020304" pitchFamily="18" charset="0"/>
                <a:cs typeface="Times New Roman" panose="02020603050405020304" pitchFamily="18" charset="0"/>
              </a:rPr>
              <a:t>															</a:t>
            </a:r>
            <a:r>
              <a:rPr lang="en-US" b="1" u="sng" dirty="0">
                <a:latin typeface="Times New Roman" panose="02020603050405020304" pitchFamily="18" charset="0"/>
                <a:cs typeface="Times New Roman" panose="02020603050405020304" pitchFamily="18" charset="0"/>
              </a:rPr>
              <a:t>Aashique </a:t>
            </a:r>
            <a:r>
              <a:rPr lang="en-US" b="1" u="sng" dirty="0" err="1">
                <a:latin typeface="Times New Roman" panose="02020603050405020304" pitchFamily="18" charset="0"/>
                <a:cs typeface="Times New Roman" panose="02020603050405020304" pitchFamily="18" charset="0"/>
              </a:rPr>
              <a:t>karn</a:t>
            </a:r>
            <a:endParaRPr lang="en-US" b="1" u="sng" dirty="0">
              <a:latin typeface="Times New Roman" panose="02020603050405020304" pitchFamily="18" charset="0"/>
              <a:cs typeface="Times New Roman" panose="02020603050405020304" pitchFamily="18" charset="0"/>
            </a:endParaRPr>
          </a:p>
          <a:p>
            <a:endParaRPr lang="en-US" u="sng"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01B5FEB9-F57B-43A9-B0F3-716E7BC3E3E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93898" y="570193"/>
            <a:ext cx="8595556" cy="1527048"/>
          </a:xfrm>
          <a:prstGeom prst="rect">
            <a:avLst/>
          </a:prstGeom>
        </p:spPr>
      </p:pic>
      <p:sp>
        <p:nvSpPr>
          <p:cNvPr id="4" name="Slide Number Placeholder 3">
            <a:extLst>
              <a:ext uri="{FF2B5EF4-FFF2-40B4-BE49-F238E27FC236}">
                <a16:creationId xmlns:a16="http://schemas.microsoft.com/office/drawing/2014/main" id="{C376F64E-78ED-4125-865E-542C7A9442F3}"/>
              </a:ext>
            </a:extLst>
          </p:cNvPr>
          <p:cNvSpPr>
            <a:spLocks noGrp="1"/>
          </p:cNvSpPr>
          <p:nvPr>
            <p:ph type="sldNum" sz="quarter" idx="12"/>
          </p:nvPr>
        </p:nvSpPr>
        <p:spPr/>
        <p:txBody>
          <a:bodyPr/>
          <a:lstStyle/>
          <a:p>
            <a:fld id="{4187BCC6-5237-4BEC-A689-1733C1E5BED5}" type="slidenum">
              <a:rPr lang="en-US" smtClean="0"/>
              <a:t>1</a:t>
            </a:fld>
            <a:endParaRPr lang="en-US"/>
          </a:p>
        </p:txBody>
      </p:sp>
      <p:sp>
        <p:nvSpPr>
          <p:cNvPr id="9" name="Date Placeholder 8">
            <a:extLst>
              <a:ext uri="{FF2B5EF4-FFF2-40B4-BE49-F238E27FC236}">
                <a16:creationId xmlns:a16="http://schemas.microsoft.com/office/drawing/2014/main" id="{A31B8AC5-586A-494C-B73F-B6AE0AF69C0B}"/>
              </a:ext>
            </a:extLst>
          </p:cNvPr>
          <p:cNvSpPr>
            <a:spLocks noGrp="1"/>
          </p:cNvSpPr>
          <p:nvPr>
            <p:ph type="dt" sz="half" idx="10"/>
          </p:nvPr>
        </p:nvSpPr>
        <p:spPr/>
        <p:txBody>
          <a:bodyPr/>
          <a:lstStyle/>
          <a:p>
            <a:r>
              <a:rPr lang="en-US"/>
              <a:t>8/5/2019</a:t>
            </a:r>
          </a:p>
        </p:txBody>
      </p:sp>
    </p:spTree>
    <p:extLst>
      <p:ext uri="{BB962C8B-B14F-4D97-AF65-F5344CB8AC3E}">
        <p14:creationId xmlns:p14="http://schemas.microsoft.com/office/powerpoint/2010/main" val="19179338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EEFA87-2687-4D46-A28B-A08FB98A015A}"/>
              </a:ext>
            </a:extLst>
          </p:cNvPr>
          <p:cNvSpPr>
            <a:spLocks noGrp="1"/>
          </p:cNvSpPr>
          <p:nvPr>
            <p:ph type="title"/>
          </p:nvPr>
        </p:nvSpPr>
        <p:spPr/>
        <p:txBody>
          <a:bodyPr/>
          <a:lstStyle/>
          <a:p>
            <a:r>
              <a:rPr lang="en-US" u="sng" dirty="0">
                <a:latin typeface="Times New Roman" panose="02020603050405020304" pitchFamily="18" charset="0"/>
                <a:cs typeface="Times New Roman" panose="02020603050405020304" pitchFamily="18" charset="0"/>
              </a:rPr>
              <a:t>Comments in Python</a:t>
            </a:r>
          </a:p>
        </p:txBody>
      </p:sp>
      <p:sp>
        <p:nvSpPr>
          <p:cNvPr id="3" name="Content Placeholder 2">
            <a:extLst>
              <a:ext uri="{FF2B5EF4-FFF2-40B4-BE49-F238E27FC236}">
                <a16:creationId xmlns:a16="http://schemas.microsoft.com/office/drawing/2014/main" id="{01AFA1E9-5A87-49F6-A0DD-55317B07E1DC}"/>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In python comments can be given by two ways:</a:t>
            </a:r>
          </a:p>
          <a:p>
            <a:pPr lvl="1"/>
            <a:r>
              <a:rPr lang="en-US" b="1" dirty="0">
                <a:latin typeface="Times New Roman" panose="02020603050405020304" pitchFamily="18" charset="0"/>
                <a:cs typeface="Times New Roman" panose="02020603050405020304" pitchFamily="18" charset="0"/>
              </a:rPr>
              <a:t>By using </a:t>
            </a:r>
            <a:r>
              <a:rPr lang="en-US" sz="1800" b="1" dirty="0">
                <a:latin typeface="Times New Roman" panose="02020603050405020304" pitchFamily="18" charset="0"/>
                <a:cs typeface="Times New Roman" panose="02020603050405020304" pitchFamily="18" charset="0"/>
              </a:rPr>
              <a:t>#</a:t>
            </a:r>
            <a:r>
              <a:rPr lang="en-US" b="1" dirty="0">
                <a:latin typeface="Times New Roman" panose="02020603050405020304" pitchFamily="18" charset="0"/>
                <a:cs typeface="Times New Roman" panose="02020603050405020304" pitchFamily="18" charset="0"/>
              </a:rPr>
              <a:t> (hash) symbol</a:t>
            </a:r>
            <a:r>
              <a:rPr lang="en-US" dirty="0">
                <a:latin typeface="Times New Roman" panose="02020603050405020304" pitchFamily="18" charset="0"/>
                <a:cs typeface="Times New Roman" panose="02020603050405020304" pitchFamily="18" charset="0"/>
              </a:rPr>
              <a:t>.</a:t>
            </a:r>
          </a:p>
          <a:p>
            <a:pPr lvl="2"/>
            <a:r>
              <a:rPr lang="en-US" dirty="0">
                <a:latin typeface="Times New Roman" panose="02020603050405020304" pitchFamily="18" charset="0"/>
                <a:cs typeface="Times New Roman" panose="02020603050405020304" pitchFamily="18" charset="0"/>
              </a:rPr>
              <a:t>E.g.</a:t>
            </a:r>
          </a:p>
          <a:p>
            <a:pPr lvl="1"/>
            <a:endParaRPr lang="en-US" dirty="0">
              <a:latin typeface="Times New Roman" panose="02020603050405020304" pitchFamily="18" charset="0"/>
              <a:cs typeface="Times New Roman" panose="02020603050405020304" pitchFamily="18" charset="0"/>
            </a:endParaRPr>
          </a:p>
          <a:p>
            <a:pPr lvl="1"/>
            <a:endParaRPr lang="en-US" dirty="0">
              <a:latin typeface="Times New Roman" panose="02020603050405020304" pitchFamily="18" charset="0"/>
              <a:cs typeface="Times New Roman" panose="02020603050405020304" pitchFamily="18" charset="0"/>
            </a:endParaRPr>
          </a:p>
          <a:p>
            <a:pPr lvl="1"/>
            <a:r>
              <a:rPr lang="en-US" b="1" dirty="0">
                <a:latin typeface="Times New Roman" panose="02020603050405020304" pitchFamily="18" charset="0"/>
                <a:cs typeface="Times New Roman" panose="02020603050405020304" pitchFamily="18" charset="0"/>
              </a:rPr>
              <a:t>By using  three double quotes as (“””          “””). </a:t>
            </a:r>
            <a:r>
              <a:rPr lang="en-US" dirty="0">
                <a:latin typeface="Times New Roman" panose="02020603050405020304" pitchFamily="18" charset="0"/>
                <a:cs typeface="Times New Roman" panose="02020603050405020304" pitchFamily="18" charset="0"/>
              </a:rPr>
              <a:t>E.g.</a:t>
            </a:r>
          </a:p>
          <a:p>
            <a:pPr lvl="2"/>
            <a:endParaRPr lang="en-US" dirty="0">
              <a:latin typeface="Times New Roman" panose="02020603050405020304" pitchFamily="18" charset="0"/>
              <a:cs typeface="Times New Roman" panose="02020603050405020304" pitchFamily="18" charset="0"/>
            </a:endParaRPr>
          </a:p>
          <a:p>
            <a:pPr marL="914400" lvl="2" indent="0">
              <a:buNone/>
            </a:pPr>
            <a:endParaRPr lang="en-US" dirty="0">
              <a:latin typeface="Times New Roman" panose="02020603050405020304" pitchFamily="18" charset="0"/>
              <a:cs typeface="Times New Roman" panose="02020603050405020304" pitchFamily="18" charset="0"/>
            </a:endParaRPr>
          </a:p>
          <a:p>
            <a:pPr lvl="2"/>
            <a:endParaRPr lang="en-US" dirty="0">
              <a:latin typeface="Times New Roman" panose="02020603050405020304" pitchFamily="18" charset="0"/>
              <a:cs typeface="Times New Roman" panose="02020603050405020304" pitchFamily="18" charset="0"/>
            </a:endParaRPr>
          </a:p>
          <a:p>
            <a:pPr marL="914400" lvl="2" indent="0">
              <a:buNone/>
            </a:pPr>
            <a:endParaRPr lang="en-US"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60D9BF24-7806-43B7-94EE-7354780C25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31976" y="3616671"/>
            <a:ext cx="2545503" cy="694979"/>
          </a:xfrm>
          <a:prstGeom prst="rect">
            <a:avLst/>
          </a:prstGeom>
        </p:spPr>
      </p:pic>
      <p:pic>
        <p:nvPicPr>
          <p:cNvPr id="7" name="Picture 6">
            <a:extLst>
              <a:ext uri="{FF2B5EF4-FFF2-40B4-BE49-F238E27FC236}">
                <a16:creationId xmlns:a16="http://schemas.microsoft.com/office/drawing/2014/main" id="{80275ED1-2709-413B-A5DC-AFDA54914B6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00173" y="4191458"/>
            <a:ext cx="2916194" cy="1692874"/>
          </a:xfrm>
          <a:prstGeom prst="rect">
            <a:avLst/>
          </a:prstGeom>
        </p:spPr>
      </p:pic>
      <p:sp>
        <p:nvSpPr>
          <p:cNvPr id="4" name="Slide Number Placeholder 3">
            <a:extLst>
              <a:ext uri="{FF2B5EF4-FFF2-40B4-BE49-F238E27FC236}">
                <a16:creationId xmlns:a16="http://schemas.microsoft.com/office/drawing/2014/main" id="{237B0B53-14B5-42B8-A7FD-5FCF1424507C}"/>
              </a:ext>
            </a:extLst>
          </p:cNvPr>
          <p:cNvSpPr>
            <a:spLocks noGrp="1"/>
          </p:cNvSpPr>
          <p:nvPr>
            <p:ph type="sldNum" sz="quarter" idx="12"/>
          </p:nvPr>
        </p:nvSpPr>
        <p:spPr/>
        <p:txBody>
          <a:bodyPr/>
          <a:lstStyle/>
          <a:p>
            <a:fld id="{4187BCC6-5237-4BEC-A689-1733C1E5BED5}" type="slidenum">
              <a:rPr lang="en-US" smtClean="0"/>
              <a:t>10</a:t>
            </a:fld>
            <a:endParaRPr lang="en-US"/>
          </a:p>
        </p:txBody>
      </p:sp>
      <p:sp>
        <p:nvSpPr>
          <p:cNvPr id="10" name="Date Placeholder 9">
            <a:extLst>
              <a:ext uri="{FF2B5EF4-FFF2-40B4-BE49-F238E27FC236}">
                <a16:creationId xmlns:a16="http://schemas.microsoft.com/office/drawing/2014/main" id="{CA622693-57F8-445A-8FBC-98C2CF7F80C0}"/>
              </a:ext>
            </a:extLst>
          </p:cNvPr>
          <p:cNvSpPr>
            <a:spLocks noGrp="1"/>
          </p:cNvSpPr>
          <p:nvPr>
            <p:ph type="dt" sz="half" idx="10"/>
          </p:nvPr>
        </p:nvSpPr>
        <p:spPr/>
        <p:txBody>
          <a:bodyPr/>
          <a:lstStyle/>
          <a:p>
            <a:r>
              <a:rPr lang="en-US"/>
              <a:t>8/5/2019</a:t>
            </a:r>
          </a:p>
        </p:txBody>
      </p:sp>
    </p:spTree>
    <p:extLst>
      <p:ext uri="{BB962C8B-B14F-4D97-AF65-F5344CB8AC3E}">
        <p14:creationId xmlns:p14="http://schemas.microsoft.com/office/powerpoint/2010/main" val="13847401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F88990-C84A-4194-B8F1-A88729EBA759}"/>
              </a:ext>
            </a:extLst>
          </p:cNvPr>
          <p:cNvSpPr>
            <a:spLocks noGrp="1"/>
          </p:cNvSpPr>
          <p:nvPr>
            <p:ph type="title"/>
          </p:nvPr>
        </p:nvSpPr>
        <p:spPr/>
        <p:txBody>
          <a:bodyPr/>
          <a:lstStyle/>
          <a:p>
            <a:r>
              <a:rPr lang="en-US" u="sng" dirty="0">
                <a:latin typeface="Times New Roman" panose="02020603050405020304" pitchFamily="18" charset="0"/>
                <a:cs typeface="Times New Roman" panose="02020603050405020304" pitchFamily="18" charset="0"/>
              </a:rPr>
              <a:t>Data types in Python</a:t>
            </a:r>
          </a:p>
        </p:txBody>
      </p:sp>
      <p:sp>
        <p:nvSpPr>
          <p:cNvPr id="3" name="Content Placeholder 2">
            <a:extLst>
              <a:ext uri="{FF2B5EF4-FFF2-40B4-BE49-F238E27FC236}">
                <a16:creationId xmlns:a16="http://schemas.microsoft.com/office/drawing/2014/main" id="{BAD768A0-D02A-4C24-A0E2-D413CD24812E}"/>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There are various data types in python. Some of the important data types are given below:</a:t>
            </a:r>
          </a:p>
          <a:p>
            <a:pPr lvl="1">
              <a:buFont typeface="+mj-lt"/>
              <a:buAutoNum type="arabicPeriod"/>
            </a:pPr>
            <a:r>
              <a:rPr lang="en-US" dirty="0">
                <a:latin typeface="Times New Roman" panose="02020603050405020304" pitchFamily="18" charset="0"/>
                <a:cs typeface="Times New Roman" panose="02020603050405020304" pitchFamily="18" charset="0"/>
              </a:rPr>
              <a:t>Numbers</a:t>
            </a:r>
          </a:p>
          <a:p>
            <a:pPr lvl="1">
              <a:buFont typeface="+mj-lt"/>
              <a:buAutoNum type="arabicPeriod"/>
            </a:pPr>
            <a:r>
              <a:rPr lang="en-US" dirty="0">
                <a:latin typeface="Times New Roman" panose="02020603050405020304" pitchFamily="18" charset="0"/>
                <a:cs typeface="Times New Roman" panose="02020603050405020304" pitchFamily="18" charset="0"/>
              </a:rPr>
              <a:t>Lists</a:t>
            </a:r>
          </a:p>
          <a:p>
            <a:pPr lvl="1">
              <a:buFont typeface="+mj-lt"/>
              <a:buAutoNum type="arabicPeriod"/>
            </a:pPr>
            <a:r>
              <a:rPr lang="en-US" dirty="0">
                <a:latin typeface="Times New Roman" panose="02020603050405020304" pitchFamily="18" charset="0"/>
                <a:cs typeface="Times New Roman" panose="02020603050405020304" pitchFamily="18" charset="0"/>
              </a:rPr>
              <a:t>Tuples</a:t>
            </a:r>
          </a:p>
          <a:p>
            <a:pPr lvl="1">
              <a:buFont typeface="+mj-lt"/>
              <a:buAutoNum type="arabicPeriod"/>
            </a:pPr>
            <a:r>
              <a:rPr lang="en-US" dirty="0">
                <a:latin typeface="Times New Roman" panose="02020603050405020304" pitchFamily="18" charset="0"/>
                <a:cs typeface="Times New Roman" panose="02020603050405020304" pitchFamily="18" charset="0"/>
              </a:rPr>
              <a:t>Strings</a:t>
            </a:r>
          </a:p>
          <a:p>
            <a:pPr lvl="1">
              <a:buFont typeface="+mj-lt"/>
              <a:buAutoNum type="arabicPeriod"/>
            </a:pPr>
            <a:r>
              <a:rPr lang="en-US" dirty="0">
                <a:latin typeface="Times New Roman" panose="02020603050405020304" pitchFamily="18" charset="0"/>
                <a:cs typeface="Times New Roman" panose="02020603050405020304" pitchFamily="18" charset="0"/>
              </a:rPr>
              <a:t>Set </a:t>
            </a:r>
          </a:p>
          <a:p>
            <a:pPr lvl="1">
              <a:buFont typeface="+mj-lt"/>
              <a:buAutoNum type="arabicPeriod"/>
            </a:pPr>
            <a:r>
              <a:rPr lang="en-US" dirty="0">
                <a:latin typeface="Times New Roman" panose="02020603050405020304" pitchFamily="18" charset="0"/>
                <a:cs typeface="Times New Roman" panose="02020603050405020304" pitchFamily="18" charset="0"/>
              </a:rPr>
              <a:t>Dictionary.</a:t>
            </a:r>
          </a:p>
        </p:txBody>
      </p:sp>
      <p:sp>
        <p:nvSpPr>
          <p:cNvPr id="4" name="Slide Number Placeholder 3">
            <a:extLst>
              <a:ext uri="{FF2B5EF4-FFF2-40B4-BE49-F238E27FC236}">
                <a16:creationId xmlns:a16="http://schemas.microsoft.com/office/drawing/2014/main" id="{671327F8-B699-4197-BF42-B756474418AB}"/>
              </a:ext>
            </a:extLst>
          </p:cNvPr>
          <p:cNvSpPr>
            <a:spLocks noGrp="1"/>
          </p:cNvSpPr>
          <p:nvPr>
            <p:ph type="sldNum" sz="quarter" idx="12"/>
          </p:nvPr>
        </p:nvSpPr>
        <p:spPr/>
        <p:txBody>
          <a:bodyPr/>
          <a:lstStyle/>
          <a:p>
            <a:fld id="{4187BCC6-5237-4BEC-A689-1733C1E5BED5}" type="slidenum">
              <a:rPr lang="en-US" smtClean="0"/>
              <a:t>11</a:t>
            </a:fld>
            <a:endParaRPr lang="en-US"/>
          </a:p>
        </p:txBody>
      </p:sp>
      <p:sp>
        <p:nvSpPr>
          <p:cNvPr id="8" name="Date Placeholder 7">
            <a:extLst>
              <a:ext uri="{FF2B5EF4-FFF2-40B4-BE49-F238E27FC236}">
                <a16:creationId xmlns:a16="http://schemas.microsoft.com/office/drawing/2014/main" id="{F9950177-D52F-43F8-BDE9-6668B9E2B9C5}"/>
              </a:ext>
            </a:extLst>
          </p:cNvPr>
          <p:cNvSpPr>
            <a:spLocks noGrp="1"/>
          </p:cNvSpPr>
          <p:nvPr>
            <p:ph type="dt" sz="half" idx="10"/>
          </p:nvPr>
        </p:nvSpPr>
        <p:spPr/>
        <p:txBody>
          <a:bodyPr/>
          <a:lstStyle/>
          <a:p>
            <a:r>
              <a:rPr lang="en-US"/>
              <a:t>8/5/2019</a:t>
            </a:r>
          </a:p>
        </p:txBody>
      </p:sp>
    </p:spTree>
    <p:extLst>
      <p:ext uri="{BB962C8B-B14F-4D97-AF65-F5344CB8AC3E}">
        <p14:creationId xmlns:p14="http://schemas.microsoft.com/office/powerpoint/2010/main" val="2943198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C81391-93C8-47BC-873A-9D74F2F45271}"/>
              </a:ext>
            </a:extLst>
          </p:cNvPr>
          <p:cNvSpPr>
            <a:spLocks noGrp="1"/>
          </p:cNvSpPr>
          <p:nvPr>
            <p:ph type="title"/>
          </p:nvPr>
        </p:nvSpPr>
        <p:spPr/>
        <p:txBody>
          <a:bodyPr/>
          <a:lstStyle/>
          <a:p>
            <a:r>
              <a:rPr lang="en-US" u="sng" dirty="0">
                <a:latin typeface="Times New Roman" panose="02020603050405020304" pitchFamily="18" charset="0"/>
                <a:cs typeface="Times New Roman" panose="02020603050405020304" pitchFamily="18" charset="0"/>
              </a:rPr>
              <a:t>Numbers</a:t>
            </a:r>
          </a:p>
        </p:txBody>
      </p:sp>
      <p:sp>
        <p:nvSpPr>
          <p:cNvPr id="3" name="Content Placeholder 2">
            <a:extLst>
              <a:ext uri="{FF2B5EF4-FFF2-40B4-BE49-F238E27FC236}">
                <a16:creationId xmlns:a16="http://schemas.microsoft.com/office/drawing/2014/main" id="{9306ABBA-61D4-4795-B19C-F9C87B28ED55}"/>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In Python, Numbers can be of any type. They can be integer or floating points or complex numbers, etc.</a:t>
            </a:r>
          </a:p>
          <a:p>
            <a:pPr lvl="1"/>
            <a:r>
              <a:rPr lang="en-US" dirty="0">
                <a:latin typeface="Times New Roman" panose="02020603050405020304" pitchFamily="18" charset="0"/>
                <a:cs typeface="Times New Roman" panose="02020603050405020304" pitchFamily="18" charset="0"/>
              </a:rPr>
              <a:t>Examples of integers.</a:t>
            </a:r>
          </a:p>
          <a:p>
            <a:pPr lvl="1"/>
            <a:endParaRPr lang="en-US" dirty="0">
              <a:latin typeface="Times New Roman" panose="02020603050405020304" pitchFamily="18" charset="0"/>
              <a:cs typeface="Times New Roman" panose="02020603050405020304" pitchFamily="18" charset="0"/>
            </a:endParaRPr>
          </a:p>
          <a:p>
            <a:pPr lvl="1"/>
            <a:r>
              <a:rPr lang="en-US" dirty="0">
                <a:latin typeface="Times New Roman" panose="02020603050405020304" pitchFamily="18" charset="0"/>
                <a:cs typeface="Times New Roman" panose="02020603050405020304" pitchFamily="18" charset="0"/>
              </a:rPr>
              <a:t>Examples of floating points.</a:t>
            </a:r>
          </a:p>
          <a:p>
            <a:pPr lvl="1"/>
            <a:endParaRPr lang="en-US" dirty="0">
              <a:latin typeface="Times New Roman" panose="02020603050405020304" pitchFamily="18" charset="0"/>
              <a:cs typeface="Times New Roman" panose="02020603050405020304" pitchFamily="18" charset="0"/>
            </a:endParaRPr>
          </a:p>
          <a:p>
            <a:pPr lvl="1"/>
            <a:endParaRPr lang="en-US" dirty="0">
              <a:latin typeface="Times New Roman" panose="02020603050405020304" pitchFamily="18" charset="0"/>
              <a:cs typeface="Times New Roman" panose="02020603050405020304" pitchFamily="18" charset="0"/>
            </a:endParaRPr>
          </a:p>
          <a:p>
            <a:pPr lvl="1"/>
            <a:r>
              <a:rPr lang="en-US" dirty="0">
                <a:latin typeface="Times New Roman" panose="02020603050405020304" pitchFamily="18" charset="0"/>
                <a:cs typeface="Times New Roman" panose="02020603050405020304" pitchFamily="18" charset="0"/>
              </a:rPr>
              <a:t>Examples  of complex numbers.</a:t>
            </a:r>
          </a:p>
        </p:txBody>
      </p:sp>
      <p:pic>
        <p:nvPicPr>
          <p:cNvPr id="5" name="Picture 4">
            <a:extLst>
              <a:ext uri="{FF2B5EF4-FFF2-40B4-BE49-F238E27FC236}">
                <a16:creationId xmlns:a16="http://schemas.microsoft.com/office/drawing/2014/main" id="{687253BA-78F4-4EEC-B3F2-F75A53CE8C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69651" y="3181412"/>
            <a:ext cx="1619718" cy="710515"/>
          </a:xfrm>
          <a:prstGeom prst="rect">
            <a:avLst/>
          </a:prstGeom>
        </p:spPr>
      </p:pic>
      <p:pic>
        <p:nvPicPr>
          <p:cNvPr id="7" name="Picture 6">
            <a:extLst>
              <a:ext uri="{FF2B5EF4-FFF2-40B4-BE49-F238E27FC236}">
                <a16:creationId xmlns:a16="http://schemas.microsoft.com/office/drawing/2014/main" id="{43BF757D-3D2D-4CAF-83D4-564B5E6341C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89785" y="4023067"/>
            <a:ext cx="1706215" cy="1026148"/>
          </a:xfrm>
          <a:prstGeom prst="rect">
            <a:avLst/>
          </a:prstGeom>
        </p:spPr>
      </p:pic>
      <p:pic>
        <p:nvPicPr>
          <p:cNvPr id="9" name="Picture 8">
            <a:extLst>
              <a:ext uri="{FF2B5EF4-FFF2-40B4-BE49-F238E27FC236}">
                <a16:creationId xmlns:a16="http://schemas.microsoft.com/office/drawing/2014/main" id="{D3C13993-2316-4843-8B4E-C5A2FCCDFC1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58071" y="5105776"/>
            <a:ext cx="1706215" cy="979594"/>
          </a:xfrm>
          <a:prstGeom prst="rect">
            <a:avLst/>
          </a:prstGeom>
        </p:spPr>
      </p:pic>
      <p:sp>
        <p:nvSpPr>
          <p:cNvPr id="4" name="Slide Number Placeholder 3">
            <a:extLst>
              <a:ext uri="{FF2B5EF4-FFF2-40B4-BE49-F238E27FC236}">
                <a16:creationId xmlns:a16="http://schemas.microsoft.com/office/drawing/2014/main" id="{45CB0F82-BC6A-4541-AF56-7E4F868CAD3C}"/>
              </a:ext>
            </a:extLst>
          </p:cNvPr>
          <p:cNvSpPr>
            <a:spLocks noGrp="1"/>
          </p:cNvSpPr>
          <p:nvPr>
            <p:ph type="sldNum" sz="quarter" idx="12"/>
          </p:nvPr>
        </p:nvSpPr>
        <p:spPr/>
        <p:txBody>
          <a:bodyPr/>
          <a:lstStyle/>
          <a:p>
            <a:fld id="{4187BCC6-5237-4BEC-A689-1733C1E5BED5}" type="slidenum">
              <a:rPr lang="en-US" smtClean="0"/>
              <a:t>12</a:t>
            </a:fld>
            <a:endParaRPr lang="en-US"/>
          </a:p>
        </p:txBody>
      </p:sp>
      <p:sp>
        <p:nvSpPr>
          <p:cNvPr id="11" name="Date Placeholder 10">
            <a:extLst>
              <a:ext uri="{FF2B5EF4-FFF2-40B4-BE49-F238E27FC236}">
                <a16:creationId xmlns:a16="http://schemas.microsoft.com/office/drawing/2014/main" id="{F4281343-06CC-41B0-B895-9971179AE2C6}"/>
              </a:ext>
            </a:extLst>
          </p:cNvPr>
          <p:cNvSpPr>
            <a:spLocks noGrp="1"/>
          </p:cNvSpPr>
          <p:nvPr>
            <p:ph type="dt" sz="half" idx="10"/>
          </p:nvPr>
        </p:nvSpPr>
        <p:spPr/>
        <p:txBody>
          <a:bodyPr/>
          <a:lstStyle/>
          <a:p>
            <a:r>
              <a:rPr lang="en-US"/>
              <a:t>8/5/2019</a:t>
            </a:r>
          </a:p>
        </p:txBody>
      </p:sp>
    </p:spTree>
    <p:extLst>
      <p:ext uri="{BB962C8B-B14F-4D97-AF65-F5344CB8AC3E}">
        <p14:creationId xmlns:p14="http://schemas.microsoft.com/office/powerpoint/2010/main" val="36160982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FC8878-F5E3-40E7-B852-7C9AB44BD8A9}"/>
              </a:ext>
            </a:extLst>
          </p:cNvPr>
          <p:cNvSpPr>
            <a:spLocks noGrp="1"/>
          </p:cNvSpPr>
          <p:nvPr>
            <p:ph type="title"/>
          </p:nvPr>
        </p:nvSpPr>
        <p:spPr/>
        <p:txBody>
          <a:bodyPr/>
          <a:lstStyle/>
          <a:p>
            <a:r>
              <a:rPr lang="en-US" u="sng" dirty="0">
                <a:latin typeface="Times New Roman" panose="02020603050405020304" pitchFamily="18" charset="0"/>
                <a:cs typeface="Times New Roman" panose="02020603050405020304" pitchFamily="18" charset="0"/>
              </a:rPr>
              <a:t>Lists</a:t>
            </a:r>
          </a:p>
        </p:txBody>
      </p:sp>
      <p:sp>
        <p:nvSpPr>
          <p:cNvPr id="3" name="Content Placeholder 2">
            <a:extLst>
              <a:ext uri="{FF2B5EF4-FFF2-40B4-BE49-F238E27FC236}">
                <a16:creationId xmlns:a16="http://schemas.microsoft.com/office/drawing/2014/main" id="{804B0C9F-9766-48FD-84B9-D56A5553A869}"/>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List is an ordered sequence of items. It is one of the most used datatype in Python and is very flexible. All the items in a list do not need to be of the same type.</a:t>
            </a:r>
          </a:p>
          <a:p>
            <a:r>
              <a:rPr lang="en-US" b="1" dirty="0">
                <a:latin typeface="Times New Roman" panose="02020603050405020304" pitchFamily="18" charset="0"/>
                <a:cs typeface="Times New Roman" panose="02020603050405020304" pitchFamily="18" charset="0"/>
              </a:rPr>
              <a:t>Creation of list. </a:t>
            </a:r>
          </a:p>
          <a:p>
            <a:r>
              <a:rPr lang="en-US" b="1" dirty="0">
                <a:latin typeface="Times New Roman" panose="02020603050405020304" pitchFamily="18" charset="0"/>
                <a:cs typeface="Times New Roman" panose="02020603050405020304" pitchFamily="18" charset="0"/>
              </a:rPr>
              <a:t>Lists are mutable</a:t>
            </a:r>
            <a:r>
              <a:rPr lang="en-US" dirty="0">
                <a:latin typeface="Times New Roman" panose="02020603050405020304" pitchFamily="18" charset="0"/>
                <a:cs typeface="Times New Roman" panose="02020603050405020304" pitchFamily="18" charset="0"/>
              </a:rPr>
              <a:t>. It means that its elements can be changed after its creation. E.g.</a:t>
            </a:r>
          </a:p>
          <a:p>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Slicing</a:t>
            </a:r>
            <a:r>
              <a:rPr lang="en-US" dirty="0">
                <a:latin typeface="Times New Roman" panose="02020603050405020304" pitchFamily="18" charset="0"/>
                <a:cs typeface="Times New Roman" panose="02020603050405020304" pitchFamily="18" charset="0"/>
              </a:rPr>
              <a:t> can be performed on list. </a:t>
            </a:r>
            <a:r>
              <a:rPr lang="en-US" dirty="0" err="1">
                <a:latin typeface="Times New Roman" panose="02020603050405020304" pitchFamily="18" charset="0"/>
                <a:cs typeface="Times New Roman" panose="02020603050405020304" pitchFamily="18" charset="0"/>
              </a:rPr>
              <a:t>E.g</a:t>
            </a:r>
            <a:r>
              <a:rPr lang="en-US" dirty="0">
                <a:latin typeface="Times New Roman" panose="02020603050405020304" pitchFamily="18" charset="0"/>
                <a:cs typeface="Times New Roman" panose="02020603050405020304" pitchFamily="18" charset="0"/>
              </a:rPr>
              <a:t> </a:t>
            </a:r>
          </a:p>
        </p:txBody>
      </p:sp>
      <p:pic>
        <p:nvPicPr>
          <p:cNvPr id="5" name="Picture 4">
            <a:extLst>
              <a:ext uri="{FF2B5EF4-FFF2-40B4-BE49-F238E27FC236}">
                <a16:creationId xmlns:a16="http://schemas.microsoft.com/office/drawing/2014/main" id="{2BF202F1-F9E4-4E0A-B7AC-297F750216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68393" y="3262288"/>
            <a:ext cx="2675207" cy="457095"/>
          </a:xfrm>
          <a:prstGeom prst="rect">
            <a:avLst/>
          </a:prstGeom>
        </p:spPr>
      </p:pic>
      <p:pic>
        <p:nvPicPr>
          <p:cNvPr id="7" name="Picture 6">
            <a:extLst>
              <a:ext uri="{FF2B5EF4-FFF2-40B4-BE49-F238E27FC236}">
                <a16:creationId xmlns:a16="http://schemas.microsoft.com/office/drawing/2014/main" id="{65E11601-C334-4C31-B4D1-F021C77968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89505" y="4111014"/>
            <a:ext cx="1717588" cy="997926"/>
          </a:xfrm>
          <a:prstGeom prst="rect">
            <a:avLst/>
          </a:prstGeom>
        </p:spPr>
      </p:pic>
      <p:pic>
        <p:nvPicPr>
          <p:cNvPr id="9" name="Picture 8">
            <a:extLst>
              <a:ext uri="{FF2B5EF4-FFF2-40B4-BE49-F238E27FC236}">
                <a16:creationId xmlns:a16="http://schemas.microsoft.com/office/drawing/2014/main" id="{D66F30F0-634B-4C66-BB3B-1CF28FAEBB7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13637" y="5165692"/>
            <a:ext cx="4151735" cy="854108"/>
          </a:xfrm>
          <a:prstGeom prst="rect">
            <a:avLst/>
          </a:prstGeom>
        </p:spPr>
      </p:pic>
      <p:sp>
        <p:nvSpPr>
          <p:cNvPr id="4" name="Slide Number Placeholder 3">
            <a:extLst>
              <a:ext uri="{FF2B5EF4-FFF2-40B4-BE49-F238E27FC236}">
                <a16:creationId xmlns:a16="http://schemas.microsoft.com/office/drawing/2014/main" id="{E33019A3-FEC3-483F-92E7-E1569D2C8AED}"/>
              </a:ext>
            </a:extLst>
          </p:cNvPr>
          <p:cNvSpPr>
            <a:spLocks noGrp="1"/>
          </p:cNvSpPr>
          <p:nvPr>
            <p:ph type="sldNum" sz="quarter" idx="12"/>
          </p:nvPr>
        </p:nvSpPr>
        <p:spPr/>
        <p:txBody>
          <a:bodyPr/>
          <a:lstStyle/>
          <a:p>
            <a:fld id="{4187BCC6-5237-4BEC-A689-1733C1E5BED5}" type="slidenum">
              <a:rPr lang="en-US" smtClean="0"/>
              <a:t>13</a:t>
            </a:fld>
            <a:endParaRPr lang="en-US"/>
          </a:p>
        </p:txBody>
      </p:sp>
      <p:sp>
        <p:nvSpPr>
          <p:cNvPr id="11" name="Date Placeholder 10">
            <a:extLst>
              <a:ext uri="{FF2B5EF4-FFF2-40B4-BE49-F238E27FC236}">
                <a16:creationId xmlns:a16="http://schemas.microsoft.com/office/drawing/2014/main" id="{C3695088-8A2D-4C3E-B4B1-FB361021CA97}"/>
              </a:ext>
            </a:extLst>
          </p:cNvPr>
          <p:cNvSpPr>
            <a:spLocks noGrp="1"/>
          </p:cNvSpPr>
          <p:nvPr>
            <p:ph type="dt" sz="half" idx="10"/>
          </p:nvPr>
        </p:nvSpPr>
        <p:spPr/>
        <p:txBody>
          <a:bodyPr/>
          <a:lstStyle/>
          <a:p>
            <a:r>
              <a:rPr lang="en-US"/>
              <a:t>8/5/2019</a:t>
            </a:r>
          </a:p>
        </p:txBody>
      </p:sp>
    </p:spTree>
    <p:extLst>
      <p:ext uri="{BB962C8B-B14F-4D97-AF65-F5344CB8AC3E}">
        <p14:creationId xmlns:p14="http://schemas.microsoft.com/office/powerpoint/2010/main" val="7517736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FD731-C1DC-473A-A909-69B2F735032E}"/>
              </a:ext>
            </a:extLst>
          </p:cNvPr>
          <p:cNvSpPr>
            <a:spLocks noGrp="1"/>
          </p:cNvSpPr>
          <p:nvPr>
            <p:ph type="title"/>
          </p:nvPr>
        </p:nvSpPr>
        <p:spPr/>
        <p:txBody>
          <a:bodyPr/>
          <a:lstStyle/>
          <a:p>
            <a:r>
              <a:rPr lang="en-US" u="sng" dirty="0">
                <a:latin typeface="Times New Roman" panose="02020603050405020304" pitchFamily="18" charset="0"/>
                <a:cs typeface="Times New Roman" panose="02020603050405020304" pitchFamily="18" charset="0"/>
              </a:rPr>
              <a:t>List Operations</a:t>
            </a:r>
          </a:p>
        </p:txBody>
      </p:sp>
      <p:sp>
        <p:nvSpPr>
          <p:cNvPr id="3" name="Content Placeholder 2">
            <a:extLst>
              <a:ext uri="{FF2B5EF4-FFF2-40B4-BE49-F238E27FC236}">
                <a16:creationId xmlns:a16="http://schemas.microsoft.com/office/drawing/2014/main" id="{AA44417D-EEB2-4A16-801E-751692B5581A}"/>
              </a:ext>
            </a:extLst>
          </p:cNvPr>
          <p:cNvSpPr>
            <a:spLocks noGrp="1"/>
          </p:cNvSpPr>
          <p:nvPr>
            <p:ph idx="1"/>
          </p:nvPr>
        </p:nvSpPr>
        <p:spPr/>
        <p:txBody>
          <a:bodyPr/>
          <a:lstStyle/>
          <a:p>
            <a:r>
              <a:rPr lang="en-US" b="1" dirty="0">
                <a:latin typeface="Times New Roman" panose="02020603050405020304" pitchFamily="18" charset="0"/>
                <a:cs typeface="Times New Roman" panose="02020603050405020304" pitchFamily="18" charset="0"/>
              </a:rPr>
              <a:t>Indexing in list. </a:t>
            </a:r>
            <a:r>
              <a:rPr lang="en-US" dirty="0">
                <a:latin typeface="Times New Roman" panose="02020603050405020304" pitchFamily="18" charset="0"/>
                <a:cs typeface="Times New Roman" panose="02020603050405020304" pitchFamily="18" charset="0"/>
              </a:rPr>
              <a:t>It can be done through negative indexing and positive indexing.</a:t>
            </a:r>
          </a:p>
          <a:p>
            <a:r>
              <a:rPr lang="en-US" dirty="0">
                <a:latin typeface="Times New Roman" panose="02020603050405020304" pitchFamily="18" charset="0"/>
                <a:cs typeface="Times New Roman" panose="02020603050405020304" pitchFamily="18" charset="0"/>
              </a:rPr>
              <a:t>Example for positive indexing. </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Example for negative indexing.</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Adding two lists.</a:t>
            </a:r>
          </a:p>
        </p:txBody>
      </p:sp>
      <p:pic>
        <p:nvPicPr>
          <p:cNvPr id="5" name="Picture 4">
            <a:extLst>
              <a:ext uri="{FF2B5EF4-FFF2-40B4-BE49-F238E27FC236}">
                <a16:creationId xmlns:a16="http://schemas.microsoft.com/office/drawing/2014/main" id="{58CFDC30-EC4C-41BA-9019-A38D28E14B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05029" y="3003614"/>
            <a:ext cx="2698960" cy="781435"/>
          </a:xfrm>
          <a:prstGeom prst="rect">
            <a:avLst/>
          </a:prstGeom>
        </p:spPr>
      </p:pic>
      <p:pic>
        <p:nvPicPr>
          <p:cNvPr id="7" name="Picture 6">
            <a:extLst>
              <a:ext uri="{FF2B5EF4-FFF2-40B4-BE49-F238E27FC236}">
                <a16:creationId xmlns:a16="http://schemas.microsoft.com/office/drawing/2014/main" id="{3F4E2D7F-7802-485F-9AD7-0709CC29DA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05028" y="3854386"/>
            <a:ext cx="2031695" cy="680544"/>
          </a:xfrm>
          <a:prstGeom prst="rect">
            <a:avLst/>
          </a:prstGeom>
        </p:spPr>
      </p:pic>
      <p:pic>
        <p:nvPicPr>
          <p:cNvPr id="9" name="Picture 8">
            <a:extLst>
              <a:ext uri="{FF2B5EF4-FFF2-40B4-BE49-F238E27FC236}">
                <a16:creationId xmlns:a16="http://schemas.microsoft.com/office/drawing/2014/main" id="{A884C2EB-7026-4096-98B1-BBB0EF36CB0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88380" y="4707917"/>
            <a:ext cx="2698959" cy="954177"/>
          </a:xfrm>
          <a:prstGeom prst="rect">
            <a:avLst/>
          </a:prstGeom>
        </p:spPr>
      </p:pic>
      <p:sp>
        <p:nvSpPr>
          <p:cNvPr id="4" name="Slide Number Placeholder 3">
            <a:extLst>
              <a:ext uri="{FF2B5EF4-FFF2-40B4-BE49-F238E27FC236}">
                <a16:creationId xmlns:a16="http://schemas.microsoft.com/office/drawing/2014/main" id="{5C7A864F-73D0-417C-B29E-C62BE0E5C385}"/>
              </a:ext>
            </a:extLst>
          </p:cNvPr>
          <p:cNvSpPr>
            <a:spLocks noGrp="1"/>
          </p:cNvSpPr>
          <p:nvPr>
            <p:ph type="sldNum" sz="quarter" idx="12"/>
          </p:nvPr>
        </p:nvSpPr>
        <p:spPr/>
        <p:txBody>
          <a:bodyPr/>
          <a:lstStyle/>
          <a:p>
            <a:fld id="{4187BCC6-5237-4BEC-A689-1733C1E5BED5}" type="slidenum">
              <a:rPr lang="en-US" smtClean="0"/>
              <a:t>14</a:t>
            </a:fld>
            <a:endParaRPr lang="en-US"/>
          </a:p>
        </p:txBody>
      </p:sp>
      <p:sp>
        <p:nvSpPr>
          <p:cNvPr id="11" name="Date Placeholder 10">
            <a:extLst>
              <a:ext uri="{FF2B5EF4-FFF2-40B4-BE49-F238E27FC236}">
                <a16:creationId xmlns:a16="http://schemas.microsoft.com/office/drawing/2014/main" id="{FA0E4FA5-7B0A-4A2E-B6A2-306CDAC7AEA1}"/>
              </a:ext>
            </a:extLst>
          </p:cNvPr>
          <p:cNvSpPr>
            <a:spLocks noGrp="1"/>
          </p:cNvSpPr>
          <p:nvPr>
            <p:ph type="dt" sz="half" idx="10"/>
          </p:nvPr>
        </p:nvSpPr>
        <p:spPr/>
        <p:txBody>
          <a:bodyPr/>
          <a:lstStyle/>
          <a:p>
            <a:r>
              <a:rPr lang="en-US"/>
              <a:t>8/5/2019</a:t>
            </a:r>
          </a:p>
        </p:txBody>
      </p:sp>
    </p:spTree>
    <p:extLst>
      <p:ext uri="{BB962C8B-B14F-4D97-AF65-F5344CB8AC3E}">
        <p14:creationId xmlns:p14="http://schemas.microsoft.com/office/powerpoint/2010/main" val="5044900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A299CB-9623-477E-A692-2D933B15F858}"/>
              </a:ext>
            </a:extLst>
          </p:cNvPr>
          <p:cNvSpPr>
            <a:spLocks noGrp="1"/>
          </p:cNvSpPr>
          <p:nvPr>
            <p:ph type="title"/>
          </p:nvPr>
        </p:nvSpPr>
        <p:spPr/>
        <p:txBody>
          <a:bodyPr/>
          <a:lstStyle/>
          <a:p>
            <a:r>
              <a:rPr lang="en-US" u="sng" dirty="0">
                <a:latin typeface="Times New Roman" panose="02020603050405020304" pitchFamily="18" charset="0"/>
                <a:cs typeface="Times New Roman" panose="02020603050405020304" pitchFamily="18" charset="0"/>
              </a:rPr>
              <a:t>Tuples</a:t>
            </a:r>
          </a:p>
        </p:txBody>
      </p:sp>
      <p:sp>
        <p:nvSpPr>
          <p:cNvPr id="3" name="Content Placeholder 2">
            <a:extLst>
              <a:ext uri="{FF2B5EF4-FFF2-40B4-BE49-F238E27FC236}">
                <a16:creationId xmlns:a16="http://schemas.microsoft.com/office/drawing/2014/main" id="{D9E894FC-DF73-40A6-9E9B-8D5BCD23E03D}"/>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Tuples is an ordered sequence of items same as list. The only difference is that tuples are immutable. Tuples once created cannot be modified.</a:t>
            </a:r>
          </a:p>
          <a:p>
            <a:r>
              <a:rPr lang="en-US" dirty="0">
                <a:latin typeface="Times New Roman" panose="02020603050405020304" pitchFamily="18" charset="0"/>
                <a:cs typeface="Times New Roman" panose="02020603050405020304" pitchFamily="18" charset="0"/>
              </a:rPr>
              <a:t>It is defined within parentheses () where items are separated by commas. E.g.</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Most of the operations can be performed in tuples those can be performed in lists. But since, list is mutable and tuples is immutable. But changing its member elements can’t be possible.</a:t>
            </a:r>
          </a:p>
        </p:txBody>
      </p:sp>
      <p:pic>
        <p:nvPicPr>
          <p:cNvPr id="5" name="Picture 4">
            <a:extLst>
              <a:ext uri="{FF2B5EF4-FFF2-40B4-BE49-F238E27FC236}">
                <a16:creationId xmlns:a16="http://schemas.microsoft.com/office/drawing/2014/main" id="{835071D2-C846-4322-A0DB-C58F09EBA0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22011" y="3597717"/>
            <a:ext cx="2720843" cy="554154"/>
          </a:xfrm>
          <a:prstGeom prst="rect">
            <a:avLst/>
          </a:prstGeom>
        </p:spPr>
      </p:pic>
      <p:sp>
        <p:nvSpPr>
          <p:cNvPr id="4" name="Slide Number Placeholder 3">
            <a:extLst>
              <a:ext uri="{FF2B5EF4-FFF2-40B4-BE49-F238E27FC236}">
                <a16:creationId xmlns:a16="http://schemas.microsoft.com/office/drawing/2014/main" id="{F767EE58-32B4-4E16-BFBD-E1A8AA4A7DE6}"/>
              </a:ext>
            </a:extLst>
          </p:cNvPr>
          <p:cNvSpPr>
            <a:spLocks noGrp="1"/>
          </p:cNvSpPr>
          <p:nvPr>
            <p:ph type="sldNum" sz="quarter" idx="12"/>
          </p:nvPr>
        </p:nvSpPr>
        <p:spPr/>
        <p:txBody>
          <a:bodyPr/>
          <a:lstStyle/>
          <a:p>
            <a:fld id="{4187BCC6-5237-4BEC-A689-1733C1E5BED5}" type="slidenum">
              <a:rPr lang="en-US" smtClean="0"/>
              <a:t>15</a:t>
            </a:fld>
            <a:endParaRPr lang="en-US"/>
          </a:p>
        </p:txBody>
      </p:sp>
      <p:sp>
        <p:nvSpPr>
          <p:cNvPr id="9" name="Date Placeholder 8">
            <a:extLst>
              <a:ext uri="{FF2B5EF4-FFF2-40B4-BE49-F238E27FC236}">
                <a16:creationId xmlns:a16="http://schemas.microsoft.com/office/drawing/2014/main" id="{8C5CA409-2F98-4006-AA62-139318E30C0F}"/>
              </a:ext>
            </a:extLst>
          </p:cNvPr>
          <p:cNvSpPr>
            <a:spLocks noGrp="1"/>
          </p:cNvSpPr>
          <p:nvPr>
            <p:ph type="dt" sz="half" idx="10"/>
          </p:nvPr>
        </p:nvSpPr>
        <p:spPr/>
        <p:txBody>
          <a:bodyPr/>
          <a:lstStyle/>
          <a:p>
            <a:r>
              <a:rPr lang="en-US"/>
              <a:t>8/5/2019</a:t>
            </a:r>
          </a:p>
        </p:txBody>
      </p:sp>
    </p:spTree>
    <p:extLst>
      <p:ext uri="{BB962C8B-B14F-4D97-AF65-F5344CB8AC3E}">
        <p14:creationId xmlns:p14="http://schemas.microsoft.com/office/powerpoint/2010/main" val="25991300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D919E-AC30-4AA1-BF78-4EA5341FAF41}"/>
              </a:ext>
            </a:extLst>
          </p:cNvPr>
          <p:cNvSpPr>
            <a:spLocks noGrp="1"/>
          </p:cNvSpPr>
          <p:nvPr>
            <p:ph type="title"/>
          </p:nvPr>
        </p:nvSpPr>
        <p:spPr/>
        <p:txBody>
          <a:bodyPr/>
          <a:lstStyle/>
          <a:p>
            <a:r>
              <a:rPr lang="en-US" u="sng" dirty="0">
                <a:latin typeface="Times New Roman" panose="02020603050405020304" pitchFamily="18" charset="0"/>
                <a:cs typeface="Times New Roman" panose="02020603050405020304" pitchFamily="18" charset="0"/>
              </a:rPr>
              <a:t>Strings</a:t>
            </a:r>
          </a:p>
        </p:txBody>
      </p:sp>
      <p:sp>
        <p:nvSpPr>
          <p:cNvPr id="3" name="Content Placeholder 2">
            <a:extLst>
              <a:ext uri="{FF2B5EF4-FFF2-40B4-BE49-F238E27FC236}">
                <a16:creationId xmlns:a16="http://schemas.microsoft.com/office/drawing/2014/main" id="{AC529C1C-D49F-4397-A5D4-66F9D563BF9F}"/>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String is a sequence of Unicode characters. It can be donated using single quotes(‘ ‘), double quotes(‘’  ‘’).</a:t>
            </a:r>
          </a:p>
          <a:p>
            <a:r>
              <a:rPr lang="en-US" dirty="0">
                <a:latin typeface="Times New Roman" panose="02020603050405020304" pitchFamily="18" charset="0"/>
                <a:cs typeface="Times New Roman" panose="02020603050405020304" pitchFamily="18" charset="0"/>
              </a:rPr>
              <a:t>E.g.</a:t>
            </a:r>
          </a:p>
          <a:p>
            <a:r>
              <a:rPr lang="en-US" dirty="0">
                <a:latin typeface="Times New Roman" panose="02020603050405020304" pitchFamily="18" charset="0"/>
                <a:cs typeface="Times New Roman" panose="02020603050405020304" pitchFamily="18" charset="0"/>
              </a:rPr>
              <a:t>Performing some operations on strings.</a:t>
            </a:r>
          </a:p>
          <a:p>
            <a:endParaRPr lang="en-US"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59BF7FF2-5A70-4842-997B-E32967C723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87819" y="3208875"/>
            <a:ext cx="2731316" cy="440249"/>
          </a:xfrm>
          <a:prstGeom prst="rect">
            <a:avLst/>
          </a:prstGeom>
        </p:spPr>
      </p:pic>
      <p:pic>
        <p:nvPicPr>
          <p:cNvPr id="10" name="Picture 9">
            <a:extLst>
              <a:ext uri="{FF2B5EF4-FFF2-40B4-BE49-F238E27FC236}">
                <a16:creationId xmlns:a16="http://schemas.microsoft.com/office/drawing/2014/main" id="{4830CD98-45BE-472B-BAF5-75734DF88C7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20707" y="3781167"/>
            <a:ext cx="2731316" cy="1594022"/>
          </a:xfrm>
          <a:prstGeom prst="rect">
            <a:avLst/>
          </a:prstGeom>
        </p:spPr>
      </p:pic>
      <p:sp>
        <p:nvSpPr>
          <p:cNvPr id="4" name="Slide Number Placeholder 3">
            <a:extLst>
              <a:ext uri="{FF2B5EF4-FFF2-40B4-BE49-F238E27FC236}">
                <a16:creationId xmlns:a16="http://schemas.microsoft.com/office/drawing/2014/main" id="{00DE66C8-8C7C-42C4-BA8C-7E1DEDB8C16A}"/>
              </a:ext>
            </a:extLst>
          </p:cNvPr>
          <p:cNvSpPr>
            <a:spLocks noGrp="1"/>
          </p:cNvSpPr>
          <p:nvPr>
            <p:ph type="sldNum" sz="quarter" idx="12"/>
          </p:nvPr>
        </p:nvSpPr>
        <p:spPr/>
        <p:txBody>
          <a:bodyPr/>
          <a:lstStyle/>
          <a:p>
            <a:fld id="{4187BCC6-5237-4BEC-A689-1733C1E5BED5}" type="slidenum">
              <a:rPr lang="en-US" smtClean="0"/>
              <a:t>16</a:t>
            </a:fld>
            <a:endParaRPr lang="en-US"/>
          </a:p>
        </p:txBody>
      </p:sp>
      <p:sp>
        <p:nvSpPr>
          <p:cNvPr id="9" name="Date Placeholder 8">
            <a:extLst>
              <a:ext uri="{FF2B5EF4-FFF2-40B4-BE49-F238E27FC236}">
                <a16:creationId xmlns:a16="http://schemas.microsoft.com/office/drawing/2014/main" id="{52AD5BBA-31B8-46CD-B86E-EAE6EFB33426}"/>
              </a:ext>
            </a:extLst>
          </p:cNvPr>
          <p:cNvSpPr>
            <a:spLocks noGrp="1"/>
          </p:cNvSpPr>
          <p:nvPr>
            <p:ph type="dt" sz="half" idx="10"/>
          </p:nvPr>
        </p:nvSpPr>
        <p:spPr/>
        <p:txBody>
          <a:bodyPr/>
          <a:lstStyle/>
          <a:p>
            <a:r>
              <a:rPr lang="en-US"/>
              <a:t>8/5/2019</a:t>
            </a:r>
          </a:p>
        </p:txBody>
      </p:sp>
    </p:spTree>
    <p:extLst>
      <p:ext uri="{BB962C8B-B14F-4D97-AF65-F5344CB8AC3E}">
        <p14:creationId xmlns:p14="http://schemas.microsoft.com/office/powerpoint/2010/main" val="34484837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21862-461D-45B6-87FA-90B520425776}"/>
              </a:ext>
            </a:extLst>
          </p:cNvPr>
          <p:cNvSpPr>
            <a:spLocks noGrp="1"/>
          </p:cNvSpPr>
          <p:nvPr>
            <p:ph type="title"/>
          </p:nvPr>
        </p:nvSpPr>
        <p:spPr/>
        <p:txBody>
          <a:bodyPr/>
          <a:lstStyle/>
          <a:p>
            <a:r>
              <a:rPr lang="en-US" u="sng" dirty="0">
                <a:latin typeface="Times New Roman" panose="02020603050405020304" pitchFamily="18" charset="0"/>
                <a:cs typeface="Times New Roman" panose="02020603050405020304" pitchFamily="18" charset="0"/>
              </a:rPr>
              <a:t>Sets</a:t>
            </a:r>
          </a:p>
        </p:txBody>
      </p:sp>
      <p:sp>
        <p:nvSpPr>
          <p:cNvPr id="3" name="Content Placeholder 2">
            <a:extLst>
              <a:ext uri="{FF2B5EF4-FFF2-40B4-BE49-F238E27FC236}">
                <a16:creationId xmlns:a16="http://schemas.microsoft.com/office/drawing/2014/main" id="{549D2906-EFBB-44D9-A5B1-265283098B95}"/>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Set is an unordered collection of unique items. Set is defined by values separated by comma inside braces { }. Items in a set are not ordered.</a:t>
            </a:r>
          </a:p>
          <a:p>
            <a:r>
              <a:rPr lang="en-US" dirty="0">
                <a:latin typeface="Times New Roman" panose="02020603050405020304" pitchFamily="18" charset="0"/>
                <a:cs typeface="Times New Roman" panose="02020603050405020304" pitchFamily="18" charset="0"/>
              </a:rPr>
              <a:t>E.g. </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We can perform set operations like union, intersection on two sets. Set have unique values. They eliminate duplicates.</a:t>
            </a:r>
          </a:p>
        </p:txBody>
      </p:sp>
      <p:pic>
        <p:nvPicPr>
          <p:cNvPr id="5" name="Picture 4">
            <a:extLst>
              <a:ext uri="{FF2B5EF4-FFF2-40B4-BE49-F238E27FC236}">
                <a16:creationId xmlns:a16="http://schemas.microsoft.com/office/drawing/2014/main" id="{784D787C-887C-4C5A-8B25-D0A92D7A61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11387" y="3429000"/>
            <a:ext cx="2718959" cy="1526059"/>
          </a:xfrm>
          <a:prstGeom prst="rect">
            <a:avLst/>
          </a:prstGeom>
        </p:spPr>
      </p:pic>
      <p:sp>
        <p:nvSpPr>
          <p:cNvPr id="4" name="Slide Number Placeholder 3">
            <a:extLst>
              <a:ext uri="{FF2B5EF4-FFF2-40B4-BE49-F238E27FC236}">
                <a16:creationId xmlns:a16="http://schemas.microsoft.com/office/drawing/2014/main" id="{B1070A08-1C09-4601-B8B2-AEB6F6B60557}"/>
              </a:ext>
            </a:extLst>
          </p:cNvPr>
          <p:cNvSpPr>
            <a:spLocks noGrp="1"/>
          </p:cNvSpPr>
          <p:nvPr>
            <p:ph type="sldNum" sz="quarter" idx="12"/>
          </p:nvPr>
        </p:nvSpPr>
        <p:spPr/>
        <p:txBody>
          <a:bodyPr/>
          <a:lstStyle/>
          <a:p>
            <a:fld id="{4187BCC6-5237-4BEC-A689-1733C1E5BED5}" type="slidenum">
              <a:rPr lang="en-US" smtClean="0"/>
              <a:t>17</a:t>
            </a:fld>
            <a:endParaRPr lang="en-US"/>
          </a:p>
        </p:txBody>
      </p:sp>
      <p:sp>
        <p:nvSpPr>
          <p:cNvPr id="9" name="Date Placeholder 8">
            <a:extLst>
              <a:ext uri="{FF2B5EF4-FFF2-40B4-BE49-F238E27FC236}">
                <a16:creationId xmlns:a16="http://schemas.microsoft.com/office/drawing/2014/main" id="{D3043373-985D-461E-9F4D-FE9895A0F147}"/>
              </a:ext>
            </a:extLst>
          </p:cNvPr>
          <p:cNvSpPr>
            <a:spLocks noGrp="1"/>
          </p:cNvSpPr>
          <p:nvPr>
            <p:ph type="dt" sz="half" idx="10"/>
          </p:nvPr>
        </p:nvSpPr>
        <p:spPr/>
        <p:txBody>
          <a:bodyPr/>
          <a:lstStyle/>
          <a:p>
            <a:r>
              <a:rPr lang="en-US"/>
              <a:t>8/5/2019</a:t>
            </a:r>
          </a:p>
        </p:txBody>
      </p:sp>
    </p:spTree>
    <p:extLst>
      <p:ext uri="{BB962C8B-B14F-4D97-AF65-F5344CB8AC3E}">
        <p14:creationId xmlns:p14="http://schemas.microsoft.com/office/powerpoint/2010/main" val="27811380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29C3A0-D1D7-457D-9C5F-77E3BC99A19C}"/>
              </a:ext>
            </a:extLst>
          </p:cNvPr>
          <p:cNvSpPr>
            <a:spLocks noGrp="1"/>
          </p:cNvSpPr>
          <p:nvPr>
            <p:ph type="title"/>
          </p:nvPr>
        </p:nvSpPr>
        <p:spPr/>
        <p:txBody>
          <a:bodyPr/>
          <a:lstStyle/>
          <a:p>
            <a:r>
              <a:rPr lang="en-US" u="sng" dirty="0">
                <a:latin typeface="Times New Roman" panose="02020603050405020304" pitchFamily="18" charset="0"/>
                <a:cs typeface="Times New Roman" panose="02020603050405020304" pitchFamily="18" charset="0"/>
              </a:rPr>
              <a:t>Dictionary</a:t>
            </a:r>
          </a:p>
        </p:txBody>
      </p:sp>
      <p:sp>
        <p:nvSpPr>
          <p:cNvPr id="3" name="Content Placeholder 2">
            <a:extLst>
              <a:ext uri="{FF2B5EF4-FFF2-40B4-BE49-F238E27FC236}">
                <a16:creationId xmlns:a16="http://schemas.microsoft.com/office/drawing/2014/main" id="{9293AB02-2A34-4AB4-B415-4F8AA954F0A1}"/>
              </a:ext>
            </a:extLst>
          </p:cNvPr>
          <p:cNvSpPr>
            <a:spLocks noGrp="1"/>
          </p:cNvSpPr>
          <p:nvPr>
            <p:ph idx="1"/>
          </p:nvPr>
        </p:nvSpPr>
        <p:spPr/>
        <p:txBody>
          <a:bodyPr/>
          <a:lstStyle/>
          <a:p>
            <a:pPr fontAlgn="base"/>
            <a:r>
              <a:rPr lang="en-US" dirty="0">
                <a:latin typeface="Times New Roman" panose="02020603050405020304" pitchFamily="18" charset="0"/>
                <a:cs typeface="Times New Roman" panose="02020603050405020304" pitchFamily="18" charset="0"/>
              </a:rPr>
              <a:t>Dictionary is an unordered collection of key-value pairs.</a:t>
            </a:r>
          </a:p>
          <a:p>
            <a:pPr fontAlgn="base"/>
            <a:r>
              <a:rPr lang="en-US" dirty="0">
                <a:latin typeface="Times New Roman" panose="02020603050405020304" pitchFamily="18" charset="0"/>
                <a:cs typeface="Times New Roman" panose="02020603050405020304" pitchFamily="18" charset="0"/>
              </a:rPr>
              <a:t>It is generally used when we have a huge amount of data. Dictionaries are optimized for retrieving data. We must know the key to retrieve the value.</a:t>
            </a:r>
          </a:p>
          <a:p>
            <a:pPr fontAlgn="base"/>
            <a:r>
              <a:rPr lang="en-US" dirty="0">
                <a:latin typeface="Times New Roman" panose="02020603050405020304" pitchFamily="18" charset="0"/>
                <a:cs typeface="Times New Roman" panose="02020603050405020304" pitchFamily="18" charset="0"/>
              </a:rPr>
              <a:t>In Python, dictionaries are defined within braces {} with each item being a pair in the form key : value. Key and value can be of any type.</a:t>
            </a:r>
          </a:p>
          <a:p>
            <a:pPr fontAlgn="base"/>
            <a:r>
              <a:rPr lang="en-US" dirty="0">
                <a:latin typeface="Times New Roman" panose="02020603050405020304" pitchFamily="18" charset="0"/>
                <a:cs typeface="Times New Roman" panose="02020603050405020304" pitchFamily="18" charset="0"/>
              </a:rPr>
              <a:t>E.g.</a:t>
            </a:r>
          </a:p>
          <a:p>
            <a:endParaRPr lang="en-US"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AABB2351-4F49-4A2F-8D2C-2B210EE5B7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11386" y="4534623"/>
            <a:ext cx="2595392" cy="1025918"/>
          </a:xfrm>
          <a:prstGeom prst="rect">
            <a:avLst/>
          </a:prstGeom>
        </p:spPr>
      </p:pic>
      <p:sp>
        <p:nvSpPr>
          <p:cNvPr id="4" name="Slide Number Placeholder 3">
            <a:extLst>
              <a:ext uri="{FF2B5EF4-FFF2-40B4-BE49-F238E27FC236}">
                <a16:creationId xmlns:a16="http://schemas.microsoft.com/office/drawing/2014/main" id="{4FE66D99-183F-4DBB-96BE-54CD319F067F}"/>
              </a:ext>
            </a:extLst>
          </p:cNvPr>
          <p:cNvSpPr>
            <a:spLocks noGrp="1"/>
          </p:cNvSpPr>
          <p:nvPr>
            <p:ph type="sldNum" sz="quarter" idx="12"/>
          </p:nvPr>
        </p:nvSpPr>
        <p:spPr/>
        <p:txBody>
          <a:bodyPr/>
          <a:lstStyle/>
          <a:p>
            <a:fld id="{4187BCC6-5237-4BEC-A689-1733C1E5BED5}" type="slidenum">
              <a:rPr lang="en-US" smtClean="0"/>
              <a:t>18</a:t>
            </a:fld>
            <a:endParaRPr lang="en-US"/>
          </a:p>
        </p:txBody>
      </p:sp>
      <p:sp>
        <p:nvSpPr>
          <p:cNvPr id="9" name="Date Placeholder 8">
            <a:extLst>
              <a:ext uri="{FF2B5EF4-FFF2-40B4-BE49-F238E27FC236}">
                <a16:creationId xmlns:a16="http://schemas.microsoft.com/office/drawing/2014/main" id="{122252DF-DB78-4A00-8555-47A4076C4D32}"/>
              </a:ext>
            </a:extLst>
          </p:cNvPr>
          <p:cNvSpPr>
            <a:spLocks noGrp="1"/>
          </p:cNvSpPr>
          <p:nvPr>
            <p:ph type="dt" sz="half" idx="10"/>
          </p:nvPr>
        </p:nvSpPr>
        <p:spPr/>
        <p:txBody>
          <a:bodyPr/>
          <a:lstStyle/>
          <a:p>
            <a:r>
              <a:rPr lang="en-US"/>
              <a:t>8/5/2019</a:t>
            </a:r>
          </a:p>
        </p:txBody>
      </p:sp>
    </p:spTree>
    <p:extLst>
      <p:ext uri="{BB962C8B-B14F-4D97-AF65-F5344CB8AC3E}">
        <p14:creationId xmlns:p14="http://schemas.microsoft.com/office/powerpoint/2010/main" val="41070586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25055-9F7E-466C-B049-A841B958722D}"/>
              </a:ext>
            </a:extLst>
          </p:cNvPr>
          <p:cNvSpPr>
            <a:spLocks noGrp="1"/>
          </p:cNvSpPr>
          <p:nvPr>
            <p:ph type="title"/>
          </p:nvPr>
        </p:nvSpPr>
        <p:spPr/>
        <p:txBody>
          <a:bodyPr/>
          <a:lstStyle/>
          <a:p>
            <a:r>
              <a:rPr lang="en-US" u="sng" dirty="0">
                <a:latin typeface="Times New Roman" panose="02020603050405020304" pitchFamily="18" charset="0"/>
                <a:cs typeface="Times New Roman" panose="02020603050405020304" pitchFamily="18" charset="0"/>
              </a:rPr>
              <a:t>Introduction to Machine Learning</a:t>
            </a:r>
          </a:p>
        </p:txBody>
      </p:sp>
      <p:sp>
        <p:nvSpPr>
          <p:cNvPr id="3" name="Content Placeholder 2">
            <a:extLst>
              <a:ext uri="{FF2B5EF4-FFF2-40B4-BE49-F238E27FC236}">
                <a16:creationId xmlns:a16="http://schemas.microsoft.com/office/drawing/2014/main" id="{92D4669C-F141-4831-B744-2774877ABFBA}"/>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Machine Learning is a system that can learn from example through self-improvement and without being explicitly coded by programmer. The breakthrough comes with the idea that a machine can singularly learn from the data (i.e., example) to produce accurate results.</a:t>
            </a:r>
          </a:p>
          <a:p>
            <a:r>
              <a:rPr lang="en-US" dirty="0">
                <a:latin typeface="Times New Roman" panose="02020603050405020304" pitchFamily="18" charset="0"/>
                <a:cs typeface="Times New Roman" panose="02020603050405020304" pitchFamily="18" charset="0"/>
              </a:rPr>
              <a:t>The machine learns how the input and output data are correlated and it writes a rule. The programmers do not need to write new rules each time there is new data.</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A76828A8-89EA-4BF8-B6A2-DB981D966E61}"/>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211387" y="4293114"/>
            <a:ext cx="5731510" cy="1551305"/>
          </a:xfrm>
          <a:prstGeom prst="rect">
            <a:avLst/>
          </a:prstGeom>
          <a:noFill/>
          <a:ln>
            <a:noFill/>
          </a:ln>
        </p:spPr>
      </p:pic>
      <p:sp>
        <p:nvSpPr>
          <p:cNvPr id="5" name="Slide Number Placeholder 4">
            <a:extLst>
              <a:ext uri="{FF2B5EF4-FFF2-40B4-BE49-F238E27FC236}">
                <a16:creationId xmlns:a16="http://schemas.microsoft.com/office/drawing/2014/main" id="{14863894-0F75-434D-A14C-3EF041E6BB4E}"/>
              </a:ext>
            </a:extLst>
          </p:cNvPr>
          <p:cNvSpPr>
            <a:spLocks noGrp="1"/>
          </p:cNvSpPr>
          <p:nvPr>
            <p:ph type="sldNum" sz="quarter" idx="12"/>
          </p:nvPr>
        </p:nvSpPr>
        <p:spPr/>
        <p:txBody>
          <a:bodyPr/>
          <a:lstStyle/>
          <a:p>
            <a:fld id="{4187BCC6-5237-4BEC-A689-1733C1E5BED5}" type="slidenum">
              <a:rPr lang="en-US" smtClean="0"/>
              <a:t>19</a:t>
            </a:fld>
            <a:endParaRPr lang="en-US"/>
          </a:p>
        </p:txBody>
      </p:sp>
      <p:sp>
        <p:nvSpPr>
          <p:cNvPr id="9" name="Date Placeholder 8">
            <a:extLst>
              <a:ext uri="{FF2B5EF4-FFF2-40B4-BE49-F238E27FC236}">
                <a16:creationId xmlns:a16="http://schemas.microsoft.com/office/drawing/2014/main" id="{81376AD8-ED8A-4548-B577-DD4BE15DDFCA}"/>
              </a:ext>
            </a:extLst>
          </p:cNvPr>
          <p:cNvSpPr>
            <a:spLocks noGrp="1"/>
          </p:cNvSpPr>
          <p:nvPr>
            <p:ph type="dt" sz="half" idx="10"/>
          </p:nvPr>
        </p:nvSpPr>
        <p:spPr/>
        <p:txBody>
          <a:bodyPr/>
          <a:lstStyle/>
          <a:p>
            <a:r>
              <a:rPr lang="en-US"/>
              <a:t>8/5/2019</a:t>
            </a:r>
          </a:p>
        </p:txBody>
      </p:sp>
    </p:spTree>
    <p:extLst>
      <p:ext uri="{BB962C8B-B14F-4D97-AF65-F5344CB8AC3E}">
        <p14:creationId xmlns:p14="http://schemas.microsoft.com/office/powerpoint/2010/main" val="8301356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E4FEF5-6512-451A-85FF-E0CA5CC48372}"/>
              </a:ext>
            </a:extLst>
          </p:cNvPr>
          <p:cNvSpPr>
            <a:spLocks noGrp="1"/>
          </p:cNvSpPr>
          <p:nvPr>
            <p:ph type="title"/>
          </p:nvPr>
        </p:nvSpPr>
        <p:spPr>
          <a:xfrm>
            <a:off x="2010226" y="843875"/>
            <a:ext cx="8761413" cy="1054197"/>
          </a:xfrm>
        </p:spPr>
        <p:txBody>
          <a:bodyPr/>
          <a:lstStyle/>
          <a:p>
            <a:r>
              <a:rPr lang="en-US" u="sng" dirty="0" err="1">
                <a:latin typeface="Times New Roman" panose="02020603050405020304" pitchFamily="18" charset="0"/>
                <a:cs typeface="Times New Roman" panose="02020603050405020304" pitchFamily="18" charset="0"/>
              </a:rPr>
              <a:t>Karunadu</a:t>
            </a:r>
            <a:r>
              <a:rPr lang="en-US" u="sng" dirty="0">
                <a:latin typeface="Times New Roman" panose="02020603050405020304" pitchFamily="18" charset="0"/>
                <a:cs typeface="Times New Roman" panose="02020603050405020304" pitchFamily="18" charset="0"/>
              </a:rPr>
              <a:t> Technologies Private Limited</a:t>
            </a:r>
            <a:br>
              <a:rPr lang="en-US" u="sng" dirty="0">
                <a:latin typeface="Times New Roman" panose="02020603050405020304" pitchFamily="18" charset="0"/>
                <a:cs typeface="Times New Roman" panose="02020603050405020304" pitchFamily="18" charset="0"/>
              </a:rPr>
            </a:br>
            <a:r>
              <a:rPr lang="en-US" sz="1100" b="1" dirty="0">
                <a:latin typeface="Times New Roman" panose="02020603050405020304" pitchFamily="18" charset="0"/>
                <a:cs typeface="Times New Roman" panose="02020603050405020304" pitchFamily="18" charset="0"/>
              </a:rPr>
              <a:t>#17,ATK complex,4th Floor, Acharya college main road, Beside Karur Vysya </a:t>
            </a:r>
            <a:r>
              <a:rPr lang="en-US" sz="1100" b="1" dirty="0" err="1">
                <a:latin typeface="Times New Roman" panose="02020603050405020304" pitchFamily="18" charset="0"/>
                <a:cs typeface="Times New Roman" panose="02020603050405020304" pitchFamily="18" charset="0"/>
              </a:rPr>
              <a:t>bank,Guttebasaveshwaranagar</a:t>
            </a:r>
            <a:r>
              <a:rPr lang="en-US" sz="1100" b="1" dirty="0">
                <a:latin typeface="Times New Roman" panose="02020603050405020304" pitchFamily="18" charset="0"/>
                <a:cs typeface="Times New Roman" panose="02020603050405020304" pitchFamily="18" charset="0"/>
              </a:rPr>
              <a:t> </a:t>
            </a:r>
            <a:r>
              <a:rPr lang="en-US" sz="1100" b="1" dirty="0" err="1">
                <a:latin typeface="Times New Roman" panose="02020603050405020304" pitchFamily="18" charset="0"/>
                <a:cs typeface="Times New Roman" panose="02020603050405020304" pitchFamily="18" charset="0"/>
              </a:rPr>
              <a:t>Chikkabanvara</a:t>
            </a:r>
            <a:r>
              <a:rPr lang="en-US" sz="1100" b="1" dirty="0">
                <a:latin typeface="Times New Roman" panose="02020603050405020304" pitchFamily="18" charset="0"/>
                <a:cs typeface="Times New Roman" panose="02020603050405020304" pitchFamily="18" charset="0"/>
              </a:rPr>
              <a:t>, Karnataka 560090</a:t>
            </a:r>
            <a:br>
              <a:rPr lang="en-US" sz="1100" b="1" dirty="0">
                <a:ln w="9525">
                  <a:solidFill>
                    <a:schemeClr val="bg1"/>
                  </a:solidFill>
                  <a:prstDash val="solid"/>
                </a:ln>
                <a:effectLst>
                  <a:outerShdw blurRad="12700" dist="38100" dir="2700000" algn="tl" rotWithShape="0">
                    <a:schemeClr val="bg1">
                      <a:lumMod val="50000"/>
                    </a:schemeClr>
                  </a:outerShdw>
                </a:effectLst>
                <a:latin typeface="Times New Roman" panose="02020603050405020304" pitchFamily="18" charset="0"/>
                <a:cs typeface="Times New Roman" panose="02020603050405020304" pitchFamily="18" charset="0"/>
              </a:rPr>
            </a:br>
            <a:endParaRPr lang="en-US" sz="1100" u="sng"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E888EC0B-C2E3-4EB3-876C-0829276E699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02193" y="735973"/>
            <a:ext cx="1146743" cy="922770"/>
          </a:xfrm>
          <a:prstGeom prst="rect">
            <a:avLst/>
          </a:prstGeom>
        </p:spPr>
      </p:pic>
      <p:sp>
        <p:nvSpPr>
          <p:cNvPr id="8" name="Date Placeholder 7">
            <a:extLst>
              <a:ext uri="{FF2B5EF4-FFF2-40B4-BE49-F238E27FC236}">
                <a16:creationId xmlns:a16="http://schemas.microsoft.com/office/drawing/2014/main" id="{CEE6F022-2724-45ED-B8E9-72FA17EFCF02}"/>
              </a:ext>
            </a:extLst>
          </p:cNvPr>
          <p:cNvSpPr>
            <a:spLocks noGrp="1"/>
          </p:cNvSpPr>
          <p:nvPr>
            <p:ph type="dt" sz="half" idx="10"/>
          </p:nvPr>
        </p:nvSpPr>
        <p:spPr/>
        <p:txBody>
          <a:bodyPr/>
          <a:lstStyle/>
          <a:p>
            <a:r>
              <a:rPr lang="en-US"/>
              <a:t>8/5/2019</a:t>
            </a:r>
          </a:p>
        </p:txBody>
      </p:sp>
      <p:sp>
        <p:nvSpPr>
          <p:cNvPr id="3" name="Slide Number Placeholder 2">
            <a:extLst>
              <a:ext uri="{FF2B5EF4-FFF2-40B4-BE49-F238E27FC236}">
                <a16:creationId xmlns:a16="http://schemas.microsoft.com/office/drawing/2014/main" id="{C977081E-07DC-4D4A-8130-895487C8FBBA}"/>
              </a:ext>
            </a:extLst>
          </p:cNvPr>
          <p:cNvSpPr>
            <a:spLocks noGrp="1"/>
          </p:cNvSpPr>
          <p:nvPr>
            <p:ph type="sldNum" sz="quarter" idx="12"/>
          </p:nvPr>
        </p:nvSpPr>
        <p:spPr/>
        <p:txBody>
          <a:bodyPr/>
          <a:lstStyle/>
          <a:p>
            <a:fld id="{4187BCC6-5237-4BEC-A689-1733C1E5BED5}" type="slidenum">
              <a:rPr lang="en-US" smtClean="0"/>
              <a:t>2</a:t>
            </a:fld>
            <a:endParaRPr lang="en-US"/>
          </a:p>
        </p:txBody>
      </p:sp>
      <p:sp>
        <p:nvSpPr>
          <p:cNvPr id="6" name="TextBox 5">
            <a:extLst>
              <a:ext uri="{FF2B5EF4-FFF2-40B4-BE49-F238E27FC236}">
                <a16:creationId xmlns:a16="http://schemas.microsoft.com/office/drawing/2014/main" id="{84EA0C8F-DB89-4AE1-B6AD-9DD509FE12C2}"/>
              </a:ext>
            </a:extLst>
          </p:cNvPr>
          <p:cNvSpPr txBox="1"/>
          <p:nvPr/>
        </p:nvSpPr>
        <p:spPr>
          <a:xfrm>
            <a:off x="512956" y="2442117"/>
            <a:ext cx="10928195" cy="2031325"/>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Services of </a:t>
            </a:r>
            <a:r>
              <a:rPr lang="en-US" b="1" dirty="0" err="1">
                <a:latin typeface="Times New Roman" panose="02020603050405020304" pitchFamily="18" charset="0"/>
                <a:cs typeface="Times New Roman" panose="02020603050405020304" pitchFamily="18" charset="0"/>
              </a:rPr>
              <a:t>Karunadu</a:t>
            </a:r>
            <a:r>
              <a:rPr lang="en-US" b="1" dirty="0">
                <a:latin typeface="Times New Roman" panose="02020603050405020304" pitchFamily="18" charset="0"/>
                <a:cs typeface="Times New Roman" panose="02020603050405020304" pitchFamily="18" charset="0"/>
              </a:rPr>
              <a:t> Technologies Private Limited</a:t>
            </a:r>
            <a:r>
              <a:rPr lang="en-US" dirty="0"/>
              <a:t>:</a:t>
            </a: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IT Solutions and Services,</a:t>
            </a: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Embedded Solutions and Services,</a:t>
            </a: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Skill Development,</a:t>
            </a: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Job Consulting and Outsourcing,</a:t>
            </a: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Workshops in Leading Technologies,</a:t>
            </a: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Internships.</a:t>
            </a:r>
          </a:p>
        </p:txBody>
      </p:sp>
    </p:spTree>
    <p:extLst>
      <p:ext uri="{BB962C8B-B14F-4D97-AF65-F5344CB8AC3E}">
        <p14:creationId xmlns:p14="http://schemas.microsoft.com/office/powerpoint/2010/main" val="7066526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90110B-C36E-458F-B5E1-72BDE631DB9D}"/>
              </a:ext>
            </a:extLst>
          </p:cNvPr>
          <p:cNvSpPr>
            <a:spLocks noGrp="1"/>
          </p:cNvSpPr>
          <p:nvPr>
            <p:ph type="title"/>
          </p:nvPr>
        </p:nvSpPr>
        <p:spPr/>
        <p:txBody>
          <a:bodyPr/>
          <a:lstStyle/>
          <a:p>
            <a:r>
              <a:rPr lang="en-US" u="sng" dirty="0">
                <a:latin typeface="Times New Roman" panose="02020603050405020304" pitchFamily="18" charset="0"/>
                <a:cs typeface="Times New Roman" panose="02020603050405020304" pitchFamily="18" charset="0"/>
              </a:rPr>
              <a:t>How Machine Learning Works?</a:t>
            </a:r>
          </a:p>
        </p:txBody>
      </p:sp>
      <p:sp>
        <p:nvSpPr>
          <p:cNvPr id="3" name="Content Placeholder 2">
            <a:extLst>
              <a:ext uri="{FF2B5EF4-FFF2-40B4-BE49-F238E27FC236}">
                <a16:creationId xmlns:a16="http://schemas.microsoft.com/office/drawing/2014/main" id="{5A51A607-4C41-4FBE-94E2-F2AE8FFA0FCD}"/>
              </a:ext>
            </a:extLst>
          </p:cNvPr>
          <p:cNvSpPr>
            <a:spLocks noGrp="1"/>
          </p:cNvSpPr>
          <p:nvPr>
            <p:ph idx="1"/>
          </p:nvPr>
        </p:nvSpPr>
        <p:spPr/>
        <p:txBody>
          <a:bodyPr>
            <a:normAutofit/>
          </a:bodyPr>
          <a:lstStyle/>
          <a:p>
            <a:r>
              <a:rPr lang="en-US" dirty="0">
                <a:latin typeface="Times New Roman" panose="02020603050405020304" pitchFamily="18" charset="0"/>
                <a:cs typeface="Times New Roman" panose="02020603050405020304" pitchFamily="18" charset="0"/>
              </a:rPr>
              <a:t>The Machine Learning have the following process:</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b="1" u="sng" dirty="0">
                <a:latin typeface="Times New Roman" panose="02020603050405020304" pitchFamily="18" charset="0"/>
                <a:cs typeface="Times New Roman" panose="02020603050405020304" pitchFamily="18" charset="0"/>
              </a:rPr>
              <a:t>Raw Data</a:t>
            </a:r>
            <a:r>
              <a:rPr lang="en-US" dirty="0">
                <a:latin typeface="Times New Roman" panose="02020603050405020304" pitchFamily="18" charset="0"/>
                <a:cs typeface="Times New Roman" panose="02020603050405020304" pitchFamily="18" charset="0"/>
              </a:rPr>
              <a:t>: It contains the raw data input for the learning process. </a:t>
            </a:r>
          </a:p>
          <a:p>
            <a:r>
              <a:rPr lang="en-US" b="1" u="sng" dirty="0">
                <a:latin typeface="Times New Roman" panose="02020603050405020304" pitchFamily="18" charset="0"/>
                <a:cs typeface="Times New Roman" panose="02020603050405020304" pitchFamily="18" charset="0"/>
              </a:rPr>
              <a:t>Pre-Processing</a:t>
            </a:r>
            <a:r>
              <a:rPr lang="en-US" dirty="0">
                <a:latin typeface="Times New Roman" panose="02020603050405020304" pitchFamily="18" charset="0"/>
                <a:cs typeface="Times New Roman" panose="02020603050405020304" pitchFamily="18" charset="0"/>
              </a:rPr>
              <a:t>: This is a technique for converting the raw dataset into cleaned dataset.</a:t>
            </a:r>
          </a:p>
        </p:txBody>
      </p:sp>
      <p:sp>
        <p:nvSpPr>
          <p:cNvPr id="4" name="Date Placeholder 3">
            <a:extLst>
              <a:ext uri="{FF2B5EF4-FFF2-40B4-BE49-F238E27FC236}">
                <a16:creationId xmlns:a16="http://schemas.microsoft.com/office/drawing/2014/main" id="{EBEAADBD-45B9-424B-87B0-28FE72E049FC}"/>
              </a:ext>
            </a:extLst>
          </p:cNvPr>
          <p:cNvSpPr>
            <a:spLocks noGrp="1"/>
          </p:cNvSpPr>
          <p:nvPr>
            <p:ph type="dt" sz="half" idx="10"/>
          </p:nvPr>
        </p:nvSpPr>
        <p:spPr/>
        <p:txBody>
          <a:bodyPr/>
          <a:lstStyle/>
          <a:p>
            <a:r>
              <a:rPr lang="en-US"/>
              <a:t>8/5/2019</a:t>
            </a:r>
          </a:p>
        </p:txBody>
      </p:sp>
      <p:sp>
        <p:nvSpPr>
          <p:cNvPr id="5" name="Slide Number Placeholder 4">
            <a:extLst>
              <a:ext uri="{FF2B5EF4-FFF2-40B4-BE49-F238E27FC236}">
                <a16:creationId xmlns:a16="http://schemas.microsoft.com/office/drawing/2014/main" id="{1CBF7E0B-C1C0-4756-A4DA-11336F385517}"/>
              </a:ext>
            </a:extLst>
          </p:cNvPr>
          <p:cNvSpPr>
            <a:spLocks noGrp="1"/>
          </p:cNvSpPr>
          <p:nvPr>
            <p:ph type="sldNum" sz="quarter" idx="12"/>
          </p:nvPr>
        </p:nvSpPr>
        <p:spPr/>
        <p:txBody>
          <a:bodyPr/>
          <a:lstStyle/>
          <a:p>
            <a:fld id="{4187BCC6-5237-4BEC-A689-1733C1E5BED5}" type="slidenum">
              <a:rPr lang="en-US" smtClean="0"/>
              <a:t>20</a:t>
            </a:fld>
            <a:endParaRPr lang="en-US"/>
          </a:p>
        </p:txBody>
      </p:sp>
      <p:pic>
        <p:nvPicPr>
          <p:cNvPr id="9" name="Picture 8">
            <a:extLst>
              <a:ext uri="{FF2B5EF4-FFF2-40B4-BE49-F238E27FC236}">
                <a16:creationId xmlns:a16="http://schemas.microsoft.com/office/drawing/2014/main" id="{FFF60654-0C7F-43C0-9C57-C7C44EF3EC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4954" y="2921620"/>
            <a:ext cx="9882092" cy="1851101"/>
          </a:xfrm>
          <a:prstGeom prst="rect">
            <a:avLst/>
          </a:prstGeom>
        </p:spPr>
      </p:pic>
    </p:spTree>
    <p:extLst>
      <p:ext uri="{BB962C8B-B14F-4D97-AF65-F5344CB8AC3E}">
        <p14:creationId xmlns:p14="http://schemas.microsoft.com/office/powerpoint/2010/main" val="8220335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38C0-8421-4A7E-A35F-70503330AD58}"/>
              </a:ext>
            </a:extLst>
          </p:cNvPr>
          <p:cNvSpPr>
            <a:spLocks noGrp="1"/>
          </p:cNvSpPr>
          <p:nvPr>
            <p:ph type="title"/>
          </p:nvPr>
        </p:nvSpPr>
        <p:spPr/>
        <p:txBody>
          <a:bodyPr/>
          <a:lstStyle/>
          <a:p>
            <a:r>
              <a:rPr lang="en-US" u="sng" dirty="0">
                <a:latin typeface="Times New Roman" panose="02020603050405020304" pitchFamily="18" charset="0"/>
                <a:cs typeface="Times New Roman" panose="02020603050405020304" pitchFamily="18" charset="0"/>
              </a:rPr>
              <a:t>How Machine Learning Works?</a:t>
            </a:r>
            <a:endParaRPr lang="en-US"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3AF4CFC-BE21-42F7-B72F-CBCA8A32443E}"/>
              </a:ext>
            </a:extLst>
          </p:cNvPr>
          <p:cNvSpPr>
            <a:spLocks noGrp="1"/>
          </p:cNvSpPr>
          <p:nvPr>
            <p:ph idx="1"/>
          </p:nvPr>
        </p:nvSpPr>
        <p:spPr/>
        <p:txBody>
          <a:bodyPr/>
          <a:lstStyle/>
          <a:p>
            <a:r>
              <a:rPr lang="en-US" b="1" u="sng" dirty="0">
                <a:latin typeface="Times New Roman" panose="02020603050405020304" pitchFamily="18" charset="0"/>
                <a:cs typeface="Times New Roman" panose="02020603050405020304" pitchFamily="18" charset="0"/>
              </a:rPr>
              <a:t>Structured Data</a:t>
            </a:r>
            <a:r>
              <a:rPr lang="en-US" dirty="0">
                <a:latin typeface="Times New Roman" panose="02020603050405020304" pitchFamily="18" charset="0"/>
                <a:cs typeface="Times New Roman" panose="02020603050405020304" pitchFamily="18" charset="0"/>
              </a:rPr>
              <a:t>: Structured data</a:t>
            </a:r>
            <a:r>
              <a:rPr lang="en-US" b="1" i="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is comprised of clearly defined data types whose pattern makes them easily searchable.</a:t>
            </a:r>
            <a:r>
              <a:rPr lang="en-US" dirty="0"/>
              <a:t> </a:t>
            </a:r>
            <a:r>
              <a:rPr lang="en-US" dirty="0">
                <a:latin typeface="Times New Roman" panose="02020603050405020304" pitchFamily="18" charset="0"/>
                <a:cs typeface="Times New Roman" panose="02020603050405020304" pitchFamily="18" charset="0"/>
              </a:rPr>
              <a:t>Structured data usually resides in relational databases (RDBMS).</a:t>
            </a:r>
          </a:p>
          <a:p>
            <a:r>
              <a:rPr lang="en-US" b="1" u="sng" dirty="0">
                <a:latin typeface="Times New Roman" panose="02020603050405020304" pitchFamily="18" charset="0"/>
                <a:cs typeface="Times New Roman" panose="02020603050405020304" pitchFamily="18" charset="0"/>
              </a:rPr>
              <a:t>Learning Algorithms</a:t>
            </a:r>
            <a:r>
              <a:rPr lang="en-US" dirty="0">
                <a:latin typeface="Times New Roman" panose="02020603050405020304" pitchFamily="18" charset="0"/>
                <a:cs typeface="Times New Roman" panose="02020603050405020304" pitchFamily="18" charset="0"/>
              </a:rPr>
              <a:t>: Some of  Learning Algorithm for machine learning are linear regression, logistic regression, induction tree, SVM, Naïve Bayes, KNN, etc.</a:t>
            </a:r>
          </a:p>
          <a:p>
            <a:r>
              <a:rPr lang="en-US" b="1" u="sng" dirty="0">
                <a:latin typeface="Times New Roman" panose="02020603050405020304" pitchFamily="18" charset="0"/>
                <a:cs typeface="Times New Roman" panose="02020603050405020304" pitchFamily="18" charset="0"/>
              </a:rPr>
              <a:t>Candidate Model</a:t>
            </a:r>
            <a:r>
              <a:rPr lang="en-US" dirty="0">
                <a:latin typeface="Times New Roman" panose="02020603050405020304" pitchFamily="18" charset="0"/>
                <a:cs typeface="Times New Roman" panose="02020603050405020304" pitchFamily="18" charset="0"/>
              </a:rPr>
              <a:t>: Candidate model is a model that approximates a target function for mapping inputs to outputs.</a:t>
            </a:r>
          </a:p>
          <a:p>
            <a:r>
              <a:rPr lang="en-US" b="1" u="sng" dirty="0">
                <a:latin typeface="Times New Roman" panose="02020603050405020304" pitchFamily="18" charset="0"/>
                <a:cs typeface="Times New Roman" panose="02020603050405020304" pitchFamily="18" charset="0"/>
              </a:rPr>
              <a:t>Golden Model</a:t>
            </a:r>
            <a:r>
              <a:rPr lang="en-US" dirty="0">
                <a:latin typeface="Times New Roman" panose="02020603050405020304" pitchFamily="18" charset="0"/>
                <a:cs typeface="Times New Roman" panose="02020603050405020304" pitchFamily="18" charset="0"/>
              </a:rPr>
              <a:t>: This is the model which is finally approved for performing machine learning works.</a:t>
            </a:r>
          </a:p>
          <a:p>
            <a:endParaRPr lang="en-US" b="1" u="sng"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6427E0DC-F92E-4ED8-BF5F-8CA93036790A}"/>
              </a:ext>
            </a:extLst>
          </p:cNvPr>
          <p:cNvSpPr>
            <a:spLocks noGrp="1"/>
          </p:cNvSpPr>
          <p:nvPr>
            <p:ph type="dt" sz="half" idx="10"/>
          </p:nvPr>
        </p:nvSpPr>
        <p:spPr/>
        <p:txBody>
          <a:bodyPr/>
          <a:lstStyle/>
          <a:p>
            <a:r>
              <a:rPr lang="en-US"/>
              <a:t>8/5/2019</a:t>
            </a:r>
          </a:p>
        </p:txBody>
      </p:sp>
      <p:sp>
        <p:nvSpPr>
          <p:cNvPr id="5" name="Slide Number Placeholder 4">
            <a:extLst>
              <a:ext uri="{FF2B5EF4-FFF2-40B4-BE49-F238E27FC236}">
                <a16:creationId xmlns:a16="http://schemas.microsoft.com/office/drawing/2014/main" id="{A378AD80-0080-4CA8-9DDE-3DF66DE3378A}"/>
              </a:ext>
            </a:extLst>
          </p:cNvPr>
          <p:cNvSpPr>
            <a:spLocks noGrp="1"/>
          </p:cNvSpPr>
          <p:nvPr>
            <p:ph type="sldNum" sz="quarter" idx="12"/>
          </p:nvPr>
        </p:nvSpPr>
        <p:spPr/>
        <p:txBody>
          <a:bodyPr/>
          <a:lstStyle/>
          <a:p>
            <a:fld id="{4187BCC6-5237-4BEC-A689-1733C1E5BED5}" type="slidenum">
              <a:rPr lang="en-US" smtClean="0"/>
              <a:t>21</a:t>
            </a:fld>
            <a:endParaRPr lang="en-US"/>
          </a:p>
        </p:txBody>
      </p:sp>
    </p:spTree>
    <p:extLst>
      <p:ext uri="{BB962C8B-B14F-4D97-AF65-F5344CB8AC3E}">
        <p14:creationId xmlns:p14="http://schemas.microsoft.com/office/powerpoint/2010/main" val="29835468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50939-4499-4218-8E61-3698FCEEB1CC}"/>
              </a:ext>
            </a:extLst>
          </p:cNvPr>
          <p:cNvSpPr>
            <a:spLocks noGrp="1"/>
          </p:cNvSpPr>
          <p:nvPr>
            <p:ph type="title"/>
          </p:nvPr>
        </p:nvSpPr>
        <p:spPr/>
        <p:txBody>
          <a:bodyPr/>
          <a:lstStyle/>
          <a:p>
            <a:r>
              <a:rPr lang="en-US" u="sng" dirty="0">
                <a:latin typeface="Times New Roman" panose="02020603050405020304" pitchFamily="18" charset="0"/>
                <a:cs typeface="Times New Roman" panose="02020603050405020304" pitchFamily="18" charset="0"/>
              </a:rPr>
              <a:t>Applications of  Machine Learning</a:t>
            </a:r>
          </a:p>
        </p:txBody>
      </p:sp>
      <p:sp>
        <p:nvSpPr>
          <p:cNvPr id="3" name="Content Placeholder 2">
            <a:extLst>
              <a:ext uri="{FF2B5EF4-FFF2-40B4-BE49-F238E27FC236}">
                <a16:creationId xmlns:a16="http://schemas.microsoft.com/office/drawing/2014/main" id="{6815B237-EE6A-4642-BD8C-DAB856D83860}"/>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Applications of Machine learning are:</a:t>
            </a:r>
          </a:p>
          <a:p>
            <a:pPr lvl="1"/>
            <a:r>
              <a:rPr lang="en-US" dirty="0">
                <a:latin typeface="Times New Roman" panose="02020603050405020304" pitchFamily="18" charset="0"/>
                <a:cs typeface="Times New Roman" panose="02020603050405020304" pitchFamily="18" charset="0"/>
              </a:rPr>
              <a:t>Virtual Personal Assistant: Google Assistance, Cortana, Azure, etc.</a:t>
            </a:r>
          </a:p>
          <a:p>
            <a:pPr lvl="1"/>
            <a:r>
              <a:rPr lang="en-US" dirty="0">
                <a:latin typeface="Times New Roman" panose="02020603050405020304" pitchFamily="18" charset="0"/>
                <a:cs typeface="Times New Roman" panose="02020603050405020304" pitchFamily="18" charset="0"/>
              </a:rPr>
              <a:t>Social media Service: Face Recognition, People you may know, etc.</a:t>
            </a:r>
          </a:p>
          <a:p>
            <a:pPr lvl="1"/>
            <a:r>
              <a:rPr lang="en-US" dirty="0">
                <a:latin typeface="Times New Roman" panose="02020603050405020304" pitchFamily="18" charset="0"/>
                <a:cs typeface="Times New Roman" panose="02020603050405020304" pitchFamily="18" charset="0"/>
              </a:rPr>
              <a:t>Email Spam and Malware Filtering: Gmail ,etc. </a:t>
            </a:r>
          </a:p>
          <a:p>
            <a:pPr lvl="1"/>
            <a:r>
              <a:rPr lang="en-US" dirty="0">
                <a:latin typeface="Times New Roman" panose="02020603050405020304" pitchFamily="18" charset="0"/>
                <a:cs typeface="Times New Roman" panose="02020603050405020304" pitchFamily="18" charset="0"/>
              </a:rPr>
              <a:t>Search Engine Result Filtering: Google, Bingo, Baidu, etc.</a:t>
            </a:r>
          </a:p>
        </p:txBody>
      </p:sp>
      <p:sp>
        <p:nvSpPr>
          <p:cNvPr id="4" name="Date Placeholder 3">
            <a:extLst>
              <a:ext uri="{FF2B5EF4-FFF2-40B4-BE49-F238E27FC236}">
                <a16:creationId xmlns:a16="http://schemas.microsoft.com/office/drawing/2014/main" id="{3F4641ED-EC02-4A70-89EF-445F93AF02C2}"/>
              </a:ext>
            </a:extLst>
          </p:cNvPr>
          <p:cNvSpPr>
            <a:spLocks noGrp="1"/>
          </p:cNvSpPr>
          <p:nvPr>
            <p:ph type="dt" sz="half" idx="10"/>
          </p:nvPr>
        </p:nvSpPr>
        <p:spPr/>
        <p:txBody>
          <a:bodyPr/>
          <a:lstStyle/>
          <a:p>
            <a:r>
              <a:rPr lang="en-US"/>
              <a:t>8/5/2019</a:t>
            </a:r>
          </a:p>
        </p:txBody>
      </p:sp>
      <p:sp>
        <p:nvSpPr>
          <p:cNvPr id="5" name="Slide Number Placeholder 4">
            <a:extLst>
              <a:ext uri="{FF2B5EF4-FFF2-40B4-BE49-F238E27FC236}">
                <a16:creationId xmlns:a16="http://schemas.microsoft.com/office/drawing/2014/main" id="{E16AE56C-64E2-4DE6-B6E0-31F919B29ABC}"/>
              </a:ext>
            </a:extLst>
          </p:cNvPr>
          <p:cNvSpPr>
            <a:spLocks noGrp="1"/>
          </p:cNvSpPr>
          <p:nvPr>
            <p:ph type="sldNum" sz="quarter" idx="12"/>
          </p:nvPr>
        </p:nvSpPr>
        <p:spPr/>
        <p:txBody>
          <a:bodyPr/>
          <a:lstStyle/>
          <a:p>
            <a:fld id="{4187BCC6-5237-4BEC-A689-1733C1E5BED5}" type="slidenum">
              <a:rPr lang="en-US" smtClean="0"/>
              <a:t>22</a:t>
            </a:fld>
            <a:endParaRPr lang="en-US"/>
          </a:p>
        </p:txBody>
      </p:sp>
    </p:spTree>
    <p:extLst>
      <p:ext uri="{BB962C8B-B14F-4D97-AF65-F5344CB8AC3E}">
        <p14:creationId xmlns:p14="http://schemas.microsoft.com/office/powerpoint/2010/main" val="31333921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7E0427-0F11-450E-9004-940390412DC9}"/>
              </a:ext>
            </a:extLst>
          </p:cNvPr>
          <p:cNvSpPr>
            <a:spLocks noGrp="1"/>
          </p:cNvSpPr>
          <p:nvPr>
            <p:ph type="title"/>
          </p:nvPr>
        </p:nvSpPr>
        <p:spPr/>
        <p:txBody>
          <a:bodyPr/>
          <a:lstStyle/>
          <a:p>
            <a:r>
              <a:rPr lang="en-US" u="sng" dirty="0">
                <a:latin typeface="Times New Roman" panose="02020603050405020304" pitchFamily="18" charset="0"/>
                <a:cs typeface="Times New Roman" panose="02020603050405020304" pitchFamily="18" charset="0"/>
              </a:rPr>
              <a:t>Types of Machine Learning</a:t>
            </a:r>
          </a:p>
        </p:txBody>
      </p:sp>
      <p:sp>
        <p:nvSpPr>
          <p:cNvPr id="3" name="Content Placeholder 2">
            <a:extLst>
              <a:ext uri="{FF2B5EF4-FFF2-40B4-BE49-F238E27FC236}">
                <a16:creationId xmlns:a16="http://schemas.microsoft.com/office/drawing/2014/main" id="{74B5CAA5-1855-45B8-95CD-84834A466F0F}"/>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There are several types of Machine Learning. Some of the important types are:</a:t>
            </a:r>
          </a:p>
          <a:p>
            <a:pPr lvl="1"/>
            <a:r>
              <a:rPr lang="en-US" dirty="0">
                <a:latin typeface="Times New Roman" panose="02020603050405020304" pitchFamily="18" charset="0"/>
                <a:cs typeface="Times New Roman" panose="02020603050405020304" pitchFamily="18" charset="0"/>
              </a:rPr>
              <a:t>Supervised Machine Learning</a:t>
            </a:r>
          </a:p>
          <a:p>
            <a:pPr lvl="1"/>
            <a:r>
              <a:rPr lang="en-US" dirty="0">
                <a:latin typeface="Times New Roman" panose="02020603050405020304" pitchFamily="18" charset="0"/>
                <a:cs typeface="Times New Roman" panose="02020603050405020304" pitchFamily="18" charset="0"/>
              </a:rPr>
              <a:t>Unsupervised Machine Learning</a:t>
            </a:r>
          </a:p>
          <a:p>
            <a:pPr lvl="1"/>
            <a:r>
              <a:rPr lang="en-US" dirty="0">
                <a:latin typeface="Times New Roman" panose="02020603050405020304" pitchFamily="18" charset="0"/>
                <a:cs typeface="Times New Roman" panose="02020603050405020304" pitchFamily="18" charset="0"/>
              </a:rPr>
              <a:t>Reinforcement Machine Learning</a:t>
            </a:r>
          </a:p>
          <a:p>
            <a:pPr lvl="1"/>
            <a:r>
              <a:rPr lang="en-US" dirty="0">
                <a:latin typeface="Times New Roman" panose="02020603050405020304" pitchFamily="18" charset="0"/>
                <a:cs typeface="Times New Roman" panose="02020603050405020304" pitchFamily="18" charset="0"/>
              </a:rPr>
              <a:t>Semi Supervised Machine Learning</a:t>
            </a:r>
          </a:p>
          <a:p>
            <a:r>
              <a:rPr lang="en-US" dirty="0">
                <a:latin typeface="Times New Roman" panose="02020603050405020304" pitchFamily="18" charset="0"/>
                <a:cs typeface="Times New Roman" panose="02020603050405020304" pitchFamily="18" charset="0"/>
              </a:rPr>
              <a:t>Among these above two are discussed here.</a:t>
            </a:r>
          </a:p>
        </p:txBody>
      </p:sp>
      <p:sp>
        <p:nvSpPr>
          <p:cNvPr id="4" name="Slide Number Placeholder 3">
            <a:extLst>
              <a:ext uri="{FF2B5EF4-FFF2-40B4-BE49-F238E27FC236}">
                <a16:creationId xmlns:a16="http://schemas.microsoft.com/office/drawing/2014/main" id="{F043F026-966D-403D-8B75-716F525A39DD}"/>
              </a:ext>
            </a:extLst>
          </p:cNvPr>
          <p:cNvSpPr>
            <a:spLocks noGrp="1"/>
          </p:cNvSpPr>
          <p:nvPr>
            <p:ph type="sldNum" sz="quarter" idx="12"/>
          </p:nvPr>
        </p:nvSpPr>
        <p:spPr/>
        <p:txBody>
          <a:bodyPr/>
          <a:lstStyle/>
          <a:p>
            <a:fld id="{4187BCC6-5237-4BEC-A689-1733C1E5BED5}" type="slidenum">
              <a:rPr lang="en-US" smtClean="0"/>
              <a:t>23</a:t>
            </a:fld>
            <a:endParaRPr lang="en-US"/>
          </a:p>
        </p:txBody>
      </p:sp>
      <p:sp>
        <p:nvSpPr>
          <p:cNvPr id="8" name="Date Placeholder 7">
            <a:extLst>
              <a:ext uri="{FF2B5EF4-FFF2-40B4-BE49-F238E27FC236}">
                <a16:creationId xmlns:a16="http://schemas.microsoft.com/office/drawing/2014/main" id="{7F9980CD-2245-4A66-B066-9538991478A5}"/>
              </a:ext>
            </a:extLst>
          </p:cNvPr>
          <p:cNvSpPr>
            <a:spLocks noGrp="1"/>
          </p:cNvSpPr>
          <p:nvPr>
            <p:ph type="dt" sz="half" idx="10"/>
          </p:nvPr>
        </p:nvSpPr>
        <p:spPr/>
        <p:txBody>
          <a:bodyPr/>
          <a:lstStyle/>
          <a:p>
            <a:r>
              <a:rPr lang="en-US"/>
              <a:t>8/5/2019</a:t>
            </a:r>
          </a:p>
        </p:txBody>
      </p:sp>
    </p:spTree>
    <p:extLst>
      <p:ext uri="{BB962C8B-B14F-4D97-AF65-F5344CB8AC3E}">
        <p14:creationId xmlns:p14="http://schemas.microsoft.com/office/powerpoint/2010/main" val="14518223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D4481-8FB5-4416-B43D-2480865E9323}"/>
              </a:ext>
            </a:extLst>
          </p:cNvPr>
          <p:cNvSpPr>
            <a:spLocks noGrp="1"/>
          </p:cNvSpPr>
          <p:nvPr>
            <p:ph type="title"/>
          </p:nvPr>
        </p:nvSpPr>
        <p:spPr/>
        <p:txBody>
          <a:bodyPr/>
          <a:lstStyle/>
          <a:p>
            <a:r>
              <a:rPr lang="en-US" u="sng" dirty="0">
                <a:latin typeface="Times New Roman" panose="02020603050405020304" pitchFamily="18" charset="0"/>
                <a:cs typeface="Times New Roman" panose="02020603050405020304" pitchFamily="18" charset="0"/>
              </a:rPr>
              <a:t>Supervised Machine Learning</a:t>
            </a:r>
          </a:p>
        </p:txBody>
      </p:sp>
      <p:sp>
        <p:nvSpPr>
          <p:cNvPr id="3" name="Content Placeholder 2">
            <a:extLst>
              <a:ext uri="{FF2B5EF4-FFF2-40B4-BE49-F238E27FC236}">
                <a16:creationId xmlns:a16="http://schemas.microsoft.com/office/drawing/2014/main" id="{A679F6D9-1899-4B91-8929-8459EA31F351}"/>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Supervised learning algorithms are used when the output is classified or labelled. These algorithms learn from the past data that is inputted, called as training data, runs its analysis and uses this analysis to predict future events of any new data within the known classifications</a:t>
            </a:r>
          </a:p>
          <a:p>
            <a:r>
              <a:rPr lang="en-US" dirty="0">
                <a:latin typeface="Times New Roman" panose="02020603050405020304" pitchFamily="18" charset="0"/>
                <a:cs typeface="Times New Roman" panose="02020603050405020304" pitchFamily="18" charset="0"/>
              </a:rPr>
              <a:t>Examples of Supervised Machine Learnings are:</a:t>
            </a:r>
          </a:p>
          <a:p>
            <a:pPr lvl="1"/>
            <a:r>
              <a:rPr lang="en-US" b="1" dirty="0">
                <a:latin typeface="Times New Roman" panose="02020603050405020304" pitchFamily="18" charset="0"/>
                <a:cs typeface="Times New Roman" panose="02020603050405020304" pitchFamily="18" charset="0"/>
              </a:rPr>
              <a:t>Image Classification –</a:t>
            </a:r>
            <a:r>
              <a:rPr lang="en-US" dirty="0">
                <a:latin typeface="Times New Roman" panose="02020603050405020304" pitchFamily="18" charset="0"/>
                <a:cs typeface="Times New Roman" panose="02020603050405020304" pitchFamily="18" charset="0"/>
              </a:rPr>
              <a:t> The algorithm is drawn from feeding with labelled image data. An algorithm is trained and it is expected that in the case of the new image the algorithm classifies it correctly.</a:t>
            </a:r>
          </a:p>
          <a:p>
            <a:pPr lvl="1"/>
            <a:r>
              <a:rPr lang="en-US" b="1" dirty="0">
                <a:latin typeface="Times New Roman" panose="02020603050405020304" pitchFamily="18" charset="0"/>
                <a:cs typeface="Times New Roman" panose="02020603050405020304" pitchFamily="18" charset="0"/>
              </a:rPr>
              <a:t>Market Prediction –</a:t>
            </a:r>
            <a:r>
              <a:rPr lang="en-US" dirty="0">
                <a:latin typeface="Times New Roman" panose="02020603050405020304" pitchFamily="18" charset="0"/>
                <a:cs typeface="Times New Roman" panose="02020603050405020304" pitchFamily="18" charset="0"/>
              </a:rPr>
              <a:t> It is also called Regression. Historical business market data is fed to the computer. With analysis and regression algorithm new price for the future is predicted depending on variables.</a:t>
            </a:r>
          </a:p>
          <a:p>
            <a:pPr lvl="1"/>
            <a:endParaRPr lang="en-US" dirty="0">
              <a:latin typeface="Times New Roman" panose="02020603050405020304" pitchFamily="18" charset="0"/>
              <a:cs typeface="Times New Roman" panose="02020603050405020304" pitchFamily="18" charset="0"/>
            </a:endParaRPr>
          </a:p>
          <a:p>
            <a:pPr lvl="1"/>
            <a:endParaRPr lang="en-US"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FADE7A85-7C4F-4637-849B-2AAA8B10F575}"/>
              </a:ext>
            </a:extLst>
          </p:cNvPr>
          <p:cNvSpPr>
            <a:spLocks noGrp="1"/>
          </p:cNvSpPr>
          <p:nvPr>
            <p:ph type="sldNum" sz="quarter" idx="12"/>
          </p:nvPr>
        </p:nvSpPr>
        <p:spPr/>
        <p:txBody>
          <a:bodyPr/>
          <a:lstStyle/>
          <a:p>
            <a:fld id="{4187BCC6-5237-4BEC-A689-1733C1E5BED5}" type="slidenum">
              <a:rPr lang="en-US" smtClean="0"/>
              <a:t>24</a:t>
            </a:fld>
            <a:endParaRPr lang="en-US"/>
          </a:p>
        </p:txBody>
      </p:sp>
      <p:sp>
        <p:nvSpPr>
          <p:cNvPr id="8" name="Date Placeholder 7">
            <a:extLst>
              <a:ext uri="{FF2B5EF4-FFF2-40B4-BE49-F238E27FC236}">
                <a16:creationId xmlns:a16="http://schemas.microsoft.com/office/drawing/2014/main" id="{6FC5774E-5EEA-4E69-8F40-BDDB3D39F6DF}"/>
              </a:ext>
            </a:extLst>
          </p:cNvPr>
          <p:cNvSpPr>
            <a:spLocks noGrp="1"/>
          </p:cNvSpPr>
          <p:nvPr>
            <p:ph type="dt" sz="half" idx="10"/>
          </p:nvPr>
        </p:nvSpPr>
        <p:spPr/>
        <p:txBody>
          <a:bodyPr/>
          <a:lstStyle/>
          <a:p>
            <a:r>
              <a:rPr lang="en-US"/>
              <a:t>8/5/2019</a:t>
            </a:r>
          </a:p>
        </p:txBody>
      </p:sp>
    </p:spTree>
    <p:extLst>
      <p:ext uri="{BB962C8B-B14F-4D97-AF65-F5344CB8AC3E}">
        <p14:creationId xmlns:p14="http://schemas.microsoft.com/office/powerpoint/2010/main" val="15011454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B581A-9313-4FA7-9DCC-A46D9D5197B9}"/>
              </a:ext>
            </a:extLst>
          </p:cNvPr>
          <p:cNvSpPr>
            <a:spLocks noGrp="1"/>
          </p:cNvSpPr>
          <p:nvPr>
            <p:ph type="title"/>
          </p:nvPr>
        </p:nvSpPr>
        <p:spPr/>
        <p:txBody>
          <a:bodyPr/>
          <a:lstStyle/>
          <a:p>
            <a:r>
              <a:rPr lang="en-US" u="sng" dirty="0">
                <a:latin typeface="Times New Roman" panose="02020603050405020304" pitchFamily="18" charset="0"/>
                <a:cs typeface="Times New Roman" panose="02020603050405020304" pitchFamily="18" charset="0"/>
              </a:rPr>
              <a:t>Unsupervised Machine Learning</a:t>
            </a:r>
          </a:p>
        </p:txBody>
      </p:sp>
      <p:sp>
        <p:nvSpPr>
          <p:cNvPr id="3" name="Content Placeholder 2">
            <a:extLst>
              <a:ext uri="{FF2B5EF4-FFF2-40B4-BE49-F238E27FC236}">
                <a16:creationId xmlns:a16="http://schemas.microsoft.com/office/drawing/2014/main" id="{2DE936CC-98C9-4D50-B674-2E182161F7BC}"/>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Unsupervised learning algorithms are used when we are unaware of the final outputs and the classification or labelled outputs are not at our disposal. </a:t>
            </a:r>
          </a:p>
          <a:p>
            <a:r>
              <a:rPr lang="en-US" dirty="0">
                <a:latin typeface="Times New Roman" panose="02020603050405020304" pitchFamily="18" charset="0"/>
                <a:cs typeface="Times New Roman" panose="02020603050405020304" pitchFamily="18" charset="0"/>
              </a:rPr>
              <a:t>Examples of Unsupervised Machine Learnings are:</a:t>
            </a:r>
          </a:p>
          <a:p>
            <a:pPr lvl="1"/>
            <a:r>
              <a:rPr lang="en-US" b="1" dirty="0">
                <a:latin typeface="Times New Roman" panose="02020603050405020304" pitchFamily="18" charset="0"/>
                <a:cs typeface="Times New Roman" panose="02020603050405020304" pitchFamily="18" charset="0"/>
              </a:rPr>
              <a:t>Clustering</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Data with similar traits are asked to group together by the algorithm, this grouping is called clusters. These prove helpful in the study of these groups which can be applied on the entire data within a cluster more or less.</a:t>
            </a:r>
            <a:endParaRPr lang="en-US" sz="1400" dirty="0">
              <a:latin typeface="Times New Roman" panose="02020603050405020304" pitchFamily="18" charset="0"/>
              <a:cs typeface="Times New Roman" panose="02020603050405020304" pitchFamily="18" charset="0"/>
            </a:endParaRPr>
          </a:p>
          <a:p>
            <a:pPr lvl="1"/>
            <a:r>
              <a:rPr lang="en-US" b="1" dirty="0">
                <a:latin typeface="Times New Roman" panose="02020603050405020304" pitchFamily="18" charset="0"/>
                <a:cs typeface="Times New Roman" panose="02020603050405020304" pitchFamily="18" charset="0"/>
              </a:rPr>
              <a:t>High Dimension Data –</a:t>
            </a:r>
            <a:r>
              <a:rPr lang="en-US" dirty="0">
                <a:latin typeface="Times New Roman" panose="02020603050405020304" pitchFamily="18" charset="0"/>
                <a:cs typeface="Times New Roman" panose="02020603050405020304" pitchFamily="18" charset="0"/>
              </a:rPr>
              <a:t> High dimension data is normally not easy to work with. With the help of unsupervised learning, visualization of high dimension data becomes possible</a:t>
            </a:r>
            <a:endParaRPr lang="en-US" sz="1400" dirty="0">
              <a:latin typeface="Times New Roman" panose="02020603050405020304" pitchFamily="18" charset="0"/>
              <a:cs typeface="Times New Roman" panose="02020603050405020304" pitchFamily="18" charset="0"/>
            </a:endParaRPr>
          </a:p>
          <a:p>
            <a:pPr lvl="1"/>
            <a:endParaRPr lang="en-US"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160F5C9A-EF5E-4635-999B-5EFF6394C68E}"/>
              </a:ext>
            </a:extLst>
          </p:cNvPr>
          <p:cNvSpPr>
            <a:spLocks noGrp="1"/>
          </p:cNvSpPr>
          <p:nvPr>
            <p:ph type="sldNum" sz="quarter" idx="12"/>
          </p:nvPr>
        </p:nvSpPr>
        <p:spPr/>
        <p:txBody>
          <a:bodyPr/>
          <a:lstStyle/>
          <a:p>
            <a:fld id="{4187BCC6-5237-4BEC-A689-1733C1E5BED5}" type="slidenum">
              <a:rPr lang="en-US" smtClean="0"/>
              <a:t>25</a:t>
            </a:fld>
            <a:endParaRPr lang="en-US"/>
          </a:p>
        </p:txBody>
      </p:sp>
      <p:sp>
        <p:nvSpPr>
          <p:cNvPr id="8" name="Date Placeholder 7">
            <a:extLst>
              <a:ext uri="{FF2B5EF4-FFF2-40B4-BE49-F238E27FC236}">
                <a16:creationId xmlns:a16="http://schemas.microsoft.com/office/drawing/2014/main" id="{A2E41321-04E9-44A4-AF27-F4430D787659}"/>
              </a:ext>
            </a:extLst>
          </p:cNvPr>
          <p:cNvSpPr>
            <a:spLocks noGrp="1"/>
          </p:cNvSpPr>
          <p:nvPr>
            <p:ph type="dt" sz="half" idx="10"/>
          </p:nvPr>
        </p:nvSpPr>
        <p:spPr/>
        <p:txBody>
          <a:bodyPr/>
          <a:lstStyle/>
          <a:p>
            <a:r>
              <a:rPr lang="en-US"/>
              <a:t>8/5/2019</a:t>
            </a:r>
          </a:p>
        </p:txBody>
      </p:sp>
    </p:spTree>
    <p:extLst>
      <p:ext uri="{BB962C8B-B14F-4D97-AF65-F5344CB8AC3E}">
        <p14:creationId xmlns:p14="http://schemas.microsoft.com/office/powerpoint/2010/main" val="36930241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888933-B158-4B3A-B2EB-28FB95E88052}"/>
              </a:ext>
            </a:extLst>
          </p:cNvPr>
          <p:cNvSpPr>
            <a:spLocks noGrp="1"/>
          </p:cNvSpPr>
          <p:nvPr>
            <p:ph type="title"/>
          </p:nvPr>
        </p:nvSpPr>
        <p:spPr/>
        <p:txBody>
          <a:bodyPr/>
          <a:lstStyle/>
          <a:p>
            <a:r>
              <a:rPr lang="en-US" u="sng" dirty="0">
                <a:latin typeface="Times New Roman" panose="02020603050405020304" pitchFamily="18" charset="0"/>
                <a:cs typeface="Times New Roman" panose="02020603050405020304" pitchFamily="18" charset="0"/>
              </a:rPr>
              <a:t>Machine Learning Algorithm</a:t>
            </a:r>
          </a:p>
        </p:txBody>
      </p:sp>
      <p:sp>
        <p:nvSpPr>
          <p:cNvPr id="3" name="Content Placeholder 2">
            <a:extLst>
              <a:ext uri="{FF2B5EF4-FFF2-40B4-BE49-F238E27FC236}">
                <a16:creationId xmlns:a16="http://schemas.microsoft.com/office/drawing/2014/main" id="{73337E80-648E-40FB-BA51-7D9B74DA1429}"/>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There are various types of machine learning algorithms. Some of them are:</a:t>
            </a:r>
          </a:p>
          <a:p>
            <a:pPr lvl="1"/>
            <a:r>
              <a:rPr lang="en-US" dirty="0">
                <a:latin typeface="Times New Roman" panose="02020603050405020304" pitchFamily="18" charset="0"/>
                <a:cs typeface="Times New Roman" panose="02020603050405020304" pitchFamily="18" charset="0"/>
              </a:rPr>
              <a:t>Linear Regression</a:t>
            </a:r>
          </a:p>
          <a:p>
            <a:pPr lvl="1"/>
            <a:r>
              <a:rPr lang="en-US" dirty="0">
                <a:latin typeface="Times New Roman" panose="02020603050405020304" pitchFamily="18" charset="0"/>
                <a:cs typeface="Times New Roman" panose="02020603050405020304" pitchFamily="18" charset="0"/>
              </a:rPr>
              <a:t>Polynomial Regression</a:t>
            </a:r>
          </a:p>
          <a:p>
            <a:pPr lvl="1"/>
            <a:r>
              <a:rPr lang="en-US" dirty="0">
                <a:latin typeface="Times New Roman" panose="02020603050405020304" pitchFamily="18" charset="0"/>
                <a:cs typeface="Times New Roman" panose="02020603050405020304" pitchFamily="18" charset="0"/>
              </a:rPr>
              <a:t>Multinomial Regression</a:t>
            </a:r>
          </a:p>
          <a:p>
            <a:pPr lvl="1"/>
            <a:r>
              <a:rPr lang="en-US" dirty="0">
                <a:latin typeface="Times New Roman" panose="02020603050405020304" pitchFamily="18" charset="0"/>
                <a:cs typeface="Times New Roman" panose="02020603050405020304" pitchFamily="18" charset="0"/>
              </a:rPr>
              <a:t>Logistic Regression</a:t>
            </a:r>
          </a:p>
          <a:p>
            <a:pPr lvl="1"/>
            <a:r>
              <a:rPr lang="en-US" dirty="0">
                <a:latin typeface="Times New Roman" panose="02020603050405020304" pitchFamily="18" charset="0"/>
                <a:cs typeface="Times New Roman" panose="02020603050405020304" pitchFamily="18" charset="0"/>
              </a:rPr>
              <a:t>K Means</a:t>
            </a:r>
          </a:p>
          <a:p>
            <a:pPr lvl="1"/>
            <a:r>
              <a:rPr lang="en-US" dirty="0">
                <a:latin typeface="Times New Roman" panose="02020603050405020304" pitchFamily="18" charset="0"/>
                <a:cs typeface="Times New Roman" panose="02020603050405020304" pitchFamily="18" charset="0"/>
              </a:rPr>
              <a:t>K-Nearest Neighborhood(KNN)</a:t>
            </a:r>
          </a:p>
          <a:p>
            <a:pPr lvl="1"/>
            <a:endParaRPr lang="en-US"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B1F59EBD-B894-41EB-8351-B44FC3F938ED}"/>
              </a:ext>
            </a:extLst>
          </p:cNvPr>
          <p:cNvSpPr>
            <a:spLocks noGrp="1"/>
          </p:cNvSpPr>
          <p:nvPr>
            <p:ph type="sldNum" sz="quarter" idx="12"/>
          </p:nvPr>
        </p:nvSpPr>
        <p:spPr/>
        <p:txBody>
          <a:bodyPr/>
          <a:lstStyle/>
          <a:p>
            <a:fld id="{4187BCC6-5237-4BEC-A689-1733C1E5BED5}" type="slidenum">
              <a:rPr lang="en-US" smtClean="0"/>
              <a:t>26</a:t>
            </a:fld>
            <a:endParaRPr lang="en-US"/>
          </a:p>
        </p:txBody>
      </p:sp>
      <p:sp>
        <p:nvSpPr>
          <p:cNvPr id="8" name="Date Placeholder 7">
            <a:extLst>
              <a:ext uri="{FF2B5EF4-FFF2-40B4-BE49-F238E27FC236}">
                <a16:creationId xmlns:a16="http://schemas.microsoft.com/office/drawing/2014/main" id="{405C84BA-C736-4DB1-8D8A-883CECA05A0B}"/>
              </a:ext>
            </a:extLst>
          </p:cNvPr>
          <p:cNvSpPr>
            <a:spLocks noGrp="1"/>
          </p:cNvSpPr>
          <p:nvPr>
            <p:ph type="dt" sz="half" idx="10"/>
          </p:nvPr>
        </p:nvSpPr>
        <p:spPr/>
        <p:txBody>
          <a:bodyPr/>
          <a:lstStyle/>
          <a:p>
            <a:r>
              <a:rPr lang="en-US"/>
              <a:t>8/5/2019</a:t>
            </a:r>
          </a:p>
        </p:txBody>
      </p:sp>
    </p:spTree>
    <p:extLst>
      <p:ext uri="{BB962C8B-B14F-4D97-AF65-F5344CB8AC3E}">
        <p14:creationId xmlns:p14="http://schemas.microsoft.com/office/powerpoint/2010/main" val="22274553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4301D3-A017-4E93-8007-AFCF145BEC5F}"/>
              </a:ext>
            </a:extLst>
          </p:cNvPr>
          <p:cNvSpPr>
            <a:spLocks noGrp="1"/>
          </p:cNvSpPr>
          <p:nvPr>
            <p:ph type="title"/>
          </p:nvPr>
        </p:nvSpPr>
        <p:spPr/>
        <p:txBody>
          <a:bodyPr/>
          <a:lstStyle/>
          <a:p>
            <a:r>
              <a:rPr lang="en-US" u="sng" dirty="0">
                <a:latin typeface="Times New Roman" panose="02020603050405020304" pitchFamily="18" charset="0"/>
                <a:cs typeface="Times New Roman" panose="02020603050405020304" pitchFamily="18" charset="0"/>
              </a:rPr>
              <a:t>Linear Regression</a:t>
            </a:r>
          </a:p>
        </p:txBody>
      </p:sp>
      <p:sp>
        <p:nvSpPr>
          <p:cNvPr id="3" name="Content Placeholder 2">
            <a:extLst>
              <a:ext uri="{FF2B5EF4-FFF2-40B4-BE49-F238E27FC236}">
                <a16:creationId xmlns:a16="http://schemas.microsoft.com/office/drawing/2014/main" id="{AABE9C9F-2592-4CC8-A645-BE9E663C5A2D}"/>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Linear Regression establishes a relationship between </a:t>
            </a:r>
            <a:r>
              <a:rPr lang="en-US" b="1" dirty="0">
                <a:latin typeface="Times New Roman" panose="02020603050405020304" pitchFamily="18" charset="0"/>
                <a:cs typeface="Times New Roman" panose="02020603050405020304" pitchFamily="18" charset="0"/>
              </a:rPr>
              <a:t>dependent variable (Y)</a:t>
            </a:r>
            <a:r>
              <a:rPr lang="en-US" dirty="0">
                <a:latin typeface="Times New Roman" panose="02020603050405020304" pitchFamily="18" charset="0"/>
                <a:cs typeface="Times New Roman" panose="02020603050405020304" pitchFamily="18" charset="0"/>
              </a:rPr>
              <a:t> and one or more </a:t>
            </a:r>
            <a:r>
              <a:rPr lang="en-US" b="1" dirty="0">
                <a:latin typeface="Times New Roman" panose="02020603050405020304" pitchFamily="18" charset="0"/>
                <a:cs typeface="Times New Roman" panose="02020603050405020304" pitchFamily="18" charset="0"/>
              </a:rPr>
              <a:t>independent variables (X)</a:t>
            </a:r>
            <a:r>
              <a:rPr lang="en-US" dirty="0">
                <a:latin typeface="Times New Roman" panose="02020603050405020304" pitchFamily="18" charset="0"/>
                <a:cs typeface="Times New Roman" panose="02020603050405020304" pitchFamily="18" charset="0"/>
              </a:rPr>
              <a:t> using a </a:t>
            </a:r>
            <a:r>
              <a:rPr lang="en-US" b="1" dirty="0">
                <a:latin typeface="Times New Roman" panose="02020603050405020304" pitchFamily="18" charset="0"/>
                <a:cs typeface="Times New Roman" panose="02020603050405020304" pitchFamily="18" charset="0"/>
              </a:rPr>
              <a:t>best fit straight line</a:t>
            </a:r>
            <a:r>
              <a:rPr lang="en-US" dirty="0">
                <a:latin typeface="Times New Roman" panose="02020603050405020304" pitchFamily="18" charset="0"/>
                <a:cs typeface="Times New Roman" panose="02020603050405020304" pitchFamily="18" charset="0"/>
              </a:rPr>
              <a:t> (also known as regression line).</a:t>
            </a:r>
          </a:p>
          <a:p>
            <a:r>
              <a:rPr lang="en-US" dirty="0">
                <a:latin typeface="Times New Roman" panose="02020603050405020304" pitchFamily="18" charset="0"/>
                <a:cs typeface="Times New Roman" panose="02020603050405020304" pitchFamily="18" charset="0"/>
              </a:rPr>
              <a:t>It is represented by an equation </a:t>
            </a:r>
            <a:r>
              <a:rPr lang="en-US" b="1" dirty="0">
                <a:latin typeface="Times New Roman" panose="02020603050405020304" pitchFamily="18" charset="0"/>
                <a:cs typeface="Times New Roman" panose="02020603050405020304" pitchFamily="18" charset="0"/>
              </a:rPr>
              <a:t>Y=</a:t>
            </a:r>
            <a:r>
              <a:rPr lang="en-US" b="1" dirty="0" err="1">
                <a:latin typeface="Times New Roman" panose="02020603050405020304" pitchFamily="18" charset="0"/>
                <a:cs typeface="Times New Roman" panose="02020603050405020304" pitchFamily="18" charset="0"/>
              </a:rPr>
              <a:t>a+b</a:t>
            </a:r>
            <a:r>
              <a:rPr lang="en-US" b="1" dirty="0">
                <a:latin typeface="Times New Roman" panose="02020603050405020304" pitchFamily="18" charset="0"/>
                <a:cs typeface="Times New Roman" panose="02020603050405020304" pitchFamily="18" charset="0"/>
              </a:rPr>
              <a:t>*X + e</a:t>
            </a:r>
            <a:r>
              <a:rPr lang="en-US" dirty="0">
                <a:latin typeface="Times New Roman" panose="02020603050405020304" pitchFamily="18" charset="0"/>
                <a:cs typeface="Times New Roman" panose="02020603050405020304" pitchFamily="18" charset="0"/>
              </a:rPr>
              <a:t>, where a is intercept, b is slope of the line and e is error term.</a:t>
            </a:r>
          </a:p>
          <a:p>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pic>
        <p:nvPicPr>
          <p:cNvPr id="4" name="Picture 3" descr="regression types, regression, regression models">
            <a:hlinkClick r:id="rId2"/>
            <a:extLst>
              <a:ext uri="{FF2B5EF4-FFF2-40B4-BE49-F238E27FC236}">
                <a16:creationId xmlns:a16="http://schemas.microsoft.com/office/drawing/2014/main" id="{0B6202F1-F780-4EE1-9E7F-E044C88E0EDC}"/>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3904735" y="3982187"/>
            <a:ext cx="4090087" cy="2196191"/>
          </a:xfrm>
          <a:prstGeom prst="rect">
            <a:avLst/>
          </a:prstGeom>
          <a:noFill/>
          <a:ln>
            <a:noFill/>
          </a:ln>
        </p:spPr>
      </p:pic>
      <p:sp>
        <p:nvSpPr>
          <p:cNvPr id="5" name="Slide Number Placeholder 4">
            <a:extLst>
              <a:ext uri="{FF2B5EF4-FFF2-40B4-BE49-F238E27FC236}">
                <a16:creationId xmlns:a16="http://schemas.microsoft.com/office/drawing/2014/main" id="{5D292FEF-6DCB-4C0F-A3CA-057C55662B5D}"/>
              </a:ext>
            </a:extLst>
          </p:cNvPr>
          <p:cNvSpPr>
            <a:spLocks noGrp="1"/>
          </p:cNvSpPr>
          <p:nvPr>
            <p:ph type="sldNum" sz="quarter" idx="12"/>
          </p:nvPr>
        </p:nvSpPr>
        <p:spPr/>
        <p:txBody>
          <a:bodyPr/>
          <a:lstStyle/>
          <a:p>
            <a:fld id="{4187BCC6-5237-4BEC-A689-1733C1E5BED5}" type="slidenum">
              <a:rPr lang="en-US" smtClean="0"/>
              <a:t>27</a:t>
            </a:fld>
            <a:endParaRPr lang="en-US"/>
          </a:p>
        </p:txBody>
      </p:sp>
      <p:sp>
        <p:nvSpPr>
          <p:cNvPr id="9" name="Date Placeholder 8">
            <a:extLst>
              <a:ext uri="{FF2B5EF4-FFF2-40B4-BE49-F238E27FC236}">
                <a16:creationId xmlns:a16="http://schemas.microsoft.com/office/drawing/2014/main" id="{81FDD539-A9DC-4454-A5FA-C6EA6DBF6393}"/>
              </a:ext>
            </a:extLst>
          </p:cNvPr>
          <p:cNvSpPr>
            <a:spLocks noGrp="1"/>
          </p:cNvSpPr>
          <p:nvPr>
            <p:ph type="dt" sz="half" idx="10"/>
          </p:nvPr>
        </p:nvSpPr>
        <p:spPr/>
        <p:txBody>
          <a:bodyPr/>
          <a:lstStyle/>
          <a:p>
            <a:r>
              <a:rPr lang="en-US"/>
              <a:t>8/5/2019</a:t>
            </a:r>
          </a:p>
        </p:txBody>
      </p:sp>
    </p:spTree>
    <p:extLst>
      <p:ext uri="{BB962C8B-B14F-4D97-AF65-F5344CB8AC3E}">
        <p14:creationId xmlns:p14="http://schemas.microsoft.com/office/powerpoint/2010/main" val="14832484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6DDF50-C025-46AB-A359-6F315BA8A2CA}"/>
              </a:ext>
            </a:extLst>
          </p:cNvPr>
          <p:cNvSpPr>
            <a:spLocks noGrp="1"/>
          </p:cNvSpPr>
          <p:nvPr>
            <p:ph type="title"/>
          </p:nvPr>
        </p:nvSpPr>
        <p:spPr/>
        <p:txBody>
          <a:bodyPr/>
          <a:lstStyle/>
          <a:p>
            <a:r>
              <a:rPr lang="en-US" u="sng" dirty="0">
                <a:latin typeface="Times New Roman" panose="02020603050405020304" pitchFamily="18" charset="0"/>
                <a:cs typeface="Times New Roman" panose="02020603050405020304" pitchFamily="18" charset="0"/>
              </a:rPr>
              <a:t>Polynomial Regression</a:t>
            </a:r>
          </a:p>
        </p:txBody>
      </p:sp>
      <p:sp>
        <p:nvSpPr>
          <p:cNvPr id="3" name="Content Placeholder 2">
            <a:extLst>
              <a:ext uri="{FF2B5EF4-FFF2-40B4-BE49-F238E27FC236}">
                <a16:creationId xmlns:a16="http://schemas.microsoft.com/office/drawing/2014/main" id="{2CA985D0-477C-4017-BE7A-E8276892262D}"/>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Polynomial regression is a form of regression analysis in which the relationship between the independent variable x and the dependent variable y is modelled as an nth degree polynomial in x. </a:t>
            </a:r>
          </a:p>
          <a:p>
            <a:r>
              <a:rPr lang="en-US" dirty="0">
                <a:latin typeface="Times New Roman" panose="02020603050405020304" pitchFamily="18" charset="0"/>
                <a:cs typeface="Times New Roman" panose="02020603050405020304" pitchFamily="18" charset="0"/>
              </a:rPr>
              <a:t>Polynomial regression is given by formula:</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It can be shown in graph as:</a:t>
            </a:r>
          </a:p>
          <a:p>
            <a:pPr lvl="1"/>
            <a:endParaRPr lang="en-US"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FBABB93A-64B7-49AF-863C-B993B6E25099}"/>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735754" y="4080604"/>
            <a:ext cx="6298565" cy="1044575"/>
          </a:xfrm>
          <a:prstGeom prst="rect">
            <a:avLst/>
          </a:prstGeom>
          <a:noFill/>
          <a:ln>
            <a:noFill/>
          </a:ln>
        </p:spPr>
      </p:pic>
      <p:pic>
        <p:nvPicPr>
          <p:cNvPr id="6" name="Picture 5">
            <a:extLst>
              <a:ext uri="{FF2B5EF4-FFF2-40B4-BE49-F238E27FC236}">
                <a16:creationId xmlns:a16="http://schemas.microsoft.com/office/drawing/2014/main" id="{D2E91CC6-3379-444D-91F9-4442514CC2C2}"/>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4578455" y="4827051"/>
            <a:ext cx="5337912" cy="1490877"/>
          </a:xfrm>
          <a:prstGeom prst="rect">
            <a:avLst/>
          </a:prstGeom>
          <a:noFill/>
          <a:ln>
            <a:noFill/>
          </a:ln>
        </p:spPr>
      </p:pic>
      <p:sp>
        <p:nvSpPr>
          <p:cNvPr id="5" name="Slide Number Placeholder 4">
            <a:extLst>
              <a:ext uri="{FF2B5EF4-FFF2-40B4-BE49-F238E27FC236}">
                <a16:creationId xmlns:a16="http://schemas.microsoft.com/office/drawing/2014/main" id="{9AE4E376-43A1-4617-8C39-675E5D2718E0}"/>
              </a:ext>
            </a:extLst>
          </p:cNvPr>
          <p:cNvSpPr>
            <a:spLocks noGrp="1"/>
          </p:cNvSpPr>
          <p:nvPr>
            <p:ph type="sldNum" sz="quarter" idx="12"/>
          </p:nvPr>
        </p:nvSpPr>
        <p:spPr/>
        <p:txBody>
          <a:bodyPr/>
          <a:lstStyle/>
          <a:p>
            <a:fld id="{4187BCC6-5237-4BEC-A689-1733C1E5BED5}" type="slidenum">
              <a:rPr lang="en-US" smtClean="0"/>
              <a:t>28</a:t>
            </a:fld>
            <a:endParaRPr lang="en-US"/>
          </a:p>
        </p:txBody>
      </p:sp>
      <p:sp>
        <p:nvSpPr>
          <p:cNvPr id="10" name="Date Placeholder 9">
            <a:extLst>
              <a:ext uri="{FF2B5EF4-FFF2-40B4-BE49-F238E27FC236}">
                <a16:creationId xmlns:a16="http://schemas.microsoft.com/office/drawing/2014/main" id="{D4EBD6F2-BE4F-426B-A3FD-767B3938529E}"/>
              </a:ext>
            </a:extLst>
          </p:cNvPr>
          <p:cNvSpPr>
            <a:spLocks noGrp="1"/>
          </p:cNvSpPr>
          <p:nvPr>
            <p:ph type="dt" sz="half" idx="10"/>
          </p:nvPr>
        </p:nvSpPr>
        <p:spPr/>
        <p:txBody>
          <a:bodyPr/>
          <a:lstStyle/>
          <a:p>
            <a:r>
              <a:rPr lang="en-US"/>
              <a:t>8/5/2019</a:t>
            </a:r>
          </a:p>
        </p:txBody>
      </p:sp>
    </p:spTree>
    <p:extLst>
      <p:ext uri="{BB962C8B-B14F-4D97-AF65-F5344CB8AC3E}">
        <p14:creationId xmlns:p14="http://schemas.microsoft.com/office/powerpoint/2010/main" val="42059197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C4A55F-E482-4640-BF4C-45F1A820C1B5}"/>
              </a:ext>
            </a:extLst>
          </p:cNvPr>
          <p:cNvSpPr>
            <a:spLocks noGrp="1"/>
          </p:cNvSpPr>
          <p:nvPr>
            <p:ph type="title"/>
          </p:nvPr>
        </p:nvSpPr>
        <p:spPr/>
        <p:txBody>
          <a:bodyPr/>
          <a:lstStyle/>
          <a:p>
            <a:r>
              <a:rPr lang="en-US" u="sng" dirty="0">
                <a:latin typeface="Times New Roman" panose="02020603050405020304" pitchFamily="18" charset="0"/>
                <a:cs typeface="Times New Roman" panose="02020603050405020304" pitchFamily="18" charset="0"/>
              </a:rPr>
              <a:t>Multiple Regression</a:t>
            </a:r>
          </a:p>
        </p:txBody>
      </p:sp>
      <p:sp>
        <p:nvSpPr>
          <p:cNvPr id="3" name="Content Placeholder 2">
            <a:extLst>
              <a:ext uri="{FF2B5EF4-FFF2-40B4-BE49-F238E27FC236}">
                <a16:creationId xmlns:a16="http://schemas.microsoft.com/office/drawing/2014/main" id="{A44084AF-C551-4B3F-8676-2C6A2DD07C9F}"/>
              </a:ext>
            </a:extLst>
          </p:cNvPr>
          <p:cNvSpPr>
            <a:spLocks noGrp="1"/>
          </p:cNvSpPr>
          <p:nvPr>
            <p:ph idx="1"/>
          </p:nvPr>
        </p:nvSpPr>
        <p:spPr/>
        <p:txBody>
          <a:bodyPr>
            <a:normAutofit/>
          </a:bodyPr>
          <a:lstStyle/>
          <a:p>
            <a:r>
              <a:rPr lang="en-US" dirty="0">
                <a:latin typeface="Times New Roman" panose="02020603050405020304" pitchFamily="18" charset="0"/>
                <a:cs typeface="Times New Roman" panose="02020603050405020304" pitchFamily="18" charset="0"/>
              </a:rPr>
              <a:t>In many cases, there may be possibilities of dealing with more than one predictor variable for finding out the value of the response variable.</a:t>
            </a:r>
          </a:p>
          <a:p>
            <a:r>
              <a:rPr lang="en-US" dirty="0">
                <a:latin typeface="Times New Roman" panose="02020603050405020304" pitchFamily="18" charset="0"/>
                <a:cs typeface="Times New Roman" panose="02020603050405020304" pitchFamily="18" charset="0"/>
              </a:rPr>
              <a:t>Using the two explanatory variables, we can </a:t>
            </a:r>
            <a:r>
              <a:rPr lang="en-US" b="1" dirty="0">
                <a:latin typeface="Times New Roman" panose="02020603050405020304" pitchFamily="18" charset="0"/>
                <a:cs typeface="Times New Roman" panose="02020603050405020304" pitchFamily="18" charset="0"/>
              </a:rPr>
              <a:t>delineate the equation of multiple linear regression</a:t>
            </a:r>
            <a:r>
              <a:rPr lang="en-US" dirty="0">
                <a:latin typeface="Times New Roman" panose="02020603050405020304" pitchFamily="18" charset="0"/>
                <a:cs typeface="Times New Roman" panose="02020603050405020304" pitchFamily="18" charset="0"/>
              </a:rPr>
              <a:t> as follows:</a:t>
            </a:r>
          </a:p>
          <a:p>
            <a:pPr lvl="1"/>
            <a:r>
              <a:rPr lang="en-US" b="1" dirty="0" err="1">
                <a:latin typeface="Times New Roman" panose="02020603050405020304" pitchFamily="18" charset="0"/>
                <a:cs typeface="Times New Roman" panose="02020603050405020304" pitchFamily="18" charset="0"/>
              </a:rPr>
              <a:t>yi</a:t>
            </a:r>
            <a:r>
              <a:rPr lang="en-US" b="1" dirty="0">
                <a:latin typeface="Times New Roman" panose="02020603050405020304" pitchFamily="18" charset="0"/>
                <a:cs typeface="Times New Roman" panose="02020603050405020304" pitchFamily="18" charset="0"/>
              </a:rPr>
              <a:t> = β0 + β1x1i + β2x1i + </a:t>
            </a:r>
            <a:r>
              <a:rPr lang="en-US" b="1" dirty="0" err="1">
                <a:latin typeface="Times New Roman" panose="02020603050405020304" pitchFamily="18" charset="0"/>
                <a:cs typeface="Times New Roman" panose="02020603050405020304" pitchFamily="18" charset="0"/>
              </a:rPr>
              <a:t>εi</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Here The two explanatory variables x1i and x1i, determine </a:t>
            </a:r>
            <a:r>
              <a:rPr lang="en-US" dirty="0" err="1">
                <a:latin typeface="Times New Roman" panose="02020603050405020304" pitchFamily="18" charset="0"/>
                <a:cs typeface="Times New Roman" panose="02020603050405020304" pitchFamily="18" charset="0"/>
              </a:rPr>
              <a:t>yi</a:t>
            </a:r>
            <a:r>
              <a:rPr lang="en-US" dirty="0">
                <a:latin typeface="Times New Roman" panose="02020603050405020304" pitchFamily="18" charset="0"/>
                <a:cs typeface="Times New Roman" panose="02020603050405020304" pitchFamily="18" charset="0"/>
              </a:rPr>
              <a:t>, for the </a:t>
            </a:r>
            <a:r>
              <a:rPr lang="en-US" dirty="0" err="1">
                <a:latin typeface="Times New Roman" panose="02020603050405020304" pitchFamily="18" charset="0"/>
                <a:cs typeface="Times New Roman" panose="02020603050405020304" pitchFamily="18" charset="0"/>
              </a:rPr>
              <a:t>ith</a:t>
            </a:r>
            <a:r>
              <a:rPr lang="en-US" dirty="0">
                <a:latin typeface="Times New Roman" panose="02020603050405020304" pitchFamily="18" charset="0"/>
                <a:cs typeface="Times New Roman" panose="02020603050405020304" pitchFamily="18" charset="0"/>
              </a:rPr>
              <a:t> data point.</a:t>
            </a:r>
            <a:r>
              <a:rPr lang="en-US" dirty="0"/>
              <a:t> </a:t>
            </a:r>
            <a:r>
              <a:rPr lang="en-US" dirty="0">
                <a:latin typeface="Times New Roman" panose="02020603050405020304" pitchFamily="18" charset="0"/>
                <a:cs typeface="Times New Roman" panose="02020603050405020304" pitchFamily="18" charset="0"/>
              </a:rPr>
              <a:t>Furthermore, the predictor variables are also determined by the three parameters</a:t>
            </a:r>
            <a:r>
              <a:rPr lang="en-US" i="1" dirty="0">
                <a:latin typeface="Times New Roman" panose="02020603050405020304" pitchFamily="18" charset="0"/>
                <a:cs typeface="Times New Roman" panose="02020603050405020304" pitchFamily="18" charset="0"/>
              </a:rPr>
              <a:t> β0, β1, and β2 </a:t>
            </a:r>
            <a:r>
              <a:rPr lang="en-US" dirty="0">
                <a:latin typeface="Times New Roman" panose="02020603050405020304" pitchFamily="18" charset="0"/>
                <a:cs typeface="Times New Roman" panose="02020603050405020304" pitchFamily="18" charset="0"/>
              </a:rPr>
              <a:t>of the model, and by the residual </a:t>
            </a:r>
            <a:r>
              <a:rPr lang="en-US" i="1" dirty="0">
                <a:latin typeface="Times New Roman" panose="02020603050405020304" pitchFamily="18" charset="0"/>
                <a:cs typeface="Times New Roman" panose="02020603050405020304" pitchFamily="18" charset="0"/>
              </a:rPr>
              <a:t>ε1</a:t>
            </a:r>
            <a:r>
              <a:rPr lang="en-US" dirty="0">
                <a:latin typeface="Times New Roman" panose="02020603050405020304" pitchFamily="18" charset="0"/>
                <a:cs typeface="Times New Roman" panose="02020603050405020304" pitchFamily="18" charset="0"/>
              </a:rPr>
              <a:t> of the point </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 from the fitted surface.</a:t>
            </a:r>
            <a:endParaRPr lang="en-US" b="1"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General Multiple regression models can be represented as:</a:t>
            </a:r>
          </a:p>
          <a:p>
            <a:pPr lvl="1"/>
            <a:r>
              <a:rPr lang="en-US" b="1" dirty="0" err="1">
                <a:latin typeface="Times New Roman" panose="02020603050405020304" pitchFamily="18" charset="0"/>
                <a:cs typeface="Times New Roman" panose="02020603050405020304" pitchFamily="18" charset="0"/>
              </a:rPr>
              <a:t>yi</a:t>
            </a:r>
            <a:r>
              <a:rPr lang="en-US" b="1" dirty="0">
                <a:latin typeface="Times New Roman" panose="02020603050405020304" pitchFamily="18" charset="0"/>
                <a:cs typeface="Times New Roman" panose="02020603050405020304" pitchFamily="18" charset="0"/>
              </a:rPr>
              <a:t> = Σβ1x1i + </a:t>
            </a:r>
            <a:r>
              <a:rPr lang="en-US" b="1" dirty="0" err="1">
                <a:latin typeface="Times New Roman" panose="02020603050405020304" pitchFamily="18" charset="0"/>
                <a:cs typeface="Times New Roman" panose="02020603050405020304" pitchFamily="18" charset="0"/>
              </a:rPr>
              <a:t>εi</a:t>
            </a: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D2D16709-25F5-4312-9BBE-37161E254B33}"/>
              </a:ext>
            </a:extLst>
          </p:cNvPr>
          <p:cNvSpPr>
            <a:spLocks noGrp="1"/>
          </p:cNvSpPr>
          <p:nvPr>
            <p:ph type="sldNum" sz="quarter" idx="12"/>
          </p:nvPr>
        </p:nvSpPr>
        <p:spPr/>
        <p:txBody>
          <a:bodyPr/>
          <a:lstStyle/>
          <a:p>
            <a:fld id="{4187BCC6-5237-4BEC-A689-1733C1E5BED5}" type="slidenum">
              <a:rPr lang="en-US" smtClean="0"/>
              <a:t>29</a:t>
            </a:fld>
            <a:endParaRPr lang="en-US"/>
          </a:p>
        </p:txBody>
      </p:sp>
      <p:sp>
        <p:nvSpPr>
          <p:cNvPr id="8" name="Date Placeholder 7">
            <a:extLst>
              <a:ext uri="{FF2B5EF4-FFF2-40B4-BE49-F238E27FC236}">
                <a16:creationId xmlns:a16="http://schemas.microsoft.com/office/drawing/2014/main" id="{1A1CE8A3-3B3E-484F-9235-5A7A3098B4EE}"/>
              </a:ext>
            </a:extLst>
          </p:cNvPr>
          <p:cNvSpPr>
            <a:spLocks noGrp="1"/>
          </p:cNvSpPr>
          <p:nvPr>
            <p:ph type="dt" sz="half" idx="10"/>
          </p:nvPr>
        </p:nvSpPr>
        <p:spPr/>
        <p:txBody>
          <a:bodyPr/>
          <a:lstStyle/>
          <a:p>
            <a:r>
              <a:rPr lang="en-US"/>
              <a:t>8/5/2019</a:t>
            </a:r>
          </a:p>
        </p:txBody>
      </p:sp>
    </p:spTree>
    <p:extLst>
      <p:ext uri="{BB962C8B-B14F-4D97-AF65-F5344CB8AC3E}">
        <p14:creationId xmlns:p14="http://schemas.microsoft.com/office/powerpoint/2010/main" val="19258457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6EFB3-9E29-4CED-97B0-A8F754B46B5A}"/>
              </a:ext>
            </a:extLst>
          </p:cNvPr>
          <p:cNvSpPr>
            <a:spLocks noGrp="1"/>
          </p:cNvSpPr>
          <p:nvPr>
            <p:ph type="title"/>
          </p:nvPr>
        </p:nvSpPr>
        <p:spPr/>
        <p:txBody>
          <a:bodyPr/>
          <a:lstStyle/>
          <a:p>
            <a:r>
              <a:rPr lang="en-US" u="sng" dirty="0">
                <a:latin typeface="Times New Roman" panose="02020603050405020304" pitchFamily="18" charset="0"/>
                <a:cs typeface="Times New Roman" panose="02020603050405020304" pitchFamily="18" charset="0"/>
              </a:rPr>
              <a:t>About Myself: Who Am I?</a:t>
            </a:r>
          </a:p>
        </p:txBody>
      </p:sp>
      <p:sp>
        <p:nvSpPr>
          <p:cNvPr id="3" name="Content Placeholder 2">
            <a:extLst>
              <a:ext uri="{FF2B5EF4-FFF2-40B4-BE49-F238E27FC236}">
                <a16:creationId xmlns:a16="http://schemas.microsoft.com/office/drawing/2014/main" id="{2EFE6722-E41F-4CA2-AB24-D9C8DF55B56A}"/>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I am </a:t>
            </a:r>
            <a:r>
              <a:rPr lang="en-US" b="1" dirty="0">
                <a:latin typeface="Times New Roman" panose="02020603050405020304" pitchFamily="18" charset="0"/>
                <a:cs typeface="Times New Roman" panose="02020603050405020304" pitchFamily="18" charset="0"/>
              </a:rPr>
              <a:t>Aashique Karn</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I am a student of </a:t>
            </a:r>
            <a:r>
              <a:rPr lang="en-US" b="1" dirty="0" err="1">
                <a:latin typeface="Times New Roman" panose="02020603050405020304" pitchFamily="18" charset="0"/>
                <a:cs typeface="Times New Roman" panose="02020603050405020304" pitchFamily="18" charset="0"/>
              </a:rPr>
              <a:t>Sambhram</a:t>
            </a:r>
            <a:r>
              <a:rPr lang="en-US" b="1" dirty="0">
                <a:latin typeface="Times New Roman" panose="02020603050405020304" pitchFamily="18" charset="0"/>
                <a:cs typeface="Times New Roman" panose="02020603050405020304" pitchFamily="18" charset="0"/>
              </a:rPr>
              <a:t> Institute of Technology</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I am pursuing engineering in </a:t>
            </a:r>
            <a:r>
              <a:rPr lang="en-US" b="1" dirty="0">
                <a:latin typeface="Times New Roman" panose="02020603050405020304" pitchFamily="18" charset="0"/>
                <a:cs typeface="Times New Roman" panose="02020603050405020304" pitchFamily="18" charset="0"/>
              </a:rPr>
              <a:t>computer science </a:t>
            </a:r>
            <a:r>
              <a:rPr lang="en-US" dirty="0">
                <a:latin typeface="Times New Roman" panose="02020603050405020304" pitchFamily="18" charset="0"/>
                <a:cs typeface="Times New Roman" panose="02020603050405020304" pitchFamily="18" charset="0"/>
              </a:rPr>
              <a:t>stream from this college.</a:t>
            </a:r>
          </a:p>
          <a:p>
            <a:r>
              <a:rPr lang="en-US" dirty="0">
                <a:latin typeface="Times New Roman" panose="02020603050405020304" pitchFamily="18" charset="0"/>
                <a:cs typeface="Times New Roman" panose="02020603050405020304" pitchFamily="18" charset="0"/>
              </a:rPr>
              <a:t>This is my </a:t>
            </a:r>
            <a:r>
              <a:rPr lang="en-US" b="1" dirty="0">
                <a:latin typeface="Times New Roman" panose="02020603050405020304" pitchFamily="18" charset="0"/>
                <a:cs typeface="Times New Roman" panose="02020603050405020304" pitchFamily="18" charset="0"/>
              </a:rPr>
              <a:t>4th year</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Right Now I am doing internship in </a:t>
            </a:r>
            <a:r>
              <a:rPr lang="en-US" b="1" dirty="0" err="1">
                <a:latin typeface="Times New Roman" panose="02020603050405020304" pitchFamily="18" charset="0"/>
                <a:cs typeface="Times New Roman" panose="02020603050405020304" pitchFamily="18" charset="0"/>
              </a:rPr>
              <a:t>Karunadu</a:t>
            </a:r>
            <a:r>
              <a:rPr lang="en-US" b="1" dirty="0">
                <a:latin typeface="Times New Roman" panose="02020603050405020304" pitchFamily="18" charset="0"/>
                <a:cs typeface="Times New Roman" panose="02020603050405020304" pitchFamily="18" charset="0"/>
              </a:rPr>
              <a:t> Technologies Private Limited </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I am doing internship on </a:t>
            </a:r>
            <a:r>
              <a:rPr lang="en-US" b="1" dirty="0">
                <a:latin typeface="Times New Roman" panose="02020603050405020304" pitchFamily="18" charset="0"/>
                <a:cs typeface="Times New Roman" panose="02020603050405020304" pitchFamily="18" charset="0"/>
              </a:rPr>
              <a:t>Machine Learning Along with Python</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The project that I am assigned with is </a:t>
            </a:r>
            <a:r>
              <a:rPr lang="en-US" b="1" dirty="0">
                <a:latin typeface="Times New Roman" panose="02020603050405020304" pitchFamily="18" charset="0"/>
                <a:cs typeface="Times New Roman" panose="02020603050405020304" pitchFamily="18" charset="0"/>
              </a:rPr>
              <a:t>Boston Housing</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This whole presentation will be on these internship topics.</a:t>
            </a:r>
          </a:p>
        </p:txBody>
      </p:sp>
      <p:sp>
        <p:nvSpPr>
          <p:cNvPr id="4" name="Slide Number Placeholder 3">
            <a:extLst>
              <a:ext uri="{FF2B5EF4-FFF2-40B4-BE49-F238E27FC236}">
                <a16:creationId xmlns:a16="http://schemas.microsoft.com/office/drawing/2014/main" id="{B7CA125D-C214-41C8-9208-C2E5F6869F69}"/>
              </a:ext>
            </a:extLst>
          </p:cNvPr>
          <p:cNvSpPr>
            <a:spLocks noGrp="1"/>
          </p:cNvSpPr>
          <p:nvPr>
            <p:ph type="sldNum" sz="quarter" idx="12"/>
          </p:nvPr>
        </p:nvSpPr>
        <p:spPr/>
        <p:txBody>
          <a:bodyPr/>
          <a:lstStyle/>
          <a:p>
            <a:fld id="{4187BCC6-5237-4BEC-A689-1733C1E5BED5}" type="slidenum">
              <a:rPr lang="en-US" smtClean="0"/>
              <a:t>3</a:t>
            </a:fld>
            <a:endParaRPr lang="en-US"/>
          </a:p>
        </p:txBody>
      </p:sp>
      <p:sp>
        <p:nvSpPr>
          <p:cNvPr id="8" name="Date Placeholder 7">
            <a:extLst>
              <a:ext uri="{FF2B5EF4-FFF2-40B4-BE49-F238E27FC236}">
                <a16:creationId xmlns:a16="http://schemas.microsoft.com/office/drawing/2014/main" id="{45E489E0-DC9E-43A5-8115-838F9FA17B6C}"/>
              </a:ext>
            </a:extLst>
          </p:cNvPr>
          <p:cNvSpPr>
            <a:spLocks noGrp="1"/>
          </p:cNvSpPr>
          <p:nvPr>
            <p:ph type="dt" sz="half" idx="10"/>
          </p:nvPr>
        </p:nvSpPr>
        <p:spPr/>
        <p:txBody>
          <a:bodyPr/>
          <a:lstStyle/>
          <a:p>
            <a:r>
              <a:rPr lang="en-US"/>
              <a:t>8/5/2019</a:t>
            </a:r>
          </a:p>
        </p:txBody>
      </p:sp>
    </p:spTree>
    <p:extLst>
      <p:ext uri="{BB962C8B-B14F-4D97-AF65-F5344CB8AC3E}">
        <p14:creationId xmlns:p14="http://schemas.microsoft.com/office/powerpoint/2010/main" val="57316748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C00B98-B60D-4F58-A8B1-851746E853C3}"/>
              </a:ext>
            </a:extLst>
          </p:cNvPr>
          <p:cNvSpPr>
            <a:spLocks noGrp="1"/>
          </p:cNvSpPr>
          <p:nvPr>
            <p:ph type="title"/>
          </p:nvPr>
        </p:nvSpPr>
        <p:spPr/>
        <p:txBody>
          <a:bodyPr/>
          <a:lstStyle/>
          <a:p>
            <a:r>
              <a:rPr lang="en-US" u="sng" dirty="0">
                <a:latin typeface="Times New Roman" panose="02020603050405020304" pitchFamily="18" charset="0"/>
                <a:cs typeface="Times New Roman" panose="02020603050405020304" pitchFamily="18" charset="0"/>
              </a:rPr>
              <a:t>Logistic Regression</a:t>
            </a:r>
          </a:p>
        </p:txBody>
      </p:sp>
      <p:sp>
        <p:nvSpPr>
          <p:cNvPr id="3" name="Content Placeholder 2">
            <a:extLst>
              <a:ext uri="{FF2B5EF4-FFF2-40B4-BE49-F238E27FC236}">
                <a16:creationId xmlns:a16="http://schemas.microsoft.com/office/drawing/2014/main" id="{DE3B03C1-0194-43A4-9395-9F3FB484C589}"/>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Logistic regression is a statistical model that in its basic form uses a logistic function to model a binary dependent variable, although many more complex extensions exist.</a:t>
            </a:r>
          </a:p>
          <a:p>
            <a:r>
              <a:rPr lang="en-US" dirty="0">
                <a:latin typeface="Times New Roman" panose="02020603050405020304" pitchFamily="18" charset="0"/>
                <a:cs typeface="Times New Roman" panose="02020603050405020304" pitchFamily="18" charset="0"/>
              </a:rPr>
              <a:t>Logistic regression predicts whether something is True(1) or False(0) instead, predicting something that is continuous like size.</a:t>
            </a:r>
          </a:p>
          <a:p>
            <a:r>
              <a:rPr lang="en-US" dirty="0">
                <a:latin typeface="Times New Roman" panose="02020603050405020304" pitchFamily="18" charset="0"/>
                <a:cs typeface="Times New Roman" panose="02020603050405020304" pitchFamily="18" charset="0"/>
              </a:rPr>
              <a:t>It has an S-shaped line.</a:t>
            </a:r>
          </a:p>
          <a:p>
            <a:endParaRPr lang="en-US" dirty="0">
              <a:latin typeface="Times New Roman" panose="02020603050405020304" pitchFamily="18" charset="0"/>
              <a:cs typeface="Times New Roman" panose="02020603050405020304" pitchFamily="18" charset="0"/>
            </a:endParaRPr>
          </a:p>
        </p:txBody>
      </p:sp>
      <p:pic>
        <p:nvPicPr>
          <p:cNvPr id="4" name="Picture 3" descr="Linear vs Logistic Regression">
            <a:hlinkClick r:id="rId2"/>
            <a:extLst>
              <a:ext uri="{FF2B5EF4-FFF2-40B4-BE49-F238E27FC236}">
                <a16:creationId xmlns:a16="http://schemas.microsoft.com/office/drawing/2014/main" id="{63BD6EF1-F096-4D0B-9FFC-B00F4001F8C0}"/>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3837503" y="3904735"/>
            <a:ext cx="5318854" cy="2325130"/>
          </a:xfrm>
          <a:prstGeom prst="rect">
            <a:avLst/>
          </a:prstGeom>
          <a:noFill/>
          <a:ln>
            <a:noFill/>
          </a:ln>
        </p:spPr>
      </p:pic>
      <p:sp>
        <p:nvSpPr>
          <p:cNvPr id="5" name="Slide Number Placeholder 4">
            <a:extLst>
              <a:ext uri="{FF2B5EF4-FFF2-40B4-BE49-F238E27FC236}">
                <a16:creationId xmlns:a16="http://schemas.microsoft.com/office/drawing/2014/main" id="{1F07C0BB-3CEC-4339-AE7A-255301311202}"/>
              </a:ext>
            </a:extLst>
          </p:cNvPr>
          <p:cNvSpPr>
            <a:spLocks noGrp="1"/>
          </p:cNvSpPr>
          <p:nvPr>
            <p:ph type="sldNum" sz="quarter" idx="12"/>
          </p:nvPr>
        </p:nvSpPr>
        <p:spPr/>
        <p:txBody>
          <a:bodyPr/>
          <a:lstStyle/>
          <a:p>
            <a:fld id="{4187BCC6-5237-4BEC-A689-1733C1E5BED5}" type="slidenum">
              <a:rPr lang="en-US" smtClean="0"/>
              <a:t>30</a:t>
            </a:fld>
            <a:endParaRPr lang="en-US"/>
          </a:p>
        </p:txBody>
      </p:sp>
      <p:sp>
        <p:nvSpPr>
          <p:cNvPr id="9" name="Date Placeholder 8">
            <a:extLst>
              <a:ext uri="{FF2B5EF4-FFF2-40B4-BE49-F238E27FC236}">
                <a16:creationId xmlns:a16="http://schemas.microsoft.com/office/drawing/2014/main" id="{2B66EE7D-CF8D-49F5-9EEC-12FBDBAF8A48}"/>
              </a:ext>
            </a:extLst>
          </p:cNvPr>
          <p:cNvSpPr>
            <a:spLocks noGrp="1"/>
          </p:cNvSpPr>
          <p:nvPr>
            <p:ph type="dt" sz="half" idx="10"/>
          </p:nvPr>
        </p:nvSpPr>
        <p:spPr/>
        <p:txBody>
          <a:bodyPr/>
          <a:lstStyle/>
          <a:p>
            <a:r>
              <a:rPr lang="en-US"/>
              <a:t>8/5/2019</a:t>
            </a:r>
          </a:p>
        </p:txBody>
      </p:sp>
    </p:spTree>
    <p:extLst>
      <p:ext uri="{BB962C8B-B14F-4D97-AF65-F5344CB8AC3E}">
        <p14:creationId xmlns:p14="http://schemas.microsoft.com/office/powerpoint/2010/main" val="9770514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427F3-3063-458C-B931-6A7F9748E676}"/>
              </a:ext>
            </a:extLst>
          </p:cNvPr>
          <p:cNvSpPr>
            <a:spLocks noGrp="1"/>
          </p:cNvSpPr>
          <p:nvPr>
            <p:ph type="title"/>
          </p:nvPr>
        </p:nvSpPr>
        <p:spPr/>
        <p:txBody>
          <a:bodyPr/>
          <a:lstStyle/>
          <a:p>
            <a:r>
              <a:rPr lang="en-US" u="sng" dirty="0">
                <a:latin typeface="Times New Roman" panose="02020603050405020304" pitchFamily="18" charset="0"/>
                <a:cs typeface="Times New Roman" panose="02020603050405020304" pitchFamily="18" charset="0"/>
              </a:rPr>
              <a:t>K Means Algorithm</a:t>
            </a:r>
          </a:p>
        </p:txBody>
      </p:sp>
      <p:sp>
        <p:nvSpPr>
          <p:cNvPr id="3" name="Content Placeholder 2">
            <a:extLst>
              <a:ext uri="{FF2B5EF4-FFF2-40B4-BE49-F238E27FC236}">
                <a16:creationId xmlns:a16="http://schemas.microsoft.com/office/drawing/2014/main" id="{F6EF1E01-4843-4C3A-A006-B9FEC4A606C5}"/>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K-means (Macqueen, 1967) is one of the simplest unsupervised learning algorithms that solve the well-known clustering problem. K-means clustering is a method of vector quantization, originally from signal processing, that is popular for cluster analysis in data mining.</a:t>
            </a:r>
          </a:p>
          <a:p>
            <a:r>
              <a:rPr lang="en-US" dirty="0">
                <a:latin typeface="Times New Roman" panose="02020603050405020304" pitchFamily="18" charset="0"/>
                <a:cs typeface="Times New Roman" panose="02020603050405020304" pitchFamily="18" charset="0"/>
              </a:rPr>
              <a:t>K- Means Clustering Algorithm needs the following inputs:</a:t>
            </a:r>
          </a:p>
          <a:p>
            <a:pPr lvl="0"/>
            <a:r>
              <a:rPr lang="en-US" dirty="0">
                <a:latin typeface="Times New Roman" panose="02020603050405020304" pitchFamily="18" charset="0"/>
                <a:cs typeface="Times New Roman" panose="02020603050405020304" pitchFamily="18" charset="0"/>
              </a:rPr>
              <a:t>K = number of subgroups or clusters</a:t>
            </a:r>
          </a:p>
          <a:p>
            <a:pPr lvl="0"/>
            <a:r>
              <a:rPr lang="en-US" dirty="0">
                <a:latin typeface="Times New Roman" panose="02020603050405020304" pitchFamily="18" charset="0"/>
                <a:cs typeface="Times New Roman" panose="02020603050405020304" pitchFamily="18" charset="0"/>
              </a:rPr>
              <a:t>Sample or Training Set = {x</a:t>
            </a:r>
            <a:r>
              <a:rPr lang="en-US" baseline="-25000" dirty="0">
                <a:latin typeface="Times New Roman" panose="02020603050405020304" pitchFamily="18" charset="0"/>
                <a:cs typeface="Times New Roman" panose="02020603050405020304" pitchFamily="18" charset="0"/>
              </a:rPr>
              <a:t>1</a:t>
            </a:r>
            <a:r>
              <a:rPr lang="en-US" dirty="0">
                <a:latin typeface="Times New Roman" panose="02020603050405020304" pitchFamily="18" charset="0"/>
                <a:cs typeface="Times New Roman" panose="02020603050405020304" pitchFamily="18" charset="0"/>
              </a:rPr>
              <a:t>, x</a:t>
            </a:r>
            <a:r>
              <a:rPr lang="en-US" baseline="-25000" dirty="0">
                <a:latin typeface="Times New Roman" panose="02020603050405020304" pitchFamily="18" charset="0"/>
                <a:cs typeface="Times New Roman" panose="02020603050405020304" pitchFamily="18" charset="0"/>
              </a:rPr>
              <a:t>2</a:t>
            </a:r>
            <a:r>
              <a:rPr lang="en-US" dirty="0">
                <a:latin typeface="Times New Roman" panose="02020603050405020304" pitchFamily="18" charset="0"/>
                <a:cs typeface="Times New Roman" panose="02020603050405020304" pitchFamily="18" charset="0"/>
              </a:rPr>
              <a:t>, x</a:t>
            </a:r>
            <a:r>
              <a:rPr lang="en-US" baseline="-25000" dirty="0">
                <a:latin typeface="Times New Roman" panose="02020603050405020304" pitchFamily="18" charset="0"/>
                <a:cs typeface="Times New Roman" panose="02020603050405020304" pitchFamily="18" charset="0"/>
              </a:rPr>
              <a:t>3</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x</a:t>
            </a:r>
            <a:r>
              <a:rPr lang="en-US" baseline="-25000" dirty="0" err="1">
                <a:latin typeface="Times New Roman" panose="02020603050405020304" pitchFamily="18" charset="0"/>
                <a:cs typeface="Times New Roman" panose="02020603050405020304" pitchFamily="18" charset="0"/>
              </a:rPr>
              <a:t>n</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Now let us assume we have a data set which is unlabeled and we need to divide it into clusters.</a:t>
            </a:r>
          </a:p>
          <a:p>
            <a:endParaRPr lang="en-US" dirty="0"/>
          </a:p>
        </p:txBody>
      </p:sp>
      <p:sp>
        <p:nvSpPr>
          <p:cNvPr id="4" name="Slide Number Placeholder 3">
            <a:extLst>
              <a:ext uri="{FF2B5EF4-FFF2-40B4-BE49-F238E27FC236}">
                <a16:creationId xmlns:a16="http://schemas.microsoft.com/office/drawing/2014/main" id="{4DB9B452-2D97-432E-92DF-9F17C0BA871A}"/>
              </a:ext>
            </a:extLst>
          </p:cNvPr>
          <p:cNvSpPr>
            <a:spLocks noGrp="1"/>
          </p:cNvSpPr>
          <p:nvPr>
            <p:ph type="sldNum" sz="quarter" idx="12"/>
          </p:nvPr>
        </p:nvSpPr>
        <p:spPr/>
        <p:txBody>
          <a:bodyPr/>
          <a:lstStyle/>
          <a:p>
            <a:fld id="{4187BCC6-5237-4BEC-A689-1733C1E5BED5}" type="slidenum">
              <a:rPr lang="en-US" smtClean="0"/>
              <a:t>31</a:t>
            </a:fld>
            <a:endParaRPr lang="en-US"/>
          </a:p>
        </p:txBody>
      </p:sp>
      <p:sp>
        <p:nvSpPr>
          <p:cNvPr id="8" name="Date Placeholder 7">
            <a:extLst>
              <a:ext uri="{FF2B5EF4-FFF2-40B4-BE49-F238E27FC236}">
                <a16:creationId xmlns:a16="http://schemas.microsoft.com/office/drawing/2014/main" id="{716B5EAD-4DFB-4B62-9537-F371BB96AD6B}"/>
              </a:ext>
            </a:extLst>
          </p:cNvPr>
          <p:cNvSpPr>
            <a:spLocks noGrp="1"/>
          </p:cNvSpPr>
          <p:nvPr>
            <p:ph type="dt" sz="half" idx="10"/>
          </p:nvPr>
        </p:nvSpPr>
        <p:spPr/>
        <p:txBody>
          <a:bodyPr/>
          <a:lstStyle/>
          <a:p>
            <a:r>
              <a:rPr lang="en-US"/>
              <a:t>8/5/2019</a:t>
            </a:r>
          </a:p>
        </p:txBody>
      </p:sp>
    </p:spTree>
    <p:extLst>
      <p:ext uri="{BB962C8B-B14F-4D97-AF65-F5344CB8AC3E}">
        <p14:creationId xmlns:p14="http://schemas.microsoft.com/office/powerpoint/2010/main" val="218098651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3CB54-5143-47AF-9AC5-26E06454A1B2}"/>
              </a:ext>
            </a:extLst>
          </p:cNvPr>
          <p:cNvSpPr>
            <a:spLocks noGrp="1"/>
          </p:cNvSpPr>
          <p:nvPr>
            <p:ph type="title"/>
          </p:nvPr>
        </p:nvSpPr>
        <p:spPr/>
        <p:txBody>
          <a:bodyPr/>
          <a:lstStyle/>
          <a:p>
            <a:r>
              <a:rPr lang="en-US" u="sng" dirty="0">
                <a:latin typeface="Times New Roman" panose="02020603050405020304" pitchFamily="18" charset="0"/>
                <a:cs typeface="Times New Roman" panose="02020603050405020304" pitchFamily="18" charset="0"/>
              </a:rPr>
              <a:t>How K Means Algorithm Works?</a:t>
            </a:r>
          </a:p>
        </p:txBody>
      </p:sp>
      <p:sp>
        <p:nvSpPr>
          <p:cNvPr id="3" name="Content Placeholder 2">
            <a:extLst>
              <a:ext uri="{FF2B5EF4-FFF2-40B4-BE49-F238E27FC236}">
                <a16:creationId xmlns:a16="http://schemas.microsoft.com/office/drawing/2014/main" id="{01D37744-451E-429A-BCEA-1C99742300F0}"/>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We can find the number of clusters by two methods. They are:</a:t>
            </a:r>
          </a:p>
          <a:p>
            <a:pPr lvl="1"/>
            <a:r>
              <a:rPr lang="en-US" dirty="0">
                <a:latin typeface="Times New Roman" panose="02020603050405020304" pitchFamily="18" charset="0"/>
                <a:cs typeface="Times New Roman" panose="02020603050405020304" pitchFamily="18" charset="0"/>
              </a:rPr>
              <a:t>Elbow method(We are going to discuss)</a:t>
            </a:r>
          </a:p>
          <a:p>
            <a:pPr lvl="1"/>
            <a:r>
              <a:rPr lang="en-US" dirty="0">
                <a:latin typeface="Times New Roman" panose="02020603050405020304" pitchFamily="18" charset="0"/>
                <a:cs typeface="Times New Roman" panose="02020603050405020304" pitchFamily="18" charset="0"/>
              </a:rPr>
              <a:t>Purpose Method</a:t>
            </a:r>
          </a:p>
          <a:p>
            <a:r>
              <a:rPr lang="en-US" b="1" dirty="0">
                <a:latin typeface="Times New Roman" panose="02020603050405020304" pitchFamily="18" charset="0"/>
                <a:cs typeface="Times New Roman" panose="02020603050405020304" pitchFamily="18" charset="0"/>
              </a:rPr>
              <a:t>Elbow Method-</a:t>
            </a:r>
            <a:r>
              <a:rPr lang="en-US" dirty="0">
                <a:latin typeface="Times New Roman" panose="02020603050405020304" pitchFamily="18" charset="0"/>
                <a:cs typeface="Times New Roman" panose="02020603050405020304" pitchFamily="18" charset="0"/>
              </a:rPr>
              <a:t>In</a:t>
            </a:r>
            <a:r>
              <a:rPr lang="en-US" dirty="0"/>
              <a:t> </a:t>
            </a:r>
            <a:r>
              <a:rPr lang="en-US" dirty="0">
                <a:latin typeface="Times New Roman" panose="02020603050405020304" pitchFamily="18" charset="0"/>
                <a:cs typeface="Times New Roman" panose="02020603050405020304" pitchFamily="18" charset="0"/>
              </a:rPr>
              <a:t>this method, a curve is drawn between “within the sum of squares” (WSS) and the number of clusters. The curve plotted resembles a human arm. It is called the elbow method because the point of elbow in the curve gives us the optimum number of clusters.,</a:t>
            </a:r>
            <a:endParaRPr lang="en-US" b="1" dirty="0">
              <a:latin typeface="Times New Roman" panose="02020603050405020304" pitchFamily="18" charset="0"/>
              <a:cs typeface="Times New Roman" panose="02020603050405020304" pitchFamily="18" charset="0"/>
            </a:endParaRPr>
          </a:p>
          <a:p>
            <a:endParaRPr lang="en-US" dirty="0"/>
          </a:p>
        </p:txBody>
      </p:sp>
      <p:pic>
        <p:nvPicPr>
          <p:cNvPr id="4" name="Picture 3" descr="Input 1">
            <a:extLst>
              <a:ext uri="{FF2B5EF4-FFF2-40B4-BE49-F238E27FC236}">
                <a16:creationId xmlns:a16="http://schemas.microsoft.com/office/drawing/2014/main" id="{7BD5FE2B-2AC0-4BC8-B6E1-5BA52818090D}"/>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752709" y="4740876"/>
            <a:ext cx="2241216" cy="1847335"/>
          </a:xfrm>
          <a:prstGeom prst="rect">
            <a:avLst/>
          </a:prstGeom>
          <a:noFill/>
          <a:ln>
            <a:noFill/>
          </a:ln>
        </p:spPr>
      </p:pic>
      <p:sp>
        <p:nvSpPr>
          <p:cNvPr id="5" name="Slide Number Placeholder 4">
            <a:extLst>
              <a:ext uri="{FF2B5EF4-FFF2-40B4-BE49-F238E27FC236}">
                <a16:creationId xmlns:a16="http://schemas.microsoft.com/office/drawing/2014/main" id="{F33A962F-7B05-4818-A4A9-0C67018F56ED}"/>
              </a:ext>
            </a:extLst>
          </p:cNvPr>
          <p:cNvSpPr>
            <a:spLocks noGrp="1"/>
          </p:cNvSpPr>
          <p:nvPr>
            <p:ph type="sldNum" sz="quarter" idx="12"/>
          </p:nvPr>
        </p:nvSpPr>
        <p:spPr/>
        <p:txBody>
          <a:bodyPr/>
          <a:lstStyle/>
          <a:p>
            <a:fld id="{4187BCC6-5237-4BEC-A689-1733C1E5BED5}" type="slidenum">
              <a:rPr lang="en-US" smtClean="0"/>
              <a:t>32</a:t>
            </a:fld>
            <a:endParaRPr lang="en-US"/>
          </a:p>
        </p:txBody>
      </p:sp>
      <p:sp>
        <p:nvSpPr>
          <p:cNvPr id="9" name="Date Placeholder 8">
            <a:extLst>
              <a:ext uri="{FF2B5EF4-FFF2-40B4-BE49-F238E27FC236}">
                <a16:creationId xmlns:a16="http://schemas.microsoft.com/office/drawing/2014/main" id="{D573E788-514C-4195-8B00-0988B1D1469E}"/>
              </a:ext>
            </a:extLst>
          </p:cNvPr>
          <p:cNvSpPr>
            <a:spLocks noGrp="1"/>
          </p:cNvSpPr>
          <p:nvPr>
            <p:ph type="dt" sz="half" idx="10"/>
          </p:nvPr>
        </p:nvSpPr>
        <p:spPr/>
        <p:txBody>
          <a:bodyPr/>
          <a:lstStyle/>
          <a:p>
            <a:r>
              <a:rPr lang="en-US"/>
              <a:t>8/5/2019</a:t>
            </a:r>
          </a:p>
        </p:txBody>
      </p:sp>
    </p:spTree>
    <p:extLst>
      <p:ext uri="{BB962C8B-B14F-4D97-AF65-F5344CB8AC3E}">
        <p14:creationId xmlns:p14="http://schemas.microsoft.com/office/powerpoint/2010/main" val="320112160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873BA6-B786-4C06-8825-FA90125BD453}"/>
              </a:ext>
            </a:extLst>
          </p:cNvPr>
          <p:cNvSpPr>
            <a:spLocks noGrp="1"/>
          </p:cNvSpPr>
          <p:nvPr>
            <p:ph type="title"/>
          </p:nvPr>
        </p:nvSpPr>
        <p:spPr/>
        <p:txBody>
          <a:bodyPr/>
          <a:lstStyle/>
          <a:p>
            <a:r>
              <a:rPr lang="en-US" u="sng" dirty="0">
                <a:latin typeface="Times New Roman" panose="02020603050405020304" pitchFamily="18" charset="0"/>
                <a:cs typeface="Times New Roman" panose="02020603050405020304" pitchFamily="18" charset="0"/>
              </a:rPr>
              <a:t>K-Nearest Neighborhood Algorithms</a:t>
            </a:r>
          </a:p>
        </p:txBody>
      </p:sp>
      <p:sp>
        <p:nvSpPr>
          <p:cNvPr id="3" name="Content Placeholder 2">
            <a:extLst>
              <a:ext uri="{FF2B5EF4-FFF2-40B4-BE49-F238E27FC236}">
                <a16:creationId xmlns:a16="http://schemas.microsoft.com/office/drawing/2014/main" id="{78474D84-C5DA-42D2-B6D4-68273E31CA6C}"/>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K nearest neighbors or KNN Algorithm is a simple algorithm which uses the entire dataset in its training phase. </a:t>
            </a:r>
          </a:p>
          <a:p>
            <a:r>
              <a:rPr lang="en-US" dirty="0">
                <a:latin typeface="Times New Roman" panose="02020603050405020304" pitchFamily="18" charset="0"/>
                <a:cs typeface="Times New Roman" panose="02020603050405020304" pitchFamily="18" charset="0"/>
              </a:rPr>
              <a:t>KNN is a Supervised Learning algorithm that uses labeled input data set to predict the output of the data points.</a:t>
            </a:r>
          </a:p>
          <a:p>
            <a:r>
              <a:rPr lang="en-US" dirty="0">
                <a:latin typeface="Times New Roman" panose="02020603050405020304" pitchFamily="18" charset="0"/>
                <a:cs typeface="Times New Roman" panose="02020603050405020304" pitchFamily="18" charset="0"/>
              </a:rPr>
              <a:t>It is mainly based on feature similarity. KNN checks how similar a data point is to its neighbor and classifies the data point into the class it is most similar to.</a:t>
            </a:r>
          </a:p>
          <a:p>
            <a:endParaRPr lang="en-US"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F62F45D6-1F7D-4E9C-BFC3-AE3D942A8BC7}"/>
              </a:ext>
            </a:extLst>
          </p:cNvPr>
          <p:cNvSpPr>
            <a:spLocks noGrp="1"/>
          </p:cNvSpPr>
          <p:nvPr>
            <p:ph type="sldNum" sz="quarter" idx="12"/>
          </p:nvPr>
        </p:nvSpPr>
        <p:spPr/>
        <p:txBody>
          <a:bodyPr/>
          <a:lstStyle/>
          <a:p>
            <a:fld id="{4187BCC6-5237-4BEC-A689-1733C1E5BED5}" type="slidenum">
              <a:rPr lang="en-US" smtClean="0"/>
              <a:t>33</a:t>
            </a:fld>
            <a:endParaRPr lang="en-US"/>
          </a:p>
        </p:txBody>
      </p:sp>
      <p:sp>
        <p:nvSpPr>
          <p:cNvPr id="8" name="Date Placeholder 7">
            <a:extLst>
              <a:ext uri="{FF2B5EF4-FFF2-40B4-BE49-F238E27FC236}">
                <a16:creationId xmlns:a16="http://schemas.microsoft.com/office/drawing/2014/main" id="{39BF2F39-23A0-40C1-90CA-E042D68D0D8D}"/>
              </a:ext>
            </a:extLst>
          </p:cNvPr>
          <p:cNvSpPr>
            <a:spLocks noGrp="1"/>
          </p:cNvSpPr>
          <p:nvPr>
            <p:ph type="dt" sz="half" idx="10"/>
          </p:nvPr>
        </p:nvSpPr>
        <p:spPr/>
        <p:txBody>
          <a:bodyPr/>
          <a:lstStyle/>
          <a:p>
            <a:r>
              <a:rPr lang="en-US"/>
              <a:t>8/5/2019</a:t>
            </a:r>
          </a:p>
        </p:txBody>
      </p:sp>
    </p:spTree>
    <p:extLst>
      <p:ext uri="{BB962C8B-B14F-4D97-AF65-F5344CB8AC3E}">
        <p14:creationId xmlns:p14="http://schemas.microsoft.com/office/powerpoint/2010/main" val="144480393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16A43E-FBD5-454A-B88D-8FD91AE6FF17}"/>
              </a:ext>
            </a:extLst>
          </p:cNvPr>
          <p:cNvSpPr>
            <a:spLocks noGrp="1"/>
          </p:cNvSpPr>
          <p:nvPr>
            <p:ph type="title"/>
          </p:nvPr>
        </p:nvSpPr>
        <p:spPr/>
        <p:txBody>
          <a:bodyPr/>
          <a:lstStyle/>
          <a:p>
            <a:r>
              <a:rPr lang="en-US" u="sng" dirty="0">
                <a:latin typeface="Times New Roman" panose="02020603050405020304" pitchFamily="18" charset="0"/>
                <a:cs typeface="Times New Roman" panose="02020603050405020304" pitchFamily="18" charset="0"/>
              </a:rPr>
              <a:t>How KNN Works?</a:t>
            </a:r>
          </a:p>
        </p:txBody>
      </p:sp>
      <p:sp>
        <p:nvSpPr>
          <p:cNvPr id="3" name="Content Placeholder 2">
            <a:extLst>
              <a:ext uri="{FF2B5EF4-FFF2-40B4-BE49-F238E27FC236}">
                <a16:creationId xmlns:a16="http://schemas.microsoft.com/office/drawing/2014/main" id="{643C3C16-7E57-4892-99EE-59276D4F50F6}"/>
              </a:ext>
            </a:extLst>
          </p:cNvPr>
          <p:cNvSpPr>
            <a:spLocks noGrp="1"/>
          </p:cNvSpPr>
          <p:nvPr>
            <p:ph idx="1"/>
          </p:nvPr>
        </p:nvSpPr>
        <p:spPr/>
        <p:txBody>
          <a:bodyPr>
            <a:normAutofit/>
          </a:bodyPr>
          <a:lstStyle/>
          <a:p>
            <a:r>
              <a:rPr lang="en-US" dirty="0">
                <a:latin typeface="Times New Roman" panose="02020603050405020304" pitchFamily="18" charset="0"/>
                <a:cs typeface="Times New Roman" panose="02020603050405020304" pitchFamily="18" charset="0"/>
              </a:rPr>
              <a:t>In KNN, K is the number of nearest neighbors. The number of neighbors is the core deciding factor. K is generally an odd number if the number of classes is 2. When K=1, then the algorithm is known as the nearest neighbor algorithm. </a:t>
            </a:r>
          </a:p>
          <a:p>
            <a:r>
              <a:rPr lang="en-US" dirty="0">
                <a:latin typeface="Times New Roman" panose="02020603050405020304" pitchFamily="18" charset="0"/>
                <a:cs typeface="Times New Roman" panose="02020603050405020304" pitchFamily="18" charset="0"/>
              </a:rPr>
              <a:t>KNN has the following basic steps:</a:t>
            </a:r>
            <a:endParaRPr lang="en-US" b="1" dirty="0">
              <a:latin typeface="Times New Roman" panose="02020603050405020304" pitchFamily="18" charset="0"/>
              <a:cs typeface="Times New Roman" panose="02020603050405020304" pitchFamily="18" charset="0"/>
            </a:endParaRPr>
          </a:p>
          <a:p>
            <a:pPr lvl="0"/>
            <a:r>
              <a:rPr lang="en-US" dirty="0">
                <a:latin typeface="Times New Roman" panose="02020603050405020304" pitchFamily="18" charset="0"/>
                <a:cs typeface="Times New Roman" panose="02020603050405020304" pitchFamily="18" charset="0"/>
              </a:rPr>
              <a:t>Calculate distance</a:t>
            </a:r>
          </a:p>
          <a:p>
            <a:pPr lvl="0"/>
            <a:r>
              <a:rPr lang="en-US" dirty="0">
                <a:latin typeface="Times New Roman" panose="02020603050405020304" pitchFamily="18" charset="0"/>
                <a:cs typeface="Times New Roman" panose="02020603050405020304" pitchFamily="18" charset="0"/>
              </a:rPr>
              <a:t>Find closest neighbors</a:t>
            </a:r>
          </a:p>
          <a:p>
            <a:pPr lvl="0"/>
            <a:r>
              <a:rPr lang="en-US" dirty="0">
                <a:latin typeface="Times New Roman" panose="02020603050405020304" pitchFamily="18" charset="0"/>
                <a:cs typeface="Times New Roman" panose="02020603050405020304" pitchFamily="18" charset="0"/>
              </a:rPr>
              <a:t>Vote for labels</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8FFDD609-9E62-428E-8310-FAF6CA1B5C34}"/>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6249588" y="3627755"/>
            <a:ext cx="3168015" cy="2392045"/>
          </a:xfrm>
          <a:prstGeom prst="rect">
            <a:avLst/>
          </a:prstGeom>
          <a:noFill/>
          <a:ln>
            <a:noFill/>
          </a:ln>
        </p:spPr>
      </p:pic>
      <p:sp>
        <p:nvSpPr>
          <p:cNvPr id="5" name="Slide Number Placeholder 4">
            <a:extLst>
              <a:ext uri="{FF2B5EF4-FFF2-40B4-BE49-F238E27FC236}">
                <a16:creationId xmlns:a16="http://schemas.microsoft.com/office/drawing/2014/main" id="{8E76A848-D3B8-47CD-81F6-D4DFD866A4C6}"/>
              </a:ext>
            </a:extLst>
          </p:cNvPr>
          <p:cNvSpPr>
            <a:spLocks noGrp="1"/>
          </p:cNvSpPr>
          <p:nvPr>
            <p:ph type="sldNum" sz="quarter" idx="12"/>
          </p:nvPr>
        </p:nvSpPr>
        <p:spPr/>
        <p:txBody>
          <a:bodyPr/>
          <a:lstStyle/>
          <a:p>
            <a:fld id="{4187BCC6-5237-4BEC-A689-1733C1E5BED5}" type="slidenum">
              <a:rPr lang="en-US" smtClean="0"/>
              <a:t>34</a:t>
            </a:fld>
            <a:endParaRPr lang="en-US"/>
          </a:p>
        </p:txBody>
      </p:sp>
      <p:sp>
        <p:nvSpPr>
          <p:cNvPr id="9" name="Date Placeholder 8">
            <a:extLst>
              <a:ext uri="{FF2B5EF4-FFF2-40B4-BE49-F238E27FC236}">
                <a16:creationId xmlns:a16="http://schemas.microsoft.com/office/drawing/2014/main" id="{5CCF9411-642D-4ADE-9C0F-96419A047701}"/>
              </a:ext>
            </a:extLst>
          </p:cNvPr>
          <p:cNvSpPr>
            <a:spLocks noGrp="1"/>
          </p:cNvSpPr>
          <p:nvPr>
            <p:ph type="dt" sz="half" idx="10"/>
          </p:nvPr>
        </p:nvSpPr>
        <p:spPr/>
        <p:txBody>
          <a:bodyPr/>
          <a:lstStyle/>
          <a:p>
            <a:r>
              <a:rPr lang="en-US"/>
              <a:t>8/5/2019</a:t>
            </a:r>
          </a:p>
        </p:txBody>
      </p:sp>
    </p:spTree>
    <p:extLst>
      <p:ext uri="{BB962C8B-B14F-4D97-AF65-F5344CB8AC3E}">
        <p14:creationId xmlns:p14="http://schemas.microsoft.com/office/powerpoint/2010/main" val="162182089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8D208-6FC5-4381-9E84-78AFC589923C}"/>
              </a:ext>
            </a:extLst>
          </p:cNvPr>
          <p:cNvSpPr>
            <a:spLocks noGrp="1"/>
          </p:cNvSpPr>
          <p:nvPr>
            <p:ph type="title"/>
          </p:nvPr>
        </p:nvSpPr>
        <p:spPr/>
        <p:txBody>
          <a:bodyPr/>
          <a:lstStyle/>
          <a:p>
            <a:r>
              <a:rPr lang="en-US" u="sng" dirty="0">
                <a:latin typeface="Times New Roman" panose="02020603050405020304" pitchFamily="18" charset="0"/>
                <a:cs typeface="Times New Roman" panose="02020603050405020304" pitchFamily="18" charset="0"/>
              </a:rPr>
              <a:t>My Project: Aim</a:t>
            </a:r>
          </a:p>
        </p:txBody>
      </p:sp>
      <p:sp>
        <p:nvSpPr>
          <p:cNvPr id="3" name="Content Placeholder 2">
            <a:extLst>
              <a:ext uri="{FF2B5EF4-FFF2-40B4-BE49-F238E27FC236}">
                <a16:creationId xmlns:a16="http://schemas.microsoft.com/office/drawing/2014/main" id="{E630BA20-E767-4F98-AE8F-65B9213D4C4D}"/>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The purpose of my project is to build a model which can predict the prices of houses of Boston.</a:t>
            </a:r>
          </a:p>
          <a:p>
            <a:r>
              <a:rPr lang="en-US" dirty="0">
                <a:latin typeface="Times New Roman" panose="02020603050405020304" pitchFamily="18" charset="0"/>
                <a:cs typeface="Times New Roman" panose="02020603050405020304" pitchFamily="18" charset="0"/>
              </a:rPr>
              <a:t>I need to train that model and test it using some data given.</a:t>
            </a:r>
          </a:p>
          <a:p>
            <a:r>
              <a:rPr lang="en-US" dirty="0">
                <a:latin typeface="Times New Roman" panose="02020603050405020304" pitchFamily="18" charset="0"/>
                <a:cs typeface="Times New Roman" panose="02020603050405020304" pitchFamily="18" charset="0"/>
              </a:rPr>
              <a:t>The algorithm used to build this model is Linear Regression.</a:t>
            </a:r>
          </a:p>
          <a:p>
            <a:r>
              <a:rPr lang="en-US" dirty="0">
                <a:latin typeface="Times New Roman" panose="02020603050405020304" pitchFamily="18" charset="0"/>
                <a:cs typeface="Times New Roman" panose="02020603050405020304" pitchFamily="18" charset="0"/>
              </a:rPr>
              <a:t>A csv file is provided for doing this project.</a:t>
            </a:r>
          </a:p>
        </p:txBody>
      </p:sp>
      <p:sp>
        <p:nvSpPr>
          <p:cNvPr id="4" name="Slide Number Placeholder 3">
            <a:extLst>
              <a:ext uri="{FF2B5EF4-FFF2-40B4-BE49-F238E27FC236}">
                <a16:creationId xmlns:a16="http://schemas.microsoft.com/office/drawing/2014/main" id="{9A6BAFAC-68C4-4155-958A-C2E94BB6D3AC}"/>
              </a:ext>
            </a:extLst>
          </p:cNvPr>
          <p:cNvSpPr>
            <a:spLocks noGrp="1"/>
          </p:cNvSpPr>
          <p:nvPr>
            <p:ph type="sldNum" sz="quarter" idx="12"/>
          </p:nvPr>
        </p:nvSpPr>
        <p:spPr/>
        <p:txBody>
          <a:bodyPr/>
          <a:lstStyle/>
          <a:p>
            <a:fld id="{4187BCC6-5237-4BEC-A689-1733C1E5BED5}" type="slidenum">
              <a:rPr lang="en-US" smtClean="0"/>
              <a:t>35</a:t>
            </a:fld>
            <a:endParaRPr lang="en-US"/>
          </a:p>
        </p:txBody>
      </p:sp>
      <p:sp>
        <p:nvSpPr>
          <p:cNvPr id="8" name="Date Placeholder 7">
            <a:extLst>
              <a:ext uri="{FF2B5EF4-FFF2-40B4-BE49-F238E27FC236}">
                <a16:creationId xmlns:a16="http://schemas.microsoft.com/office/drawing/2014/main" id="{60B12DDB-7B6E-4217-9C44-1B834C31BECD}"/>
              </a:ext>
            </a:extLst>
          </p:cNvPr>
          <p:cNvSpPr>
            <a:spLocks noGrp="1"/>
          </p:cNvSpPr>
          <p:nvPr>
            <p:ph type="dt" sz="half" idx="10"/>
          </p:nvPr>
        </p:nvSpPr>
        <p:spPr/>
        <p:txBody>
          <a:bodyPr/>
          <a:lstStyle/>
          <a:p>
            <a:r>
              <a:rPr lang="en-US"/>
              <a:t>8/5/2019</a:t>
            </a:r>
          </a:p>
        </p:txBody>
      </p:sp>
    </p:spTree>
    <p:extLst>
      <p:ext uri="{BB962C8B-B14F-4D97-AF65-F5344CB8AC3E}">
        <p14:creationId xmlns:p14="http://schemas.microsoft.com/office/powerpoint/2010/main" val="389054593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70B5A-FDFC-4ECD-B96D-894EC3F5E650}"/>
              </a:ext>
            </a:extLst>
          </p:cNvPr>
          <p:cNvSpPr>
            <a:spLocks noGrp="1"/>
          </p:cNvSpPr>
          <p:nvPr>
            <p:ph type="title"/>
          </p:nvPr>
        </p:nvSpPr>
        <p:spPr/>
        <p:txBody>
          <a:bodyPr/>
          <a:lstStyle/>
          <a:p>
            <a:r>
              <a:rPr lang="en-US" u="sng" dirty="0">
                <a:latin typeface="Times New Roman" panose="02020603050405020304" pitchFamily="18" charset="0"/>
                <a:cs typeface="Times New Roman" panose="02020603050405020304" pitchFamily="18" charset="0"/>
              </a:rPr>
              <a:t>My Project : Dataset</a:t>
            </a:r>
          </a:p>
        </p:txBody>
      </p:sp>
      <p:sp>
        <p:nvSpPr>
          <p:cNvPr id="3" name="Content Placeholder 2">
            <a:extLst>
              <a:ext uri="{FF2B5EF4-FFF2-40B4-BE49-F238E27FC236}">
                <a16:creationId xmlns:a16="http://schemas.microsoft.com/office/drawing/2014/main" id="{9CA602F6-6EA0-4784-98EF-C883D468414D}"/>
              </a:ext>
            </a:extLst>
          </p:cNvPr>
          <p:cNvSpPr>
            <a:spLocks noGrp="1"/>
          </p:cNvSpPr>
          <p:nvPr>
            <p:ph idx="1"/>
          </p:nvPr>
        </p:nvSpPr>
        <p:spPr/>
        <p:txBody>
          <a:bodyPr>
            <a:normAutofit fontScale="92500" lnSpcReduction="10000"/>
          </a:bodyPr>
          <a:lstStyle/>
          <a:p>
            <a:r>
              <a:rPr lang="en-US" dirty="0">
                <a:latin typeface="Times New Roman" panose="02020603050405020304" pitchFamily="18" charset="0"/>
                <a:cs typeface="Times New Roman" panose="02020603050405020304" pitchFamily="18" charset="0"/>
              </a:rPr>
              <a:t>A file named housing.csv is given containing data. The Boston data frame has 506 rows and 14 columns. A small sample of it can be shown as:</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In the above table:</a:t>
            </a:r>
          </a:p>
          <a:p>
            <a:pPr lvl="1"/>
            <a:r>
              <a:rPr lang="en-US" dirty="0">
                <a:latin typeface="Times New Roman" panose="02020603050405020304" pitchFamily="18" charset="0"/>
                <a:cs typeface="Times New Roman" panose="02020603050405020304" pitchFamily="18" charset="0"/>
              </a:rPr>
              <a:t>RM means average number of rooms per dwelling.</a:t>
            </a:r>
          </a:p>
          <a:p>
            <a:pPr lvl="1"/>
            <a:r>
              <a:rPr lang="en-US" dirty="0">
                <a:latin typeface="Times New Roman" panose="02020603050405020304" pitchFamily="18" charset="0"/>
                <a:cs typeface="Times New Roman" panose="02020603050405020304" pitchFamily="18" charset="0"/>
              </a:rPr>
              <a:t>LSTAT means lower status of the population (percent).</a:t>
            </a:r>
          </a:p>
          <a:p>
            <a:pPr lvl="1"/>
            <a:r>
              <a:rPr lang="en-US" dirty="0">
                <a:latin typeface="Times New Roman" panose="02020603050405020304" pitchFamily="18" charset="0"/>
                <a:cs typeface="Times New Roman" panose="02020603050405020304" pitchFamily="18" charset="0"/>
              </a:rPr>
              <a:t>PTRATIO means pupil-teacher ratio by town.</a:t>
            </a:r>
          </a:p>
          <a:p>
            <a:pPr lvl="1"/>
            <a:r>
              <a:rPr lang="en-US" dirty="0">
                <a:latin typeface="Times New Roman" panose="02020603050405020304" pitchFamily="18" charset="0"/>
                <a:cs typeface="Times New Roman" panose="02020603050405020304" pitchFamily="18" charset="0"/>
              </a:rPr>
              <a:t>MEDV median value of owner-occupied homes in \$1000s.. And this is the target variable.</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3B52E018-0AF8-4A0A-B6B6-DAC753BFB2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38936" y="3183612"/>
            <a:ext cx="3914127" cy="1301033"/>
          </a:xfrm>
          <a:prstGeom prst="rect">
            <a:avLst/>
          </a:prstGeom>
        </p:spPr>
      </p:pic>
      <p:sp>
        <p:nvSpPr>
          <p:cNvPr id="4" name="Slide Number Placeholder 3">
            <a:extLst>
              <a:ext uri="{FF2B5EF4-FFF2-40B4-BE49-F238E27FC236}">
                <a16:creationId xmlns:a16="http://schemas.microsoft.com/office/drawing/2014/main" id="{BB9AF4E0-642E-4433-AD46-7A9D59251F41}"/>
              </a:ext>
            </a:extLst>
          </p:cNvPr>
          <p:cNvSpPr>
            <a:spLocks noGrp="1"/>
          </p:cNvSpPr>
          <p:nvPr>
            <p:ph type="sldNum" sz="quarter" idx="12"/>
          </p:nvPr>
        </p:nvSpPr>
        <p:spPr/>
        <p:txBody>
          <a:bodyPr/>
          <a:lstStyle/>
          <a:p>
            <a:fld id="{4187BCC6-5237-4BEC-A689-1733C1E5BED5}" type="slidenum">
              <a:rPr lang="en-US" smtClean="0"/>
              <a:t>36</a:t>
            </a:fld>
            <a:endParaRPr lang="en-US"/>
          </a:p>
        </p:txBody>
      </p:sp>
      <p:sp>
        <p:nvSpPr>
          <p:cNvPr id="9" name="Date Placeholder 8">
            <a:extLst>
              <a:ext uri="{FF2B5EF4-FFF2-40B4-BE49-F238E27FC236}">
                <a16:creationId xmlns:a16="http://schemas.microsoft.com/office/drawing/2014/main" id="{6B9204F3-9563-417B-BA20-03C588EE2F3D}"/>
              </a:ext>
            </a:extLst>
          </p:cNvPr>
          <p:cNvSpPr>
            <a:spLocks noGrp="1"/>
          </p:cNvSpPr>
          <p:nvPr>
            <p:ph type="dt" sz="half" idx="10"/>
          </p:nvPr>
        </p:nvSpPr>
        <p:spPr/>
        <p:txBody>
          <a:bodyPr/>
          <a:lstStyle/>
          <a:p>
            <a:r>
              <a:rPr lang="en-US"/>
              <a:t>8/5/2019</a:t>
            </a:r>
          </a:p>
        </p:txBody>
      </p:sp>
    </p:spTree>
    <p:extLst>
      <p:ext uri="{BB962C8B-B14F-4D97-AF65-F5344CB8AC3E}">
        <p14:creationId xmlns:p14="http://schemas.microsoft.com/office/powerpoint/2010/main" val="252761005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2CF7A2-D6BC-48C9-9791-FA4A21918CA4}"/>
              </a:ext>
            </a:extLst>
          </p:cNvPr>
          <p:cNvSpPr>
            <a:spLocks noGrp="1"/>
          </p:cNvSpPr>
          <p:nvPr>
            <p:ph type="title"/>
          </p:nvPr>
        </p:nvSpPr>
        <p:spPr/>
        <p:txBody>
          <a:bodyPr/>
          <a:lstStyle/>
          <a:p>
            <a:r>
              <a:rPr lang="en-US" u="sng" dirty="0">
                <a:latin typeface="Times New Roman" panose="02020603050405020304" pitchFamily="18" charset="0"/>
                <a:cs typeface="Times New Roman" panose="02020603050405020304" pitchFamily="18" charset="0"/>
              </a:rPr>
              <a:t>My Project: Linear Regression Algorithm</a:t>
            </a:r>
          </a:p>
        </p:txBody>
      </p:sp>
      <p:sp>
        <p:nvSpPr>
          <p:cNvPr id="3" name="Content Placeholder 2">
            <a:extLst>
              <a:ext uri="{FF2B5EF4-FFF2-40B4-BE49-F238E27FC236}">
                <a16:creationId xmlns:a16="http://schemas.microsoft.com/office/drawing/2014/main" id="{0445BA7C-0A1A-419C-B09A-23EEC1DF8461}"/>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In this algorithm, firstly we need to choose target variable and independent variable.</a:t>
            </a:r>
          </a:p>
          <a:p>
            <a:r>
              <a:rPr lang="en-US" dirty="0">
                <a:latin typeface="Times New Roman" panose="02020603050405020304" pitchFamily="18" charset="0"/>
                <a:cs typeface="Times New Roman" panose="02020603050405020304" pitchFamily="18" charset="0"/>
              </a:rPr>
              <a:t>Target variable is MEDV which is median value of owner-occupied homes in \$1000s.</a:t>
            </a:r>
          </a:p>
          <a:p>
            <a:r>
              <a:rPr lang="en-US" dirty="0">
                <a:latin typeface="Times New Roman" panose="02020603050405020304" pitchFamily="18" charset="0"/>
                <a:cs typeface="Times New Roman" panose="02020603050405020304" pitchFamily="18" charset="0"/>
              </a:rPr>
              <a:t>There is a conflict in independent variable. i.e. which one is independent variable.</a:t>
            </a:r>
          </a:p>
          <a:p>
            <a:r>
              <a:rPr lang="en-US" dirty="0">
                <a:latin typeface="Times New Roman" panose="02020603050405020304" pitchFamily="18" charset="0"/>
                <a:cs typeface="Times New Roman" panose="02020603050405020304" pitchFamily="18" charset="0"/>
              </a:rPr>
              <a:t>It can be RM or LSTAT or PTRATIO.</a:t>
            </a:r>
          </a:p>
          <a:p>
            <a:r>
              <a:rPr lang="en-US" dirty="0">
                <a:latin typeface="Times New Roman" panose="02020603050405020304" pitchFamily="18" charset="0"/>
                <a:cs typeface="Times New Roman" panose="02020603050405020304" pitchFamily="18" charset="0"/>
              </a:rPr>
              <a:t>So the Linear Regression should be performed on all these three variables.</a:t>
            </a:r>
          </a:p>
        </p:txBody>
      </p:sp>
      <p:sp>
        <p:nvSpPr>
          <p:cNvPr id="4" name="Slide Number Placeholder 3">
            <a:extLst>
              <a:ext uri="{FF2B5EF4-FFF2-40B4-BE49-F238E27FC236}">
                <a16:creationId xmlns:a16="http://schemas.microsoft.com/office/drawing/2014/main" id="{5C6EA7E4-2BA9-46EA-A1AF-076180E35611}"/>
              </a:ext>
            </a:extLst>
          </p:cNvPr>
          <p:cNvSpPr>
            <a:spLocks noGrp="1"/>
          </p:cNvSpPr>
          <p:nvPr>
            <p:ph type="sldNum" sz="quarter" idx="12"/>
          </p:nvPr>
        </p:nvSpPr>
        <p:spPr/>
        <p:txBody>
          <a:bodyPr/>
          <a:lstStyle/>
          <a:p>
            <a:fld id="{4187BCC6-5237-4BEC-A689-1733C1E5BED5}" type="slidenum">
              <a:rPr lang="en-US" smtClean="0"/>
              <a:t>37</a:t>
            </a:fld>
            <a:endParaRPr lang="en-US"/>
          </a:p>
        </p:txBody>
      </p:sp>
      <p:sp>
        <p:nvSpPr>
          <p:cNvPr id="8" name="Date Placeholder 7">
            <a:extLst>
              <a:ext uri="{FF2B5EF4-FFF2-40B4-BE49-F238E27FC236}">
                <a16:creationId xmlns:a16="http://schemas.microsoft.com/office/drawing/2014/main" id="{8EDF1CBF-236A-46F2-9E61-9B7B9FBFA4FC}"/>
              </a:ext>
            </a:extLst>
          </p:cNvPr>
          <p:cNvSpPr>
            <a:spLocks noGrp="1"/>
          </p:cNvSpPr>
          <p:nvPr>
            <p:ph type="dt" sz="half" idx="10"/>
          </p:nvPr>
        </p:nvSpPr>
        <p:spPr/>
        <p:txBody>
          <a:bodyPr/>
          <a:lstStyle/>
          <a:p>
            <a:r>
              <a:rPr lang="en-US"/>
              <a:t>8/5/2019</a:t>
            </a:r>
          </a:p>
        </p:txBody>
      </p:sp>
    </p:spTree>
    <p:extLst>
      <p:ext uri="{BB962C8B-B14F-4D97-AF65-F5344CB8AC3E}">
        <p14:creationId xmlns:p14="http://schemas.microsoft.com/office/powerpoint/2010/main" val="385287989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613EF4-A71B-48AC-8F52-A1867E4394A3}"/>
              </a:ext>
            </a:extLst>
          </p:cNvPr>
          <p:cNvSpPr>
            <a:spLocks noGrp="1"/>
          </p:cNvSpPr>
          <p:nvPr>
            <p:ph type="title"/>
          </p:nvPr>
        </p:nvSpPr>
        <p:spPr/>
        <p:txBody>
          <a:bodyPr/>
          <a:lstStyle/>
          <a:p>
            <a:r>
              <a:rPr lang="en-US" u="sng" dirty="0">
                <a:latin typeface="Times New Roman" panose="02020603050405020304" pitchFamily="18" charset="0"/>
                <a:cs typeface="Times New Roman" panose="02020603050405020304" pitchFamily="18" charset="0"/>
              </a:rPr>
              <a:t>My Project: Python Library Required </a:t>
            </a:r>
          </a:p>
        </p:txBody>
      </p:sp>
      <p:sp>
        <p:nvSpPr>
          <p:cNvPr id="3" name="Content Placeholder 2">
            <a:extLst>
              <a:ext uri="{FF2B5EF4-FFF2-40B4-BE49-F238E27FC236}">
                <a16:creationId xmlns:a16="http://schemas.microsoft.com/office/drawing/2014/main" id="{F2BC473D-0AE3-469A-8C85-4BFF8755C645}"/>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There are three library needed to perform this task. These are:</a:t>
            </a:r>
          </a:p>
          <a:p>
            <a:pPr lvl="1"/>
            <a:r>
              <a:rPr lang="en-US" b="1" dirty="0">
                <a:latin typeface="Times New Roman" panose="02020603050405020304" pitchFamily="18" charset="0"/>
                <a:cs typeface="Times New Roman" panose="02020603050405020304" pitchFamily="18" charset="0"/>
              </a:rPr>
              <a:t>NumPy: </a:t>
            </a:r>
            <a:r>
              <a:rPr lang="en-US" dirty="0">
                <a:latin typeface="Times New Roman" panose="02020603050405020304" pitchFamily="18" charset="0"/>
                <a:cs typeface="Times New Roman" panose="02020603050405020304" pitchFamily="18" charset="0"/>
              </a:rPr>
              <a:t>It is a library for the Python programming language, adding support for large, multi-dimensional arrays and matrices, along with a large collection of high-level mathematical functions to operate on these arrays.</a:t>
            </a:r>
            <a:endParaRPr lang="en-US" b="1" dirty="0">
              <a:latin typeface="Times New Roman" panose="02020603050405020304" pitchFamily="18" charset="0"/>
              <a:cs typeface="Times New Roman" panose="02020603050405020304" pitchFamily="18" charset="0"/>
            </a:endParaRPr>
          </a:p>
          <a:p>
            <a:pPr lvl="1"/>
            <a:r>
              <a:rPr lang="en-US" b="1" dirty="0">
                <a:latin typeface="Times New Roman" panose="02020603050405020304" pitchFamily="18" charset="0"/>
                <a:cs typeface="Times New Roman" panose="02020603050405020304" pitchFamily="18" charset="0"/>
              </a:rPr>
              <a:t>Matplotlib:</a:t>
            </a:r>
            <a:r>
              <a:rPr lang="en-US" dirty="0">
                <a:latin typeface="Times New Roman" panose="02020603050405020304" pitchFamily="18" charset="0"/>
                <a:cs typeface="Times New Roman" panose="02020603050405020304" pitchFamily="18" charset="0"/>
              </a:rPr>
              <a:t> It is a plotting library for the Python programming language and its numerical mathematics extension NumPy. It provides an object-oriented API for embedding plots into applications using general-purpose GUI toolkits like </a:t>
            </a:r>
            <a:r>
              <a:rPr lang="en-US" dirty="0" err="1">
                <a:latin typeface="Times New Roman" panose="02020603050405020304" pitchFamily="18" charset="0"/>
                <a:cs typeface="Times New Roman" panose="02020603050405020304" pitchFamily="18" charset="0"/>
              </a:rPr>
              <a:t>Tkinter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wxPython</a:t>
            </a:r>
            <a:r>
              <a:rPr lang="en-US" dirty="0">
                <a:latin typeface="Times New Roman" panose="02020603050405020304" pitchFamily="18" charset="0"/>
                <a:cs typeface="Times New Roman" panose="02020603050405020304" pitchFamily="18" charset="0"/>
              </a:rPr>
              <a:t>, Qt, or GTK+</a:t>
            </a:r>
            <a:endParaRPr lang="en-US" b="1" dirty="0">
              <a:latin typeface="Times New Roman" panose="02020603050405020304" pitchFamily="18" charset="0"/>
              <a:cs typeface="Times New Roman" panose="02020603050405020304" pitchFamily="18" charset="0"/>
            </a:endParaRPr>
          </a:p>
          <a:p>
            <a:pPr lvl="1"/>
            <a:r>
              <a:rPr lang="en-US" b="1" dirty="0">
                <a:latin typeface="Times New Roman" panose="02020603050405020304" pitchFamily="18" charset="0"/>
                <a:cs typeface="Times New Roman" panose="02020603050405020304" pitchFamily="18" charset="0"/>
              </a:rPr>
              <a:t>Pandas: </a:t>
            </a:r>
            <a:r>
              <a:rPr lang="en-US" dirty="0">
                <a:latin typeface="Times New Roman" panose="02020603050405020304" pitchFamily="18" charset="0"/>
                <a:cs typeface="Times New Roman" panose="02020603050405020304" pitchFamily="18" charset="0"/>
              </a:rPr>
              <a:t>In computer programming, pandas is a software library written for the Python programming language for data manipulation and analysis. In particular, it offers data structures and operations for manipulating numerical tables and time series.</a:t>
            </a:r>
            <a:endParaRPr lang="en-US" b="1"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455CC2A0-95AC-4E11-A122-6F311B044A84}"/>
              </a:ext>
            </a:extLst>
          </p:cNvPr>
          <p:cNvSpPr>
            <a:spLocks noGrp="1"/>
          </p:cNvSpPr>
          <p:nvPr>
            <p:ph type="sldNum" sz="quarter" idx="12"/>
          </p:nvPr>
        </p:nvSpPr>
        <p:spPr/>
        <p:txBody>
          <a:bodyPr/>
          <a:lstStyle/>
          <a:p>
            <a:fld id="{4187BCC6-5237-4BEC-A689-1733C1E5BED5}" type="slidenum">
              <a:rPr lang="en-US" smtClean="0"/>
              <a:t>38</a:t>
            </a:fld>
            <a:endParaRPr lang="en-US"/>
          </a:p>
        </p:txBody>
      </p:sp>
      <p:sp>
        <p:nvSpPr>
          <p:cNvPr id="8" name="Date Placeholder 7">
            <a:extLst>
              <a:ext uri="{FF2B5EF4-FFF2-40B4-BE49-F238E27FC236}">
                <a16:creationId xmlns:a16="http://schemas.microsoft.com/office/drawing/2014/main" id="{D69A7FFA-784C-4B33-A806-1937C3CB9A2E}"/>
              </a:ext>
            </a:extLst>
          </p:cNvPr>
          <p:cNvSpPr>
            <a:spLocks noGrp="1"/>
          </p:cNvSpPr>
          <p:nvPr>
            <p:ph type="dt" sz="half" idx="10"/>
          </p:nvPr>
        </p:nvSpPr>
        <p:spPr/>
        <p:txBody>
          <a:bodyPr/>
          <a:lstStyle/>
          <a:p>
            <a:r>
              <a:rPr lang="en-US"/>
              <a:t>8/5/2019</a:t>
            </a:r>
          </a:p>
        </p:txBody>
      </p:sp>
    </p:spTree>
    <p:extLst>
      <p:ext uri="{BB962C8B-B14F-4D97-AF65-F5344CB8AC3E}">
        <p14:creationId xmlns:p14="http://schemas.microsoft.com/office/powerpoint/2010/main" val="1563209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358C9-4AE2-402C-8FE7-1345D64EEB7B}"/>
              </a:ext>
            </a:extLst>
          </p:cNvPr>
          <p:cNvSpPr>
            <a:spLocks noGrp="1"/>
          </p:cNvSpPr>
          <p:nvPr>
            <p:ph type="title"/>
          </p:nvPr>
        </p:nvSpPr>
        <p:spPr/>
        <p:txBody>
          <a:bodyPr/>
          <a:lstStyle/>
          <a:p>
            <a:r>
              <a:rPr lang="en-US" u="sng" dirty="0" err="1">
                <a:latin typeface="Times New Roman" panose="02020603050405020304" pitchFamily="18" charset="0"/>
                <a:cs typeface="Times New Roman" panose="02020603050405020304" pitchFamily="18" charset="0"/>
              </a:rPr>
              <a:t>MyProject</a:t>
            </a:r>
            <a:r>
              <a:rPr lang="en-US" u="sng" dirty="0">
                <a:latin typeface="Times New Roman" panose="02020603050405020304" pitchFamily="18" charset="0"/>
                <a:cs typeface="Times New Roman" panose="02020603050405020304" pitchFamily="18" charset="0"/>
              </a:rPr>
              <a:t> : Programming Codes</a:t>
            </a:r>
          </a:p>
        </p:txBody>
      </p:sp>
      <p:sp>
        <p:nvSpPr>
          <p:cNvPr id="3" name="Content Placeholder 2">
            <a:extLst>
              <a:ext uri="{FF2B5EF4-FFF2-40B4-BE49-F238E27FC236}">
                <a16:creationId xmlns:a16="http://schemas.microsoft.com/office/drawing/2014/main" id="{13E30801-B748-4D44-80CB-F93FBC3C51EE}"/>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Importing Libraries:</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Extracting data from column:</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Rest of the codes are in project.</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304C9F98-DD8A-4982-BD7B-052F9A4BAE42}"/>
              </a:ext>
            </a:extLst>
          </p:cNvPr>
          <p:cNvPicPr>
            <a:picLocks noChangeAspect="1"/>
          </p:cNvPicPr>
          <p:nvPr/>
        </p:nvPicPr>
        <p:blipFill>
          <a:blip r:embed="rId2"/>
          <a:stretch>
            <a:fillRect/>
          </a:stretch>
        </p:blipFill>
        <p:spPr>
          <a:xfrm>
            <a:off x="2992130" y="3082202"/>
            <a:ext cx="3103870" cy="693595"/>
          </a:xfrm>
          <a:prstGeom prst="rect">
            <a:avLst/>
          </a:prstGeom>
        </p:spPr>
      </p:pic>
      <p:pic>
        <p:nvPicPr>
          <p:cNvPr id="5" name="Picture 4">
            <a:extLst>
              <a:ext uri="{FF2B5EF4-FFF2-40B4-BE49-F238E27FC236}">
                <a16:creationId xmlns:a16="http://schemas.microsoft.com/office/drawing/2014/main" id="{A1A71774-0282-4A4A-8F69-1AB9B4414891}"/>
              </a:ext>
            </a:extLst>
          </p:cNvPr>
          <p:cNvPicPr>
            <a:picLocks noChangeAspect="1"/>
          </p:cNvPicPr>
          <p:nvPr/>
        </p:nvPicPr>
        <p:blipFill>
          <a:blip r:embed="rId3"/>
          <a:stretch>
            <a:fillRect/>
          </a:stretch>
        </p:blipFill>
        <p:spPr>
          <a:xfrm>
            <a:off x="2949633" y="4145217"/>
            <a:ext cx="6206724" cy="1069333"/>
          </a:xfrm>
          <a:prstGeom prst="rect">
            <a:avLst/>
          </a:prstGeom>
        </p:spPr>
      </p:pic>
      <p:sp>
        <p:nvSpPr>
          <p:cNvPr id="6" name="Slide Number Placeholder 5">
            <a:extLst>
              <a:ext uri="{FF2B5EF4-FFF2-40B4-BE49-F238E27FC236}">
                <a16:creationId xmlns:a16="http://schemas.microsoft.com/office/drawing/2014/main" id="{84583A3F-19B4-436F-824A-B3290764BAFE}"/>
              </a:ext>
            </a:extLst>
          </p:cNvPr>
          <p:cNvSpPr>
            <a:spLocks noGrp="1"/>
          </p:cNvSpPr>
          <p:nvPr>
            <p:ph type="sldNum" sz="quarter" idx="12"/>
          </p:nvPr>
        </p:nvSpPr>
        <p:spPr/>
        <p:txBody>
          <a:bodyPr/>
          <a:lstStyle/>
          <a:p>
            <a:fld id="{4187BCC6-5237-4BEC-A689-1733C1E5BED5}" type="slidenum">
              <a:rPr lang="en-US" smtClean="0"/>
              <a:t>39</a:t>
            </a:fld>
            <a:endParaRPr lang="en-US"/>
          </a:p>
        </p:txBody>
      </p:sp>
      <p:sp>
        <p:nvSpPr>
          <p:cNvPr id="10" name="Date Placeholder 9">
            <a:extLst>
              <a:ext uri="{FF2B5EF4-FFF2-40B4-BE49-F238E27FC236}">
                <a16:creationId xmlns:a16="http://schemas.microsoft.com/office/drawing/2014/main" id="{073AE3D1-71B1-4D87-BC1C-7E17E2326DD1}"/>
              </a:ext>
            </a:extLst>
          </p:cNvPr>
          <p:cNvSpPr>
            <a:spLocks noGrp="1"/>
          </p:cNvSpPr>
          <p:nvPr>
            <p:ph type="dt" sz="half" idx="10"/>
          </p:nvPr>
        </p:nvSpPr>
        <p:spPr/>
        <p:txBody>
          <a:bodyPr/>
          <a:lstStyle/>
          <a:p>
            <a:r>
              <a:rPr lang="en-US"/>
              <a:t>8/5/2019</a:t>
            </a:r>
          </a:p>
        </p:txBody>
      </p:sp>
    </p:spTree>
    <p:extLst>
      <p:ext uri="{BB962C8B-B14F-4D97-AF65-F5344CB8AC3E}">
        <p14:creationId xmlns:p14="http://schemas.microsoft.com/office/powerpoint/2010/main" val="37762352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2698D-7058-4A38-A24B-0A333C32A697}"/>
              </a:ext>
            </a:extLst>
          </p:cNvPr>
          <p:cNvSpPr>
            <a:spLocks noGrp="1"/>
          </p:cNvSpPr>
          <p:nvPr>
            <p:ph type="title"/>
          </p:nvPr>
        </p:nvSpPr>
        <p:spPr>
          <a:xfrm>
            <a:off x="1154954" y="948954"/>
            <a:ext cx="8761413" cy="706964"/>
          </a:xfrm>
        </p:spPr>
        <p:txBody>
          <a:bodyPr/>
          <a:lstStyle/>
          <a:p>
            <a:r>
              <a:rPr lang="en-US" u="sng" dirty="0">
                <a:latin typeface="Times New Roman" panose="02020603050405020304" pitchFamily="18" charset="0"/>
                <a:cs typeface="Times New Roman" panose="02020603050405020304" pitchFamily="18" charset="0"/>
              </a:rPr>
              <a:t>Python</a:t>
            </a:r>
          </a:p>
        </p:txBody>
      </p:sp>
      <p:sp>
        <p:nvSpPr>
          <p:cNvPr id="3" name="Content Placeholder 2">
            <a:extLst>
              <a:ext uri="{FF2B5EF4-FFF2-40B4-BE49-F238E27FC236}">
                <a16:creationId xmlns:a16="http://schemas.microsoft.com/office/drawing/2014/main" id="{AB24BFD3-919A-477B-BB6F-1B450B67D4FB}"/>
              </a:ext>
            </a:extLst>
          </p:cNvPr>
          <p:cNvSpPr>
            <a:spLocks noGrp="1"/>
          </p:cNvSpPr>
          <p:nvPr>
            <p:ph idx="1"/>
          </p:nvPr>
        </p:nvSpPr>
        <p:spPr/>
        <p:txBody>
          <a:bodyPr>
            <a:normAutofit/>
          </a:bodyPr>
          <a:lstStyle/>
          <a:p>
            <a:r>
              <a:rPr lang="en-US" dirty="0">
                <a:latin typeface="Times New Roman" panose="02020603050405020304" pitchFamily="18" charset="0"/>
                <a:cs typeface="Times New Roman" panose="02020603050405020304" pitchFamily="18" charset="0"/>
              </a:rPr>
              <a:t>Python is a high level, interpreted, interactive and object oriented scripting language.</a:t>
            </a:r>
          </a:p>
          <a:p>
            <a:r>
              <a:rPr lang="en-US" dirty="0">
                <a:latin typeface="Times New Roman" panose="02020603050405020304" pitchFamily="18" charset="0"/>
                <a:cs typeface="Times New Roman" panose="02020603050405020304" pitchFamily="18" charset="0"/>
              </a:rPr>
              <a:t>It is one of the most advance 3</a:t>
            </a:r>
            <a:r>
              <a:rPr lang="en-US" baseline="30000" dirty="0">
                <a:latin typeface="Times New Roman" panose="02020603050405020304" pitchFamily="18" charset="0"/>
                <a:cs typeface="Times New Roman" panose="02020603050405020304" pitchFamily="18" charset="0"/>
              </a:rPr>
              <a:t>rd</a:t>
            </a:r>
            <a:r>
              <a:rPr lang="en-US" dirty="0">
                <a:latin typeface="Times New Roman" panose="02020603050405020304" pitchFamily="18" charset="0"/>
                <a:cs typeface="Times New Roman" panose="02020603050405020304" pitchFamily="18" charset="0"/>
              </a:rPr>
              <a:t> generation language.</a:t>
            </a:r>
          </a:p>
          <a:p>
            <a:r>
              <a:rPr lang="en-US" b="1" dirty="0">
                <a:latin typeface="Times New Roman" panose="02020603050405020304" pitchFamily="18" charset="0"/>
                <a:cs typeface="Times New Roman" panose="02020603050405020304" pitchFamily="18" charset="0"/>
              </a:rPr>
              <a:t>Python is Interpreted</a:t>
            </a:r>
            <a:r>
              <a:rPr lang="en-US" dirty="0">
                <a:latin typeface="Times New Roman" panose="02020603050405020304" pitchFamily="18" charset="0"/>
                <a:cs typeface="Times New Roman" panose="02020603050405020304" pitchFamily="18" charset="0"/>
              </a:rPr>
              <a:t>. Python is processed at runtime by interpreter.</a:t>
            </a:r>
          </a:p>
          <a:p>
            <a:r>
              <a:rPr lang="en-US" b="1" dirty="0">
                <a:latin typeface="Times New Roman" panose="02020603050405020304" pitchFamily="18" charset="0"/>
                <a:cs typeface="Times New Roman" panose="02020603050405020304" pitchFamily="18" charset="0"/>
              </a:rPr>
              <a:t>Python is Interactive</a:t>
            </a:r>
            <a:r>
              <a:rPr lang="en-US" b="1" i="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We can interact with interpreter directly from python prompt to write out program.</a:t>
            </a:r>
          </a:p>
          <a:p>
            <a:r>
              <a:rPr lang="en-US" b="1" dirty="0">
                <a:latin typeface="Times New Roman" panose="02020603050405020304" pitchFamily="18" charset="0"/>
                <a:cs typeface="Times New Roman" panose="02020603050405020304" pitchFamily="18" charset="0"/>
              </a:rPr>
              <a:t>Python is Object-Oriented</a:t>
            </a:r>
            <a:r>
              <a:rPr lang="en-US" b="1" i="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Python supports Object-Oriented style or technique of programming that encapsulates code within objects.</a:t>
            </a:r>
          </a:p>
          <a:p>
            <a:r>
              <a:rPr lang="en-US" b="1" dirty="0">
                <a:latin typeface="Times New Roman" panose="02020603050405020304" pitchFamily="18" charset="0"/>
                <a:cs typeface="Times New Roman" panose="02020603050405020304" pitchFamily="18" charset="0"/>
              </a:rPr>
              <a:t>Python is Beginner’s language</a:t>
            </a:r>
            <a:r>
              <a:rPr lang="en-US" b="1" i="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Python is a fantastic language for the beginners in programming as it have a very simple syntax and programming style.</a:t>
            </a:r>
            <a:endParaRPr lang="en-US" b="1" i="1" dirty="0">
              <a:latin typeface="Times New Roman" panose="02020603050405020304" pitchFamily="18" charset="0"/>
              <a:cs typeface="Times New Roman" panose="02020603050405020304" pitchFamily="18" charset="0"/>
            </a:endParaRPr>
          </a:p>
          <a:p>
            <a:endParaRPr lang="en-US" dirty="0"/>
          </a:p>
        </p:txBody>
      </p:sp>
      <p:sp>
        <p:nvSpPr>
          <p:cNvPr id="4" name="Slide Number Placeholder 3">
            <a:extLst>
              <a:ext uri="{FF2B5EF4-FFF2-40B4-BE49-F238E27FC236}">
                <a16:creationId xmlns:a16="http://schemas.microsoft.com/office/drawing/2014/main" id="{5243CF7D-DFC4-4025-BD64-10B8ECC6BD76}"/>
              </a:ext>
            </a:extLst>
          </p:cNvPr>
          <p:cNvSpPr>
            <a:spLocks noGrp="1"/>
          </p:cNvSpPr>
          <p:nvPr>
            <p:ph type="sldNum" sz="quarter" idx="12"/>
          </p:nvPr>
        </p:nvSpPr>
        <p:spPr/>
        <p:txBody>
          <a:bodyPr/>
          <a:lstStyle/>
          <a:p>
            <a:fld id="{4187BCC6-5237-4BEC-A689-1733C1E5BED5}" type="slidenum">
              <a:rPr lang="en-US" smtClean="0"/>
              <a:t>4</a:t>
            </a:fld>
            <a:endParaRPr lang="en-US"/>
          </a:p>
        </p:txBody>
      </p:sp>
      <p:sp>
        <p:nvSpPr>
          <p:cNvPr id="8" name="Date Placeholder 7">
            <a:extLst>
              <a:ext uri="{FF2B5EF4-FFF2-40B4-BE49-F238E27FC236}">
                <a16:creationId xmlns:a16="http://schemas.microsoft.com/office/drawing/2014/main" id="{DF5F048F-B406-421F-871B-CA2F7A45EFE9}"/>
              </a:ext>
            </a:extLst>
          </p:cNvPr>
          <p:cNvSpPr>
            <a:spLocks noGrp="1"/>
          </p:cNvSpPr>
          <p:nvPr>
            <p:ph type="dt" sz="half" idx="10"/>
          </p:nvPr>
        </p:nvSpPr>
        <p:spPr/>
        <p:txBody>
          <a:bodyPr/>
          <a:lstStyle/>
          <a:p>
            <a:r>
              <a:rPr lang="en-US"/>
              <a:t>8/5/2019</a:t>
            </a:r>
          </a:p>
        </p:txBody>
      </p:sp>
    </p:spTree>
    <p:extLst>
      <p:ext uri="{BB962C8B-B14F-4D97-AF65-F5344CB8AC3E}">
        <p14:creationId xmlns:p14="http://schemas.microsoft.com/office/powerpoint/2010/main" val="94504182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E77E7E-A5BB-4A6F-8E0F-CD696DB428FA}"/>
              </a:ext>
            </a:extLst>
          </p:cNvPr>
          <p:cNvSpPr>
            <a:spLocks noGrp="1"/>
          </p:cNvSpPr>
          <p:nvPr>
            <p:ph type="title"/>
          </p:nvPr>
        </p:nvSpPr>
        <p:spPr/>
        <p:txBody>
          <a:bodyPr/>
          <a:lstStyle/>
          <a:p>
            <a:r>
              <a:rPr lang="en-US" u="sng" dirty="0" err="1">
                <a:latin typeface="Times New Roman" panose="02020603050405020304" pitchFamily="18" charset="0"/>
                <a:cs typeface="Times New Roman" panose="02020603050405020304" pitchFamily="18" charset="0"/>
              </a:rPr>
              <a:t>MyProject</a:t>
            </a:r>
            <a:r>
              <a:rPr lang="en-US" u="sng" dirty="0">
                <a:latin typeface="Times New Roman" panose="02020603050405020304" pitchFamily="18" charset="0"/>
                <a:cs typeface="Times New Roman" panose="02020603050405020304" pitchFamily="18" charset="0"/>
              </a:rPr>
              <a:t> : Outputs(Training Sets)</a:t>
            </a:r>
          </a:p>
        </p:txBody>
      </p:sp>
      <p:pic>
        <p:nvPicPr>
          <p:cNvPr id="11" name="Content Placeholder 10">
            <a:extLst>
              <a:ext uri="{FF2B5EF4-FFF2-40B4-BE49-F238E27FC236}">
                <a16:creationId xmlns:a16="http://schemas.microsoft.com/office/drawing/2014/main" id="{D3432CE8-4166-4436-8C7F-EDBC39513C4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2451247"/>
            <a:ext cx="4232040" cy="2686425"/>
          </a:xfrm>
        </p:spPr>
      </p:pic>
      <p:pic>
        <p:nvPicPr>
          <p:cNvPr id="13" name="Picture 12">
            <a:extLst>
              <a:ext uri="{FF2B5EF4-FFF2-40B4-BE49-F238E27FC236}">
                <a16:creationId xmlns:a16="http://schemas.microsoft.com/office/drawing/2014/main" id="{6A263DF2-6292-4999-BCB9-13EE6DC406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67041" y="2451247"/>
            <a:ext cx="3983802" cy="2652787"/>
          </a:xfrm>
          <a:prstGeom prst="rect">
            <a:avLst/>
          </a:prstGeom>
        </p:spPr>
      </p:pic>
      <p:pic>
        <p:nvPicPr>
          <p:cNvPr id="15" name="Picture 14">
            <a:extLst>
              <a:ext uri="{FF2B5EF4-FFF2-40B4-BE49-F238E27FC236}">
                <a16:creationId xmlns:a16="http://schemas.microsoft.com/office/drawing/2014/main" id="{4801BF43-3809-4B8A-9DE2-D0ACEB4CCF4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94453" y="2451247"/>
            <a:ext cx="3802616" cy="2541085"/>
          </a:xfrm>
          <a:prstGeom prst="rect">
            <a:avLst/>
          </a:prstGeom>
        </p:spPr>
      </p:pic>
      <p:sp>
        <p:nvSpPr>
          <p:cNvPr id="3" name="Slide Number Placeholder 2">
            <a:extLst>
              <a:ext uri="{FF2B5EF4-FFF2-40B4-BE49-F238E27FC236}">
                <a16:creationId xmlns:a16="http://schemas.microsoft.com/office/drawing/2014/main" id="{ADE1A12F-EEC5-47CB-80E1-402E50F94F17}"/>
              </a:ext>
            </a:extLst>
          </p:cNvPr>
          <p:cNvSpPr>
            <a:spLocks noGrp="1"/>
          </p:cNvSpPr>
          <p:nvPr>
            <p:ph type="sldNum" sz="quarter" idx="12"/>
          </p:nvPr>
        </p:nvSpPr>
        <p:spPr/>
        <p:txBody>
          <a:bodyPr/>
          <a:lstStyle/>
          <a:p>
            <a:fld id="{4187BCC6-5237-4BEC-A689-1733C1E5BED5}" type="slidenum">
              <a:rPr lang="en-US" smtClean="0"/>
              <a:t>40</a:t>
            </a:fld>
            <a:endParaRPr lang="en-US"/>
          </a:p>
        </p:txBody>
      </p:sp>
      <p:sp>
        <p:nvSpPr>
          <p:cNvPr id="7" name="Date Placeholder 6">
            <a:extLst>
              <a:ext uri="{FF2B5EF4-FFF2-40B4-BE49-F238E27FC236}">
                <a16:creationId xmlns:a16="http://schemas.microsoft.com/office/drawing/2014/main" id="{DBFBA3BA-E6F1-4686-8062-E7DA222437BC}"/>
              </a:ext>
            </a:extLst>
          </p:cNvPr>
          <p:cNvSpPr>
            <a:spLocks noGrp="1"/>
          </p:cNvSpPr>
          <p:nvPr>
            <p:ph type="dt" sz="half" idx="10"/>
          </p:nvPr>
        </p:nvSpPr>
        <p:spPr/>
        <p:txBody>
          <a:bodyPr/>
          <a:lstStyle/>
          <a:p>
            <a:r>
              <a:rPr lang="en-US"/>
              <a:t>8/5/2019</a:t>
            </a:r>
          </a:p>
        </p:txBody>
      </p:sp>
    </p:spTree>
    <p:extLst>
      <p:ext uri="{BB962C8B-B14F-4D97-AF65-F5344CB8AC3E}">
        <p14:creationId xmlns:p14="http://schemas.microsoft.com/office/powerpoint/2010/main" val="311386651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F21478-20EC-4624-930E-ECA89A563E7F}"/>
              </a:ext>
            </a:extLst>
          </p:cNvPr>
          <p:cNvSpPr>
            <a:spLocks noGrp="1"/>
          </p:cNvSpPr>
          <p:nvPr>
            <p:ph type="title"/>
          </p:nvPr>
        </p:nvSpPr>
        <p:spPr/>
        <p:txBody>
          <a:bodyPr/>
          <a:lstStyle/>
          <a:p>
            <a:r>
              <a:rPr lang="en-US" u="sng" dirty="0" err="1">
                <a:latin typeface="Times New Roman" panose="02020603050405020304" pitchFamily="18" charset="0"/>
                <a:cs typeface="Times New Roman" panose="02020603050405020304" pitchFamily="18" charset="0"/>
              </a:rPr>
              <a:t>MyProject</a:t>
            </a:r>
            <a:r>
              <a:rPr lang="en-US" u="sng" dirty="0">
                <a:latin typeface="Times New Roman" panose="02020603050405020304" pitchFamily="18" charset="0"/>
                <a:cs typeface="Times New Roman" panose="02020603050405020304" pitchFamily="18" charset="0"/>
              </a:rPr>
              <a:t> : Outputs(Testing sets)</a:t>
            </a:r>
          </a:p>
        </p:txBody>
      </p:sp>
      <p:pic>
        <p:nvPicPr>
          <p:cNvPr id="5" name="Content Placeholder 4">
            <a:extLst>
              <a:ext uri="{FF2B5EF4-FFF2-40B4-BE49-F238E27FC236}">
                <a16:creationId xmlns:a16="http://schemas.microsoft.com/office/drawing/2014/main" id="{4CAB0548-F31E-4CBD-AA32-3996A69EF15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2910" y="2322020"/>
            <a:ext cx="3924848" cy="2743583"/>
          </a:xfrm>
        </p:spPr>
      </p:pic>
      <p:pic>
        <p:nvPicPr>
          <p:cNvPr id="7" name="Picture 6">
            <a:extLst>
              <a:ext uri="{FF2B5EF4-FFF2-40B4-BE49-F238E27FC236}">
                <a16:creationId xmlns:a16="http://schemas.microsoft.com/office/drawing/2014/main" id="{599387E2-7076-4DA8-8499-7911D25EC3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07758" y="2360125"/>
            <a:ext cx="4039164" cy="2705478"/>
          </a:xfrm>
          <a:prstGeom prst="rect">
            <a:avLst/>
          </a:prstGeom>
        </p:spPr>
      </p:pic>
      <p:pic>
        <p:nvPicPr>
          <p:cNvPr id="9" name="Picture 8">
            <a:extLst>
              <a:ext uri="{FF2B5EF4-FFF2-40B4-BE49-F238E27FC236}">
                <a16:creationId xmlns:a16="http://schemas.microsoft.com/office/drawing/2014/main" id="{FB2F196B-BE3D-4D15-925A-13B4AA354C8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32606" y="2360125"/>
            <a:ext cx="3817524" cy="2615882"/>
          </a:xfrm>
          <a:prstGeom prst="rect">
            <a:avLst/>
          </a:prstGeom>
        </p:spPr>
      </p:pic>
      <p:sp>
        <p:nvSpPr>
          <p:cNvPr id="3" name="Slide Number Placeholder 2">
            <a:extLst>
              <a:ext uri="{FF2B5EF4-FFF2-40B4-BE49-F238E27FC236}">
                <a16:creationId xmlns:a16="http://schemas.microsoft.com/office/drawing/2014/main" id="{09E76525-A082-4AD3-912B-DDD45E064B80}"/>
              </a:ext>
            </a:extLst>
          </p:cNvPr>
          <p:cNvSpPr>
            <a:spLocks noGrp="1"/>
          </p:cNvSpPr>
          <p:nvPr>
            <p:ph type="sldNum" sz="quarter" idx="12"/>
          </p:nvPr>
        </p:nvSpPr>
        <p:spPr/>
        <p:txBody>
          <a:bodyPr/>
          <a:lstStyle/>
          <a:p>
            <a:fld id="{4187BCC6-5237-4BEC-A689-1733C1E5BED5}" type="slidenum">
              <a:rPr lang="en-US" smtClean="0"/>
              <a:t>41</a:t>
            </a:fld>
            <a:endParaRPr lang="en-US"/>
          </a:p>
        </p:txBody>
      </p:sp>
      <p:sp>
        <p:nvSpPr>
          <p:cNvPr id="10" name="Date Placeholder 9">
            <a:extLst>
              <a:ext uri="{FF2B5EF4-FFF2-40B4-BE49-F238E27FC236}">
                <a16:creationId xmlns:a16="http://schemas.microsoft.com/office/drawing/2014/main" id="{0AF7FCC8-42A9-409B-90E1-5A7E2B89A879}"/>
              </a:ext>
            </a:extLst>
          </p:cNvPr>
          <p:cNvSpPr>
            <a:spLocks noGrp="1"/>
          </p:cNvSpPr>
          <p:nvPr>
            <p:ph type="dt" sz="half" idx="10"/>
          </p:nvPr>
        </p:nvSpPr>
        <p:spPr/>
        <p:txBody>
          <a:bodyPr/>
          <a:lstStyle/>
          <a:p>
            <a:r>
              <a:rPr lang="en-US"/>
              <a:t>8/5/2019</a:t>
            </a:r>
          </a:p>
        </p:txBody>
      </p:sp>
    </p:spTree>
    <p:extLst>
      <p:ext uri="{BB962C8B-B14F-4D97-AF65-F5344CB8AC3E}">
        <p14:creationId xmlns:p14="http://schemas.microsoft.com/office/powerpoint/2010/main" val="51449104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B99D8-E2C8-4808-A11A-2D33975B0311}"/>
              </a:ext>
            </a:extLst>
          </p:cNvPr>
          <p:cNvSpPr>
            <a:spLocks noGrp="1"/>
          </p:cNvSpPr>
          <p:nvPr>
            <p:ph type="title"/>
          </p:nvPr>
        </p:nvSpPr>
        <p:spPr/>
        <p:txBody>
          <a:bodyPr/>
          <a:lstStyle/>
          <a:p>
            <a:r>
              <a:rPr lang="en-US" u="sng" dirty="0" err="1">
                <a:latin typeface="Times New Roman" panose="02020603050405020304" pitchFamily="18" charset="0"/>
                <a:cs typeface="Times New Roman" panose="02020603050405020304" pitchFamily="18" charset="0"/>
              </a:rPr>
              <a:t>MyProject</a:t>
            </a:r>
            <a:r>
              <a:rPr lang="en-US" u="sng" dirty="0">
                <a:latin typeface="Times New Roman" panose="02020603050405020304" pitchFamily="18" charset="0"/>
                <a:cs typeface="Times New Roman" panose="02020603050405020304" pitchFamily="18" charset="0"/>
              </a:rPr>
              <a:t> : Conclusion</a:t>
            </a:r>
          </a:p>
        </p:txBody>
      </p:sp>
      <p:sp>
        <p:nvSpPr>
          <p:cNvPr id="3" name="Content Placeholder 2">
            <a:extLst>
              <a:ext uri="{FF2B5EF4-FFF2-40B4-BE49-F238E27FC236}">
                <a16:creationId xmlns:a16="http://schemas.microsoft.com/office/drawing/2014/main" id="{2B08C54E-BFEA-462B-A934-9978348099A2}"/>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After doing this project we come to the following conclusion:</a:t>
            </a:r>
          </a:p>
          <a:p>
            <a:pPr lvl="1"/>
            <a:r>
              <a:rPr lang="en-US" dirty="0">
                <a:latin typeface="Times New Roman" panose="02020603050405020304" pitchFamily="18" charset="0"/>
                <a:cs typeface="Times New Roman" panose="02020603050405020304" pitchFamily="18" charset="0"/>
              </a:rPr>
              <a:t>We came to know about Linear Regression from up-close.</a:t>
            </a:r>
          </a:p>
          <a:p>
            <a:pPr lvl="1"/>
            <a:r>
              <a:rPr lang="en-US" dirty="0">
                <a:latin typeface="Times New Roman" panose="02020603050405020304" pitchFamily="18" charset="0"/>
                <a:cs typeface="Times New Roman" panose="02020603050405020304" pitchFamily="18" charset="0"/>
              </a:rPr>
              <a:t>We learnt how to implement Linear Regression via coding in python.</a:t>
            </a:r>
          </a:p>
          <a:p>
            <a:pPr lvl="1"/>
            <a:r>
              <a:rPr lang="en-US" dirty="0">
                <a:latin typeface="Times New Roman" panose="02020603050405020304" pitchFamily="18" charset="0"/>
                <a:cs typeface="Times New Roman" panose="02020603050405020304" pitchFamily="18" charset="0"/>
              </a:rPr>
              <a:t>Linear Regression is the perfect algorithm for predicting the prices of houses in Boston.</a:t>
            </a:r>
          </a:p>
          <a:p>
            <a:pPr lvl="1"/>
            <a:endParaRPr lang="en-US" dirty="0">
              <a:latin typeface="Times New Roman" panose="02020603050405020304" pitchFamily="18" charset="0"/>
              <a:cs typeface="Times New Roman" panose="02020603050405020304" pitchFamily="18" charset="0"/>
            </a:endParaRPr>
          </a:p>
          <a:p>
            <a:pPr lvl="1"/>
            <a:endParaRPr lang="en-US"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CF917B45-BC4C-4C4A-A79F-0363A0DD49F2}"/>
              </a:ext>
            </a:extLst>
          </p:cNvPr>
          <p:cNvSpPr>
            <a:spLocks noGrp="1"/>
          </p:cNvSpPr>
          <p:nvPr>
            <p:ph type="sldNum" sz="quarter" idx="12"/>
          </p:nvPr>
        </p:nvSpPr>
        <p:spPr/>
        <p:txBody>
          <a:bodyPr/>
          <a:lstStyle/>
          <a:p>
            <a:fld id="{4187BCC6-5237-4BEC-A689-1733C1E5BED5}" type="slidenum">
              <a:rPr lang="en-US" smtClean="0"/>
              <a:t>42</a:t>
            </a:fld>
            <a:endParaRPr lang="en-US"/>
          </a:p>
        </p:txBody>
      </p:sp>
      <p:sp>
        <p:nvSpPr>
          <p:cNvPr id="8" name="Date Placeholder 7">
            <a:extLst>
              <a:ext uri="{FF2B5EF4-FFF2-40B4-BE49-F238E27FC236}">
                <a16:creationId xmlns:a16="http://schemas.microsoft.com/office/drawing/2014/main" id="{06573081-5E93-4C37-ABF7-3BC84FAC99CC}"/>
              </a:ext>
            </a:extLst>
          </p:cNvPr>
          <p:cNvSpPr>
            <a:spLocks noGrp="1"/>
          </p:cNvSpPr>
          <p:nvPr>
            <p:ph type="dt" sz="half" idx="10"/>
          </p:nvPr>
        </p:nvSpPr>
        <p:spPr/>
        <p:txBody>
          <a:bodyPr/>
          <a:lstStyle/>
          <a:p>
            <a:r>
              <a:rPr lang="en-US"/>
              <a:t>8/5/2019</a:t>
            </a:r>
          </a:p>
        </p:txBody>
      </p:sp>
    </p:spTree>
    <p:extLst>
      <p:ext uri="{BB962C8B-B14F-4D97-AF65-F5344CB8AC3E}">
        <p14:creationId xmlns:p14="http://schemas.microsoft.com/office/powerpoint/2010/main" val="10627691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A6EC6-E861-456D-B89E-939704BB7BD7}"/>
              </a:ext>
            </a:extLst>
          </p:cNvPr>
          <p:cNvSpPr>
            <a:spLocks noGrp="1"/>
          </p:cNvSpPr>
          <p:nvPr>
            <p:ph type="title"/>
          </p:nvPr>
        </p:nvSpPr>
        <p:spPr/>
        <p:txBody>
          <a:bodyPr/>
          <a:lstStyle/>
          <a:p>
            <a:r>
              <a:rPr lang="en-US" u="sng" dirty="0">
                <a:latin typeface="Times New Roman" panose="02020603050405020304" pitchFamily="18" charset="0"/>
                <a:cs typeface="Times New Roman" panose="02020603050405020304" pitchFamily="18" charset="0"/>
              </a:rPr>
              <a:t>Advantages of Python</a:t>
            </a:r>
          </a:p>
        </p:txBody>
      </p:sp>
      <p:sp>
        <p:nvSpPr>
          <p:cNvPr id="3" name="Content Placeholder 2">
            <a:extLst>
              <a:ext uri="{FF2B5EF4-FFF2-40B4-BE49-F238E27FC236}">
                <a16:creationId xmlns:a16="http://schemas.microsoft.com/office/drawing/2014/main" id="{152D5369-3BC0-4118-A70A-348BB6773919}"/>
              </a:ext>
            </a:extLst>
          </p:cNvPr>
          <p:cNvSpPr>
            <a:spLocks noGrp="1"/>
          </p:cNvSpPr>
          <p:nvPr>
            <p:ph idx="1"/>
          </p:nvPr>
        </p:nvSpPr>
        <p:spPr/>
        <p:txBody>
          <a:bodyPr>
            <a:normAutofit/>
          </a:bodyPr>
          <a:lstStyle/>
          <a:p>
            <a:r>
              <a:rPr lang="en-US" b="1" dirty="0">
                <a:latin typeface="Times New Roman" panose="02020603050405020304" pitchFamily="18" charset="0"/>
                <a:cs typeface="Times New Roman" panose="02020603050405020304" pitchFamily="18" charset="0"/>
              </a:rPr>
              <a:t>Easy to learn</a:t>
            </a:r>
            <a:r>
              <a:rPr lang="en-US" dirty="0">
                <a:latin typeface="Times New Roman" panose="02020603050405020304" pitchFamily="18" charset="0"/>
                <a:cs typeface="Times New Roman" panose="02020603050405020304" pitchFamily="18" charset="0"/>
              </a:rPr>
              <a:t> − Python has few keywords, simple structure, and a clearly defined syntax.</a:t>
            </a:r>
          </a:p>
          <a:p>
            <a:r>
              <a:rPr lang="en-US" b="1" dirty="0">
                <a:latin typeface="Times New Roman" panose="02020603050405020304" pitchFamily="18" charset="0"/>
                <a:cs typeface="Times New Roman" panose="02020603050405020304" pitchFamily="18" charset="0"/>
              </a:rPr>
              <a:t>Easy to read</a:t>
            </a:r>
            <a:r>
              <a:rPr lang="en-US" dirty="0">
                <a:latin typeface="Times New Roman" panose="02020603050405020304" pitchFamily="18" charset="0"/>
                <a:cs typeface="Times New Roman" panose="02020603050405020304" pitchFamily="18" charset="0"/>
              </a:rPr>
              <a:t> − Python code is more clearly defined and visible to the eyes.</a:t>
            </a:r>
          </a:p>
          <a:p>
            <a:r>
              <a:rPr lang="en-US" b="1" dirty="0">
                <a:latin typeface="Times New Roman" panose="02020603050405020304" pitchFamily="18" charset="0"/>
                <a:cs typeface="Times New Roman" panose="02020603050405020304" pitchFamily="18" charset="0"/>
              </a:rPr>
              <a:t>Easy to maintain</a:t>
            </a:r>
            <a:r>
              <a:rPr lang="en-US" dirty="0">
                <a:latin typeface="Times New Roman" panose="02020603050405020304" pitchFamily="18" charset="0"/>
                <a:cs typeface="Times New Roman" panose="02020603050405020304" pitchFamily="18" charset="0"/>
              </a:rPr>
              <a:t> − Python's source code is fairly easy-to-maintain.</a:t>
            </a:r>
          </a:p>
          <a:p>
            <a:r>
              <a:rPr lang="en-US" b="1" dirty="0">
                <a:latin typeface="Times New Roman" panose="02020603050405020304" pitchFamily="18" charset="0"/>
                <a:cs typeface="Times New Roman" panose="02020603050405020304" pitchFamily="18" charset="0"/>
              </a:rPr>
              <a:t>A broad standard library</a:t>
            </a:r>
            <a:r>
              <a:rPr lang="en-US" dirty="0">
                <a:latin typeface="Times New Roman" panose="02020603050405020304" pitchFamily="18" charset="0"/>
                <a:cs typeface="Times New Roman" panose="02020603050405020304" pitchFamily="18" charset="0"/>
              </a:rPr>
              <a:t> − Python's bulk of the library is very portable and cross-platform compatible on UNIX, Windows, and Macintosh.</a:t>
            </a:r>
          </a:p>
          <a:p>
            <a:r>
              <a:rPr lang="en-US" b="1" dirty="0">
                <a:latin typeface="Times New Roman" panose="02020603050405020304" pitchFamily="18" charset="0"/>
                <a:cs typeface="Times New Roman" panose="02020603050405020304" pitchFamily="18" charset="0"/>
              </a:rPr>
              <a:t>Databases</a:t>
            </a:r>
            <a:r>
              <a:rPr lang="en-US" dirty="0">
                <a:latin typeface="Times New Roman" panose="02020603050405020304" pitchFamily="18" charset="0"/>
                <a:cs typeface="Times New Roman" panose="02020603050405020304" pitchFamily="18" charset="0"/>
              </a:rPr>
              <a:t> − Python provides interfaces to all major commercial databases.</a:t>
            </a:r>
          </a:p>
          <a:p>
            <a:r>
              <a:rPr lang="en-US" b="1" dirty="0">
                <a:latin typeface="Times New Roman" panose="02020603050405020304" pitchFamily="18" charset="0"/>
                <a:cs typeface="Times New Roman" panose="02020603050405020304" pitchFamily="18" charset="0"/>
              </a:rPr>
              <a:t>GUI Programming</a:t>
            </a:r>
            <a:r>
              <a:rPr lang="en-US" dirty="0">
                <a:latin typeface="Times New Roman" panose="02020603050405020304" pitchFamily="18" charset="0"/>
                <a:cs typeface="Times New Roman" panose="02020603050405020304" pitchFamily="18" charset="0"/>
              </a:rPr>
              <a:t> − Python supports GUI applications that can be created and ported to many system calls, libraries and windows systems.</a:t>
            </a:r>
          </a:p>
          <a:p>
            <a:r>
              <a:rPr lang="en-US" dirty="0">
                <a:latin typeface="Times New Roman" panose="02020603050405020304" pitchFamily="18" charset="0"/>
                <a:cs typeface="Times New Roman" panose="02020603050405020304" pitchFamily="18" charset="0"/>
              </a:rPr>
              <a:t>It can be easily integrated with C, C++, COM, ActiveX, CORBA, and Java.</a:t>
            </a:r>
          </a:p>
        </p:txBody>
      </p:sp>
      <p:sp>
        <p:nvSpPr>
          <p:cNvPr id="4" name="Slide Number Placeholder 3">
            <a:extLst>
              <a:ext uri="{FF2B5EF4-FFF2-40B4-BE49-F238E27FC236}">
                <a16:creationId xmlns:a16="http://schemas.microsoft.com/office/drawing/2014/main" id="{699F06E4-B100-4815-9DF7-B4A69337370B}"/>
              </a:ext>
            </a:extLst>
          </p:cNvPr>
          <p:cNvSpPr>
            <a:spLocks noGrp="1"/>
          </p:cNvSpPr>
          <p:nvPr>
            <p:ph type="sldNum" sz="quarter" idx="12"/>
          </p:nvPr>
        </p:nvSpPr>
        <p:spPr/>
        <p:txBody>
          <a:bodyPr/>
          <a:lstStyle/>
          <a:p>
            <a:fld id="{4187BCC6-5237-4BEC-A689-1733C1E5BED5}" type="slidenum">
              <a:rPr lang="en-US" smtClean="0"/>
              <a:t>5</a:t>
            </a:fld>
            <a:endParaRPr lang="en-US"/>
          </a:p>
        </p:txBody>
      </p:sp>
      <p:sp>
        <p:nvSpPr>
          <p:cNvPr id="8" name="Date Placeholder 7">
            <a:extLst>
              <a:ext uri="{FF2B5EF4-FFF2-40B4-BE49-F238E27FC236}">
                <a16:creationId xmlns:a16="http://schemas.microsoft.com/office/drawing/2014/main" id="{85450F80-BC7B-491A-B54E-4A6F523CD7FB}"/>
              </a:ext>
            </a:extLst>
          </p:cNvPr>
          <p:cNvSpPr>
            <a:spLocks noGrp="1"/>
          </p:cNvSpPr>
          <p:nvPr>
            <p:ph type="dt" sz="half" idx="10"/>
          </p:nvPr>
        </p:nvSpPr>
        <p:spPr/>
        <p:txBody>
          <a:bodyPr/>
          <a:lstStyle/>
          <a:p>
            <a:r>
              <a:rPr lang="en-US"/>
              <a:t>8/5/2019</a:t>
            </a:r>
          </a:p>
        </p:txBody>
      </p:sp>
    </p:spTree>
    <p:extLst>
      <p:ext uri="{BB962C8B-B14F-4D97-AF65-F5344CB8AC3E}">
        <p14:creationId xmlns:p14="http://schemas.microsoft.com/office/powerpoint/2010/main" val="1860052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05CEC-DDAA-43D3-B0E6-FF058B93D8E7}"/>
              </a:ext>
            </a:extLst>
          </p:cNvPr>
          <p:cNvSpPr>
            <a:spLocks noGrp="1"/>
          </p:cNvSpPr>
          <p:nvPr>
            <p:ph type="title"/>
          </p:nvPr>
        </p:nvSpPr>
        <p:spPr/>
        <p:txBody>
          <a:bodyPr/>
          <a:lstStyle/>
          <a:p>
            <a:r>
              <a:rPr lang="en-US" u="sng" dirty="0">
                <a:latin typeface="Times New Roman" panose="02020603050405020304" pitchFamily="18" charset="0"/>
                <a:cs typeface="Times New Roman" panose="02020603050405020304" pitchFamily="18" charset="0"/>
              </a:rPr>
              <a:t>Disadvantages of Python</a:t>
            </a:r>
          </a:p>
        </p:txBody>
      </p:sp>
      <p:sp>
        <p:nvSpPr>
          <p:cNvPr id="3" name="Content Placeholder 2">
            <a:extLst>
              <a:ext uri="{FF2B5EF4-FFF2-40B4-BE49-F238E27FC236}">
                <a16:creationId xmlns:a16="http://schemas.microsoft.com/office/drawing/2014/main" id="{584F05A2-C271-44FE-888A-5B4DE9CD1B06}"/>
              </a:ext>
            </a:extLst>
          </p:cNvPr>
          <p:cNvSpPr>
            <a:spLocks noGrp="1"/>
          </p:cNvSpPr>
          <p:nvPr>
            <p:ph idx="1"/>
          </p:nvPr>
        </p:nvSpPr>
        <p:spPr/>
        <p:txBody>
          <a:bodyPr/>
          <a:lstStyle/>
          <a:p>
            <a:r>
              <a:rPr lang="en-US" b="1" dirty="0">
                <a:latin typeface="Times New Roman" panose="02020603050405020304" pitchFamily="18" charset="0"/>
                <a:cs typeface="Times New Roman" panose="02020603050405020304" pitchFamily="18" charset="0"/>
              </a:rPr>
              <a:t>Speed. </a:t>
            </a:r>
            <a:r>
              <a:rPr lang="en-US" dirty="0">
                <a:latin typeface="Times New Roman" panose="02020603050405020304" pitchFamily="18" charset="0"/>
                <a:cs typeface="Times New Roman" panose="02020603050405020304" pitchFamily="18" charset="0"/>
              </a:rPr>
              <a:t>Python is slower than C or C++. And Python is not very close to hardware.</a:t>
            </a:r>
          </a:p>
          <a:p>
            <a:r>
              <a:rPr lang="en-US" b="1" dirty="0">
                <a:latin typeface="Times New Roman" panose="02020603050405020304" pitchFamily="18" charset="0"/>
                <a:cs typeface="Times New Roman" panose="02020603050405020304" pitchFamily="18" charset="0"/>
              </a:rPr>
              <a:t>Mobile Development. </a:t>
            </a:r>
            <a:r>
              <a:rPr lang="en-US" dirty="0">
                <a:latin typeface="Times New Roman" panose="02020603050405020304" pitchFamily="18" charset="0"/>
                <a:cs typeface="Times New Roman" panose="02020603050405020304" pitchFamily="18" charset="0"/>
              </a:rPr>
              <a:t>Python is not very good for mobile development. It is very weak language for mobile computing.</a:t>
            </a:r>
          </a:p>
          <a:p>
            <a:r>
              <a:rPr lang="en-US" b="1" dirty="0">
                <a:latin typeface="Times New Roman" panose="02020603050405020304" pitchFamily="18" charset="0"/>
                <a:cs typeface="Times New Roman" panose="02020603050405020304" pitchFamily="18" charset="0"/>
              </a:rPr>
              <a:t>Memory Consumption. </a:t>
            </a:r>
            <a:r>
              <a:rPr lang="en-US" dirty="0">
                <a:latin typeface="Times New Roman" panose="02020603050405020304" pitchFamily="18" charset="0"/>
                <a:cs typeface="Times New Roman" panose="02020603050405020304" pitchFamily="18" charset="0"/>
              </a:rPr>
              <a:t>Python is not very good choice for memory intensive tasks. Due to the flexibility of data-types, Python’s memory consumption is also high.</a:t>
            </a:r>
          </a:p>
          <a:p>
            <a:r>
              <a:rPr lang="en-US" b="1" dirty="0">
                <a:latin typeface="Times New Roman" panose="02020603050405020304" pitchFamily="18" charset="0"/>
                <a:cs typeface="Times New Roman" panose="02020603050405020304" pitchFamily="18" charset="0"/>
              </a:rPr>
              <a:t>Runtime Errors. </a:t>
            </a:r>
            <a:r>
              <a:rPr lang="en-US" dirty="0">
                <a:latin typeface="Times New Roman" panose="02020603050405020304" pitchFamily="18" charset="0"/>
                <a:cs typeface="Times New Roman" panose="02020603050405020304" pitchFamily="18" charset="0"/>
              </a:rPr>
              <a:t> Since the language is dynamically typed, python requires more testing and has errors that only show up at runtime.</a:t>
            </a:r>
            <a:endParaRPr lang="en-US" b="1"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11B2BB5F-72E4-4D9B-BE6F-99629DE8B6FF}"/>
              </a:ext>
            </a:extLst>
          </p:cNvPr>
          <p:cNvSpPr>
            <a:spLocks noGrp="1"/>
          </p:cNvSpPr>
          <p:nvPr>
            <p:ph type="sldNum" sz="quarter" idx="12"/>
          </p:nvPr>
        </p:nvSpPr>
        <p:spPr/>
        <p:txBody>
          <a:bodyPr/>
          <a:lstStyle/>
          <a:p>
            <a:fld id="{4187BCC6-5237-4BEC-A689-1733C1E5BED5}" type="slidenum">
              <a:rPr lang="en-US" smtClean="0"/>
              <a:t>6</a:t>
            </a:fld>
            <a:endParaRPr lang="en-US"/>
          </a:p>
        </p:txBody>
      </p:sp>
      <p:sp>
        <p:nvSpPr>
          <p:cNvPr id="8" name="Date Placeholder 7">
            <a:extLst>
              <a:ext uri="{FF2B5EF4-FFF2-40B4-BE49-F238E27FC236}">
                <a16:creationId xmlns:a16="http://schemas.microsoft.com/office/drawing/2014/main" id="{E44BCDE6-606F-4CB2-9BCD-BA31B7B280B3}"/>
              </a:ext>
            </a:extLst>
          </p:cNvPr>
          <p:cNvSpPr>
            <a:spLocks noGrp="1"/>
          </p:cNvSpPr>
          <p:nvPr>
            <p:ph type="dt" sz="half" idx="10"/>
          </p:nvPr>
        </p:nvSpPr>
        <p:spPr/>
        <p:txBody>
          <a:bodyPr/>
          <a:lstStyle/>
          <a:p>
            <a:r>
              <a:rPr lang="en-US"/>
              <a:t>8/5/2019</a:t>
            </a:r>
          </a:p>
        </p:txBody>
      </p:sp>
    </p:spTree>
    <p:extLst>
      <p:ext uri="{BB962C8B-B14F-4D97-AF65-F5344CB8AC3E}">
        <p14:creationId xmlns:p14="http://schemas.microsoft.com/office/powerpoint/2010/main" val="7618355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87081-ED3F-42F6-8F31-1EBDC58DF00D}"/>
              </a:ext>
            </a:extLst>
          </p:cNvPr>
          <p:cNvSpPr>
            <a:spLocks noGrp="1"/>
          </p:cNvSpPr>
          <p:nvPr>
            <p:ph type="title"/>
          </p:nvPr>
        </p:nvSpPr>
        <p:spPr/>
        <p:txBody>
          <a:bodyPr/>
          <a:lstStyle/>
          <a:p>
            <a:r>
              <a:rPr lang="en-US" u="sng" dirty="0">
                <a:latin typeface="Times New Roman" panose="02020603050405020304" pitchFamily="18" charset="0"/>
                <a:cs typeface="Times New Roman" panose="02020603050405020304" pitchFamily="18" charset="0"/>
              </a:rPr>
              <a:t>IDE’s for Python</a:t>
            </a:r>
          </a:p>
        </p:txBody>
      </p:sp>
      <p:sp>
        <p:nvSpPr>
          <p:cNvPr id="3" name="Content Placeholder 2">
            <a:extLst>
              <a:ext uri="{FF2B5EF4-FFF2-40B4-BE49-F238E27FC236}">
                <a16:creationId xmlns:a16="http://schemas.microsoft.com/office/drawing/2014/main" id="{F7EF476B-EF44-4AE4-9603-3E246C939861}"/>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IDLE(Integrated Devolvement and Learning Environment).</a:t>
            </a:r>
          </a:p>
          <a:p>
            <a:r>
              <a:rPr lang="en-US" dirty="0">
                <a:latin typeface="Times New Roman" panose="02020603050405020304" pitchFamily="18" charset="0"/>
                <a:cs typeface="Times New Roman" panose="02020603050405020304" pitchFamily="18" charset="0"/>
              </a:rPr>
              <a:t>PyCharm.</a:t>
            </a:r>
          </a:p>
          <a:p>
            <a:r>
              <a:rPr lang="en-US" dirty="0">
                <a:latin typeface="Times New Roman" panose="02020603050405020304" pitchFamily="18" charset="0"/>
                <a:cs typeface="Times New Roman" panose="02020603050405020304" pitchFamily="18" charset="0"/>
              </a:rPr>
              <a:t>Spyder.</a:t>
            </a:r>
          </a:p>
          <a:p>
            <a:r>
              <a:rPr lang="en-US" dirty="0">
                <a:latin typeface="Times New Roman" panose="02020603050405020304" pitchFamily="18" charset="0"/>
                <a:cs typeface="Times New Roman" panose="02020603050405020304" pitchFamily="18" charset="0"/>
              </a:rPr>
              <a:t>Visual Studio.</a:t>
            </a:r>
          </a:p>
          <a:p>
            <a:endParaRPr lang="en-US"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CA3341D2-48EC-4B63-9104-EABD232A0BDE}"/>
              </a:ext>
            </a:extLst>
          </p:cNvPr>
          <p:cNvSpPr>
            <a:spLocks noGrp="1"/>
          </p:cNvSpPr>
          <p:nvPr>
            <p:ph type="sldNum" sz="quarter" idx="12"/>
          </p:nvPr>
        </p:nvSpPr>
        <p:spPr/>
        <p:txBody>
          <a:bodyPr/>
          <a:lstStyle/>
          <a:p>
            <a:fld id="{4187BCC6-5237-4BEC-A689-1733C1E5BED5}" type="slidenum">
              <a:rPr lang="en-US" smtClean="0"/>
              <a:t>7</a:t>
            </a:fld>
            <a:endParaRPr lang="en-US"/>
          </a:p>
        </p:txBody>
      </p:sp>
      <p:sp>
        <p:nvSpPr>
          <p:cNvPr id="8" name="Date Placeholder 7">
            <a:extLst>
              <a:ext uri="{FF2B5EF4-FFF2-40B4-BE49-F238E27FC236}">
                <a16:creationId xmlns:a16="http://schemas.microsoft.com/office/drawing/2014/main" id="{49818AB7-C5FF-4B94-B6ED-E0E26E7DB5E1}"/>
              </a:ext>
            </a:extLst>
          </p:cNvPr>
          <p:cNvSpPr>
            <a:spLocks noGrp="1"/>
          </p:cNvSpPr>
          <p:nvPr>
            <p:ph type="dt" sz="half" idx="10"/>
          </p:nvPr>
        </p:nvSpPr>
        <p:spPr/>
        <p:txBody>
          <a:bodyPr/>
          <a:lstStyle/>
          <a:p>
            <a:r>
              <a:rPr lang="en-US"/>
              <a:t>8/5/2019</a:t>
            </a:r>
          </a:p>
        </p:txBody>
      </p:sp>
    </p:spTree>
    <p:extLst>
      <p:ext uri="{BB962C8B-B14F-4D97-AF65-F5344CB8AC3E}">
        <p14:creationId xmlns:p14="http://schemas.microsoft.com/office/powerpoint/2010/main" val="4165622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88481-CB83-4672-8403-6B3FF66D5884}"/>
              </a:ext>
            </a:extLst>
          </p:cNvPr>
          <p:cNvSpPr>
            <a:spLocks noGrp="1"/>
          </p:cNvSpPr>
          <p:nvPr>
            <p:ph type="title"/>
          </p:nvPr>
        </p:nvSpPr>
        <p:spPr/>
        <p:txBody>
          <a:bodyPr/>
          <a:lstStyle/>
          <a:p>
            <a:r>
              <a:rPr lang="en-US" u="sng" dirty="0">
                <a:latin typeface="Times New Roman" panose="02020603050405020304" pitchFamily="18" charset="0"/>
                <a:cs typeface="Times New Roman" panose="02020603050405020304" pitchFamily="18" charset="0"/>
              </a:rPr>
              <a:t>Modes of Python Programming </a:t>
            </a:r>
          </a:p>
        </p:txBody>
      </p:sp>
      <p:sp>
        <p:nvSpPr>
          <p:cNvPr id="3" name="Content Placeholder 2">
            <a:extLst>
              <a:ext uri="{FF2B5EF4-FFF2-40B4-BE49-F238E27FC236}">
                <a16:creationId xmlns:a16="http://schemas.microsoft.com/office/drawing/2014/main" id="{5153918E-3BEA-4DD6-B310-0A5E95C26BBD}"/>
              </a:ext>
            </a:extLst>
          </p:cNvPr>
          <p:cNvSpPr>
            <a:spLocks noGrp="1"/>
          </p:cNvSpPr>
          <p:nvPr>
            <p:ph idx="1"/>
          </p:nvPr>
        </p:nvSpPr>
        <p:spPr/>
        <p:txBody>
          <a:bodyPr>
            <a:normAutofit/>
          </a:bodyPr>
          <a:lstStyle/>
          <a:p>
            <a:r>
              <a:rPr lang="en-US" dirty="0">
                <a:latin typeface="Times New Roman" panose="02020603050405020304" pitchFamily="18" charset="0"/>
                <a:cs typeface="Times New Roman" panose="02020603050405020304" pitchFamily="18" charset="0"/>
              </a:rPr>
              <a:t>Python programming can be done in two modes:</a:t>
            </a:r>
          </a:p>
          <a:p>
            <a:pPr lvl="1"/>
            <a:r>
              <a:rPr lang="en-US" b="1" dirty="0">
                <a:latin typeface="Times New Roman" panose="02020603050405020304" pitchFamily="18" charset="0"/>
                <a:cs typeface="Times New Roman" panose="02020603050405020304" pitchFamily="18" charset="0"/>
              </a:rPr>
              <a:t>Interactive mode:</a:t>
            </a:r>
          </a:p>
          <a:p>
            <a:pPr lvl="2"/>
            <a:r>
              <a:rPr lang="en-US" dirty="0">
                <a:latin typeface="Times New Roman" panose="02020603050405020304" pitchFamily="18" charset="0"/>
                <a:cs typeface="Times New Roman" panose="02020603050405020304" pitchFamily="18" charset="0"/>
              </a:rPr>
              <a:t>It can be done by invoking interpreter and  directly giving commands on python prompt rather than passing a scripting file. Like</a:t>
            </a:r>
          </a:p>
          <a:p>
            <a:pPr marL="914400" lvl="2" indent="0">
              <a:buNone/>
            </a:pPr>
            <a:r>
              <a:rPr lang="en-US" dirty="0">
                <a:latin typeface="Times New Roman" panose="02020603050405020304" pitchFamily="18" charset="0"/>
                <a:cs typeface="Times New Roman" panose="02020603050405020304" pitchFamily="18" charset="0"/>
              </a:rPr>
              <a:t>	</a:t>
            </a:r>
          </a:p>
          <a:p>
            <a:pPr marL="914400" lvl="2" indent="0">
              <a:buNone/>
            </a:pPr>
            <a:endParaRPr lang="en-US" dirty="0">
              <a:latin typeface="Times New Roman" panose="02020603050405020304" pitchFamily="18" charset="0"/>
              <a:cs typeface="Times New Roman" panose="02020603050405020304" pitchFamily="18" charset="0"/>
            </a:endParaRPr>
          </a:p>
          <a:p>
            <a:pPr marL="914400" lvl="2" indent="0">
              <a:buNone/>
            </a:pPr>
            <a:endParaRPr lang="en-US" dirty="0">
              <a:latin typeface="Times New Roman" panose="02020603050405020304" pitchFamily="18" charset="0"/>
              <a:cs typeface="Times New Roman" panose="02020603050405020304" pitchFamily="18" charset="0"/>
            </a:endParaRPr>
          </a:p>
          <a:p>
            <a:pPr marL="914400" lvl="2" indent="0">
              <a:buNone/>
            </a:pPr>
            <a:endParaRPr lang="en-US" dirty="0">
              <a:latin typeface="Times New Roman" panose="02020603050405020304" pitchFamily="18" charset="0"/>
              <a:cs typeface="Times New Roman" panose="02020603050405020304" pitchFamily="18" charset="0"/>
            </a:endParaRPr>
          </a:p>
          <a:p>
            <a:pPr marL="914400" lvl="2" indent="0">
              <a:buNone/>
            </a:pPr>
            <a:r>
              <a:rPr lang="en-US" dirty="0">
                <a:latin typeface="Times New Roman" panose="02020603050405020304" pitchFamily="18" charset="0"/>
                <a:cs typeface="Times New Roman" panose="02020603050405020304" pitchFamily="18" charset="0"/>
              </a:rPr>
              <a:t>E.g. </a:t>
            </a:r>
          </a:p>
          <a:p>
            <a:pPr marL="914400" lvl="2" indent="0">
              <a:buNone/>
            </a:pPr>
            <a:r>
              <a:rPr lang="en-US" dirty="0">
                <a:latin typeface="Times New Roman" panose="02020603050405020304" pitchFamily="18" charset="0"/>
                <a:cs typeface="Times New Roman" panose="02020603050405020304" pitchFamily="18" charset="0"/>
              </a:rPr>
              <a:t>	</a:t>
            </a:r>
          </a:p>
          <a:p>
            <a:pPr marL="457200" lvl="1" indent="0">
              <a:buNone/>
            </a:pPr>
            <a:endParaRPr lang="en-US" b="1"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B6DD12F2-5833-4A34-A245-60248C80A5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4382" y="3872984"/>
            <a:ext cx="7225536" cy="1248033"/>
          </a:xfrm>
          <a:prstGeom prst="rect">
            <a:avLst/>
          </a:prstGeom>
        </p:spPr>
      </p:pic>
      <p:pic>
        <p:nvPicPr>
          <p:cNvPr id="8" name="Picture 7">
            <a:extLst>
              <a:ext uri="{FF2B5EF4-FFF2-40B4-BE49-F238E27FC236}">
                <a16:creationId xmlns:a16="http://schemas.microsoft.com/office/drawing/2014/main" id="{127234BA-A5BA-47FB-9E83-DE0154D422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05056" y="5332250"/>
            <a:ext cx="2980198" cy="687550"/>
          </a:xfrm>
          <a:prstGeom prst="rect">
            <a:avLst/>
          </a:prstGeom>
        </p:spPr>
      </p:pic>
      <p:sp>
        <p:nvSpPr>
          <p:cNvPr id="4" name="Slide Number Placeholder 3">
            <a:extLst>
              <a:ext uri="{FF2B5EF4-FFF2-40B4-BE49-F238E27FC236}">
                <a16:creationId xmlns:a16="http://schemas.microsoft.com/office/drawing/2014/main" id="{29B05B10-5646-42E9-8B7C-C4C2DF81CFF3}"/>
              </a:ext>
            </a:extLst>
          </p:cNvPr>
          <p:cNvSpPr>
            <a:spLocks noGrp="1"/>
          </p:cNvSpPr>
          <p:nvPr>
            <p:ph type="sldNum" sz="quarter" idx="12"/>
          </p:nvPr>
        </p:nvSpPr>
        <p:spPr/>
        <p:txBody>
          <a:bodyPr/>
          <a:lstStyle/>
          <a:p>
            <a:fld id="{4187BCC6-5237-4BEC-A689-1733C1E5BED5}" type="slidenum">
              <a:rPr lang="en-US" smtClean="0"/>
              <a:t>8</a:t>
            </a:fld>
            <a:endParaRPr lang="en-US"/>
          </a:p>
        </p:txBody>
      </p:sp>
      <p:sp>
        <p:nvSpPr>
          <p:cNvPr id="10" name="Date Placeholder 9">
            <a:extLst>
              <a:ext uri="{FF2B5EF4-FFF2-40B4-BE49-F238E27FC236}">
                <a16:creationId xmlns:a16="http://schemas.microsoft.com/office/drawing/2014/main" id="{3149A15B-F7B5-4741-8614-5C4D38A67787}"/>
              </a:ext>
            </a:extLst>
          </p:cNvPr>
          <p:cNvSpPr>
            <a:spLocks noGrp="1"/>
          </p:cNvSpPr>
          <p:nvPr>
            <p:ph type="dt" sz="half" idx="10"/>
          </p:nvPr>
        </p:nvSpPr>
        <p:spPr/>
        <p:txBody>
          <a:bodyPr/>
          <a:lstStyle/>
          <a:p>
            <a:r>
              <a:rPr lang="en-US"/>
              <a:t>8/5/2019</a:t>
            </a:r>
          </a:p>
        </p:txBody>
      </p:sp>
    </p:spTree>
    <p:extLst>
      <p:ext uri="{BB962C8B-B14F-4D97-AF65-F5344CB8AC3E}">
        <p14:creationId xmlns:p14="http://schemas.microsoft.com/office/powerpoint/2010/main" val="8113853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985C01-A937-4BAB-B1DC-0E78E47C751F}"/>
              </a:ext>
            </a:extLst>
          </p:cNvPr>
          <p:cNvSpPr>
            <a:spLocks noGrp="1"/>
          </p:cNvSpPr>
          <p:nvPr>
            <p:ph type="title"/>
          </p:nvPr>
        </p:nvSpPr>
        <p:spPr/>
        <p:txBody>
          <a:bodyPr/>
          <a:lstStyle/>
          <a:p>
            <a:r>
              <a:rPr lang="en-US" u="sng" dirty="0">
                <a:latin typeface="Times New Roman" panose="02020603050405020304" pitchFamily="18" charset="0"/>
                <a:cs typeface="Times New Roman" panose="02020603050405020304" pitchFamily="18" charset="0"/>
              </a:rPr>
              <a:t>Modes of Python Programming </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8BA839F-F16D-4796-92EF-E871A06DE0A1}"/>
              </a:ext>
            </a:extLst>
          </p:cNvPr>
          <p:cNvSpPr>
            <a:spLocks noGrp="1"/>
          </p:cNvSpPr>
          <p:nvPr>
            <p:ph idx="1"/>
          </p:nvPr>
        </p:nvSpPr>
        <p:spPr/>
        <p:txBody>
          <a:bodyPr>
            <a:normAutofit/>
          </a:bodyPr>
          <a:lstStyle/>
          <a:p>
            <a:pPr lvl="1"/>
            <a:r>
              <a:rPr lang="en-US" b="1" dirty="0">
                <a:latin typeface="Times New Roman" panose="02020603050405020304" pitchFamily="18" charset="0"/>
                <a:cs typeface="Times New Roman" panose="02020603050405020304" pitchFamily="18" charset="0"/>
              </a:rPr>
              <a:t>Scripting mode: </a:t>
            </a:r>
            <a:r>
              <a:rPr lang="en-US" dirty="0">
                <a:latin typeface="Times New Roman" panose="02020603050405020304" pitchFamily="18" charset="0"/>
                <a:cs typeface="Times New Roman" panose="02020603050405020304" pitchFamily="18" charset="0"/>
              </a:rPr>
              <a:t>In this mode we need to write the python program in a file. The file should have an extension named .</a:t>
            </a:r>
            <a:r>
              <a:rPr lang="en-US" dirty="0" err="1">
                <a:latin typeface="Times New Roman" panose="02020603050405020304" pitchFamily="18" charset="0"/>
                <a:cs typeface="Times New Roman" panose="02020603050405020304" pitchFamily="18" charset="0"/>
              </a:rPr>
              <a:t>py</a:t>
            </a:r>
            <a:r>
              <a:rPr lang="en-US" dirty="0">
                <a:latin typeface="Times New Roman" panose="02020603050405020304" pitchFamily="18" charset="0"/>
                <a:cs typeface="Times New Roman" panose="02020603050405020304" pitchFamily="18" charset="0"/>
              </a:rPr>
              <a:t>. When we</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invoking the interpreter with a script </a:t>
            </a:r>
            <a:r>
              <a:rPr lang="en-US" dirty="0" err="1">
                <a:latin typeface="Times New Roman" panose="02020603050405020304" pitchFamily="18" charset="0"/>
                <a:cs typeface="Times New Roman" panose="02020603050405020304" pitchFamily="18" charset="0"/>
              </a:rPr>
              <a:t>parameter,it</a:t>
            </a:r>
            <a:r>
              <a:rPr lang="en-US" dirty="0">
                <a:latin typeface="Times New Roman" panose="02020603050405020304" pitchFamily="18" charset="0"/>
                <a:cs typeface="Times New Roman" panose="02020603050405020304" pitchFamily="18" charset="0"/>
              </a:rPr>
              <a:t> begins execution of the script and continues until the script is finished.</a:t>
            </a:r>
          </a:p>
          <a:p>
            <a:pPr lvl="2"/>
            <a:r>
              <a:rPr lang="en-US" dirty="0">
                <a:latin typeface="Times New Roman" panose="02020603050405020304" pitchFamily="18" charset="0"/>
                <a:cs typeface="Times New Roman" panose="02020603050405020304" pitchFamily="18" charset="0"/>
              </a:rPr>
              <a:t>Let us consider we have a file named test.py, having the content as</a:t>
            </a:r>
          </a:p>
          <a:p>
            <a:pPr lvl="1"/>
            <a:endParaRPr lang="en-US" dirty="0">
              <a:latin typeface="Times New Roman" panose="02020603050405020304" pitchFamily="18" charset="0"/>
              <a:cs typeface="Times New Roman" panose="02020603050405020304" pitchFamily="18" charset="0"/>
            </a:endParaRPr>
          </a:p>
          <a:p>
            <a:pPr lvl="2"/>
            <a:r>
              <a:rPr lang="en-US" dirty="0">
                <a:latin typeface="Times New Roman" panose="02020603050405020304" pitchFamily="18" charset="0"/>
                <a:cs typeface="Times New Roman" panose="02020603050405020304" pitchFamily="18" charset="0"/>
              </a:rPr>
              <a:t>Now to get output we need to write command on command prompt as </a:t>
            </a:r>
            <a:r>
              <a:rPr lang="en-US" b="1" dirty="0">
                <a:latin typeface="Times New Roman" panose="02020603050405020304" pitchFamily="18" charset="0"/>
                <a:cs typeface="Times New Roman" panose="02020603050405020304" pitchFamily="18" charset="0"/>
              </a:rPr>
              <a:t>$python test.py</a:t>
            </a:r>
          </a:p>
          <a:p>
            <a:pPr lvl="2"/>
            <a:r>
              <a:rPr lang="en-US" dirty="0">
                <a:latin typeface="Times New Roman" panose="02020603050405020304" pitchFamily="18" charset="0"/>
                <a:cs typeface="Times New Roman" panose="02020603050405020304" pitchFamily="18" charset="0"/>
              </a:rPr>
              <a:t>It will give the output as </a:t>
            </a:r>
          </a:p>
          <a:p>
            <a:pPr marL="457200" lvl="1" indent="0">
              <a:buNone/>
            </a:pPr>
            <a:r>
              <a:rPr lang="en-US" dirty="0">
                <a:latin typeface="Times New Roman" panose="02020603050405020304" pitchFamily="18" charset="0"/>
                <a:cs typeface="Times New Roman" panose="02020603050405020304" pitchFamily="18" charset="0"/>
              </a:rPr>
              <a:t>		</a:t>
            </a:r>
          </a:p>
          <a:p>
            <a:pPr marL="457200" lvl="1" indent="0">
              <a:buNone/>
            </a:pPr>
            <a:r>
              <a:rPr lang="en-US" dirty="0">
                <a:latin typeface="Times New Roman" panose="02020603050405020304" pitchFamily="18" charset="0"/>
                <a:cs typeface="Times New Roman" panose="02020603050405020304" pitchFamily="18" charset="0"/>
              </a:rPr>
              <a:t>	</a:t>
            </a:r>
          </a:p>
          <a:p>
            <a:pPr marL="457200" lvl="1" indent="0">
              <a:buNone/>
            </a:pPr>
            <a:endParaRPr lang="en-US"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DA163F45-F386-4B59-BA72-8463B680A1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59881" y="3744201"/>
            <a:ext cx="2173903" cy="518879"/>
          </a:xfrm>
          <a:prstGeom prst="rect">
            <a:avLst/>
          </a:prstGeom>
        </p:spPr>
      </p:pic>
      <p:pic>
        <p:nvPicPr>
          <p:cNvPr id="8" name="Picture 7">
            <a:extLst>
              <a:ext uri="{FF2B5EF4-FFF2-40B4-BE49-F238E27FC236}">
                <a16:creationId xmlns:a16="http://schemas.microsoft.com/office/drawing/2014/main" id="{A20913C7-EF3C-4FD3-9460-49D144B1789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59881" y="4884903"/>
            <a:ext cx="1815557" cy="518878"/>
          </a:xfrm>
          <a:prstGeom prst="rect">
            <a:avLst/>
          </a:prstGeom>
        </p:spPr>
      </p:pic>
      <p:sp>
        <p:nvSpPr>
          <p:cNvPr id="4" name="Slide Number Placeholder 3">
            <a:extLst>
              <a:ext uri="{FF2B5EF4-FFF2-40B4-BE49-F238E27FC236}">
                <a16:creationId xmlns:a16="http://schemas.microsoft.com/office/drawing/2014/main" id="{60EA632E-7828-4F65-A0AD-D3D40A96AA83}"/>
              </a:ext>
            </a:extLst>
          </p:cNvPr>
          <p:cNvSpPr>
            <a:spLocks noGrp="1"/>
          </p:cNvSpPr>
          <p:nvPr>
            <p:ph type="sldNum" sz="quarter" idx="12"/>
          </p:nvPr>
        </p:nvSpPr>
        <p:spPr/>
        <p:txBody>
          <a:bodyPr/>
          <a:lstStyle/>
          <a:p>
            <a:fld id="{4187BCC6-5237-4BEC-A689-1733C1E5BED5}" type="slidenum">
              <a:rPr lang="en-US" smtClean="0"/>
              <a:t>9</a:t>
            </a:fld>
            <a:endParaRPr lang="en-US"/>
          </a:p>
        </p:txBody>
      </p:sp>
      <p:sp>
        <p:nvSpPr>
          <p:cNvPr id="10" name="Date Placeholder 9">
            <a:extLst>
              <a:ext uri="{FF2B5EF4-FFF2-40B4-BE49-F238E27FC236}">
                <a16:creationId xmlns:a16="http://schemas.microsoft.com/office/drawing/2014/main" id="{C1D1394F-0951-428C-AD5E-6873F93B50B9}"/>
              </a:ext>
            </a:extLst>
          </p:cNvPr>
          <p:cNvSpPr>
            <a:spLocks noGrp="1"/>
          </p:cNvSpPr>
          <p:nvPr>
            <p:ph type="dt" sz="half" idx="10"/>
          </p:nvPr>
        </p:nvSpPr>
        <p:spPr/>
        <p:txBody>
          <a:bodyPr/>
          <a:lstStyle/>
          <a:p>
            <a:r>
              <a:rPr lang="en-US"/>
              <a:t>8/5/2019</a:t>
            </a:r>
          </a:p>
        </p:txBody>
      </p:sp>
    </p:spTree>
    <p:extLst>
      <p:ext uri="{BB962C8B-B14F-4D97-AF65-F5344CB8AC3E}">
        <p14:creationId xmlns:p14="http://schemas.microsoft.com/office/powerpoint/2010/main" val="345233603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538</TotalTime>
  <Words>2018</Words>
  <Application>Microsoft Office PowerPoint</Application>
  <PresentationFormat>Widescreen</PresentationFormat>
  <Paragraphs>345</Paragraphs>
  <Slides>42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42</vt:i4>
      </vt:variant>
    </vt:vector>
  </HeadingPairs>
  <TitlesOfParts>
    <vt:vector size="48" baseType="lpstr">
      <vt:lpstr>Arial</vt:lpstr>
      <vt:lpstr>Calibri</vt:lpstr>
      <vt:lpstr>Century Gothic</vt:lpstr>
      <vt:lpstr>Times New Roman</vt:lpstr>
      <vt:lpstr>Wingdings 3</vt:lpstr>
      <vt:lpstr>Ion Boardroom</vt:lpstr>
      <vt:lpstr>Internship on Machine Learning Using Python</vt:lpstr>
      <vt:lpstr>Karunadu Technologies Private Limited #17,ATK complex,4th Floor, Acharya college main road, Beside Karur Vysya bank,Guttebasaveshwaranagar Chikkabanvara, Karnataka 560090 </vt:lpstr>
      <vt:lpstr>About Myself: Who Am I?</vt:lpstr>
      <vt:lpstr>Python</vt:lpstr>
      <vt:lpstr>Advantages of Python</vt:lpstr>
      <vt:lpstr>Disadvantages of Python</vt:lpstr>
      <vt:lpstr>IDE’s for Python</vt:lpstr>
      <vt:lpstr>Modes of Python Programming </vt:lpstr>
      <vt:lpstr>Modes of Python Programming </vt:lpstr>
      <vt:lpstr>Comments in Python</vt:lpstr>
      <vt:lpstr>Data types in Python</vt:lpstr>
      <vt:lpstr>Numbers</vt:lpstr>
      <vt:lpstr>Lists</vt:lpstr>
      <vt:lpstr>List Operations</vt:lpstr>
      <vt:lpstr>Tuples</vt:lpstr>
      <vt:lpstr>Strings</vt:lpstr>
      <vt:lpstr>Sets</vt:lpstr>
      <vt:lpstr>Dictionary</vt:lpstr>
      <vt:lpstr>Introduction to Machine Learning</vt:lpstr>
      <vt:lpstr>How Machine Learning Works?</vt:lpstr>
      <vt:lpstr>How Machine Learning Works?</vt:lpstr>
      <vt:lpstr>Applications of  Machine Learning</vt:lpstr>
      <vt:lpstr>Types of Machine Learning</vt:lpstr>
      <vt:lpstr>Supervised Machine Learning</vt:lpstr>
      <vt:lpstr>Unsupervised Machine Learning</vt:lpstr>
      <vt:lpstr>Machine Learning Algorithm</vt:lpstr>
      <vt:lpstr>Linear Regression</vt:lpstr>
      <vt:lpstr>Polynomial Regression</vt:lpstr>
      <vt:lpstr>Multiple Regression</vt:lpstr>
      <vt:lpstr>Logistic Regression</vt:lpstr>
      <vt:lpstr>K Means Algorithm</vt:lpstr>
      <vt:lpstr>How K Means Algorithm Works?</vt:lpstr>
      <vt:lpstr>K-Nearest Neighborhood Algorithms</vt:lpstr>
      <vt:lpstr>How KNN Works?</vt:lpstr>
      <vt:lpstr>My Project: Aim</vt:lpstr>
      <vt:lpstr>My Project : Dataset</vt:lpstr>
      <vt:lpstr>My Project: Linear Regression Algorithm</vt:lpstr>
      <vt:lpstr>My Project: Python Library Required </vt:lpstr>
      <vt:lpstr>MyProject : Programming Codes</vt:lpstr>
      <vt:lpstr>MyProject : Outputs(Training Sets)</vt:lpstr>
      <vt:lpstr>MyProject : Outputs(Testing sets)</vt:lpstr>
      <vt:lpstr>MyProject : 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Internship on Machine Learning and Python</dc:title>
  <dc:creator>Aashique Karn</dc:creator>
  <cp:lastModifiedBy>Aashique Karn</cp:lastModifiedBy>
  <cp:revision>59</cp:revision>
  <dcterms:created xsi:type="dcterms:W3CDTF">2019-08-01T23:03:01Z</dcterms:created>
  <dcterms:modified xsi:type="dcterms:W3CDTF">2019-08-11T18:59:46Z</dcterms:modified>
</cp:coreProperties>
</file>