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58" r:id="rId6"/>
    <p:sldId id="267" r:id="rId7"/>
    <p:sldId id="259" r:id="rId8"/>
    <p:sldId id="262" r:id="rId9"/>
    <p:sldId id="268" r:id="rId10"/>
    <p:sldId id="266" r:id="rId11"/>
    <p:sldId id="264"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7" autoAdjust="0"/>
    <p:restoredTop sz="94660"/>
  </p:normalViewPr>
  <p:slideViewPr>
    <p:cSldViewPr snapToGrid="0">
      <p:cViewPr>
        <p:scale>
          <a:sx n="72" d="100"/>
          <a:sy n="72" d="100"/>
        </p:scale>
        <p:origin x="1008"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3676-99BC-4019-A89F-72E8463CE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8CFEE-EC5C-4AB0-8E9E-A1EDEF861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33D0C-E0D9-4289-8BC6-214370BF88A5}"/>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CEA7C058-C036-43F3-AB7D-B496143C4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1CCC5-3859-4E6D-8CC0-A74F6DDC253B}"/>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206496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D357-78A8-43FA-B196-39E8485731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41E60-E641-4058-B69F-85129FB54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6A9D6-C379-4473-A902-A7CBF6354878}"/>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ACC9189F-5277-4B0C-93E1-4EF26BC2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8714F-1F2A-408F-8382-E196C94D3BB5}"/>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9584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91AB7-32FC-4483-ACCD-6014ABA3B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29246-ABCB-49C8-82AA-081D8E2D8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369C2-D5FE-44DC-887A-D5251AA348E4}"/>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0EB674D2-A1AA-48AB-A2D1-4E1F87B68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6D444-7243-4F7F-9E14-A7EFF041B84F}"/>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152886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6470-8F43-4342-8F6C-20ABEAECB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02C6D-7111-4736-ACC6-049361120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87DFC-F59F-4A38-BE71-59A5E608B78E}"/>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CB6E3298-34DF-4B4F-9AA2-D5D074D96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D2557-977C-4C83-83F7-B5BE691CBC2C}"/>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335613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6199-0AA8-4328-975D-52DABF4F4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D4438-21F8-4EAB-A8AC-66BF68E91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AFFCA-ACF3-4934-B165-50B68394081E}"/>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EC029151-C74E-4E12-9C93-804E1B82C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7CA10-8141-4B96-A96B-D3E564A2EAC6}"/>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31219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A2D6-9885-4D11-96B0-4C298F811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CD998-314E-4998-9524-69E7BA776D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083E6-CDFD-4396-A4D0-2CABB49B5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CF6B7-63AE-4586-895F-145566EFCF92}"/>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6" name="Footer Placeholder 5">
            <a:extLst>
              <a:ext uri="{FF2B5EF4-FFF2-40B4-BE49-F238E27FC236}">
                <a16:creationId xmlns:a16="http://schemas.microsoft.com/office/drawing/2014/main" id="{F3BBFDA8-DF16-4675-974F-4549EFB48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8FB83-1A3B-4026-A502-559008BB4516}"/>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145631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626F-A846-441F-84C0-01B8BF275E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3A254D-7A55-4698-93F8-AFB7BE1B9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DFAFD-D94D-40E6-B0C1-9E6DD39FF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1F5A94-DE38-4815-9F0B-7A1246B7B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B3F99-FB68-4E5B-835E-9A14B598C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14872-0109-44B6-9447-91D0D5F2C418}"/>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8" name="Footer Placeholder 7">
            <a:extLst>
              <a:ext uri="{FF2B5EF4-FFF2-40B4-BE49-F238E27FC236}">
                <a16:creationId xmlns:a16="http://schemas.microsoft.com/office/drawing/2014/main" id="{367095AB-7522-4288-8DA5-71772907A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7DDA0-F12E-4A48-9ED6-108BDDD302A0}"/>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388119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77FF-1033-4210-9171-860A4AC61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55620-0AD2-4DFD-B229-24B4E153AE0B}"/>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4" name="Footer Placeholder 3">
            <a:extLst>
              <a:ext uri="{FF2B5EF4-FFF2-40B4-BE49-F238E27FC236}">
                <a16:creationId xmlns:a16="http://schemas.microsoft.com/office/drawing/2014/main" id="{A3B71BBE-2CF6-44F4-A90B-8ABEA1988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D0023-FACF-4784-A99B-1984D56F6429}"/>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402347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756A0-CFF6-497A-A9C3-81B9A125B75A}"/>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3" name="Footer Placeholder 2">
            <a:extLst>
              <a:ext uri="{FF2B5EF4-FFF2-40B4-BE49-F238E27FC236}">
                <a16:creationId xmlns:a16="http://schemas.microsoft.com/office/drawing/2014/main" id="{605D3792-BBCE-4BB7-A98F-36E191C7B2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4D1CDE-079A-4573-BAA6-38C55CD924C7}"/>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426468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9B3-E65F-419F-9D97-24CCA0EBF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B1C3D9-DEAB-4501-9BAE-FD6A033A8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C47B9-8507-41B9-9242-9520AD650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5ADE5-2FA0-4FD8-93DF-94822DE20A68}"/>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6" name="Footer Placeholder 5">
            <a:extLst>
              <a:ext uri="{FF2B5EF4-FFF2-40B4-BE49-F238E27FC236}">
                <a16:creationId xmlns:a16="http://schemas.microsoft.com/office/drawing/2014/main" id="{55FC1137-45F8-4EDE-A02E-862826D5F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09809-C05B-448B-8D51-48AA66BCF9C4}"/>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36319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CAC0-5984-453F-9430-F62B79A03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4AC0B5-92F3-41AF-9A69-68320CD1F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D3010-B2F5-4C5D-A6EF-57AFA7F64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12B1D-27D5-49EE-A512-093ADB94A0C1}"/>
              </a:ext>
            </a:extLst>
          </p:cNvPr>
          <p:cNvSpPr>
            <a:spLocks noGrp="1"/>
          </p:cNvSpPr>
          <p:nvPr>
            <p:ph type="dt" sz="half" idx="10"/>
          </p:nvPr>
        </p:nvSpPr>
        <p:spPr/>
        <p:txBody>
          <a:bodyPr/>
          <a:lstStyle/>
          <a:p>
            <a:fld id="{04D3981D-3018-4248-84F2-8B052FE814CA}" type="datetimeFigureOut">
              <a:rPr lang="en-US" smtClean="0"/>
              <a:t>7/27/2021</a:t>
            </a:fld>
            <a:endParaRPr lang="en-US"/>
          </a:p>
        </p:txBody>
      </p:sp>
      <p:sp>
        <p:nvSpPr>
          <p:cNvPr id="6" name="Footer Placeholder 5">
            <a:extLst>
              <a:ext uri="{FF2B5EF4-FFF2-40B4-BE49-F238E27FC236}">
                <a16:creationId xmlns:a16="http://schemas.microsoft.com/office/drawing/2014/main" id="{48EC7EC7-4614-48B5-AE9A-241A20D07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D23BD-6875-410D-983A-895DCDA00950}"/>
              </a:ext>
            </a:extLst>
          </p:cNvPr>
          <p:cNvSpPr>
            <a:spLocks noGrp="1"/>
          </p:cNvSpPr>
          <p:nvPr>
            <p:ph type="sldNum" sz="quarter" idx="12"/>
          </p:nvPr>
        </p:nvSpPr>
        <p:spPr/>
        <p:txBody>
          <a:bodyPr/>
          <a:lstStyle/>
          <a:p>
            <a:fld id="{06D9CCC0-F276-49C9-A9A7-109AEDFF3155}" type="slidenum">
              <a:rPr lang="en-US" smtClean="0"/>
              <a:t>‹#›</a:t>
            </a:fld>
            <a:endParaRPr lang="en-US"/>
          </a:p>
        </p:txBody>
      </p:sp>
    </p:spTree>
    <p:extLst>
      <p:ext uri="{BB962C8B-B14F-4D97-AF65-F5344CB8AC3E}">
        <p14:creationId xmlns:p14="http://schemas.microsoft.com/office/powerpoint/2010/main" val="351032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23B43-6C45-4412-9EA2-055430C19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89AD0-0782-4158-994F-F5992F503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DDA35-1A90-4166-A029-5893F2BB1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3981D-3018-4248-84F2-8B052FE814CA}" type="datetimeFigureOut">
              <a:rPr lang="en-US" smtClean="0"/>
              <a:t>7/27/2021</a:t>
            </a:fld>
            <a:endParaRPr lang="en-US"/>
          </a:p>
        </p:txBody>
      </p:sp>
      <p:sp>
        <p:nvSpPr>
          <p:cNvPr id="5" name="Footer Placeholder 4">
            <a:extLst>
              <a:ext uri="{FF2B5EF4-FFF2-40B4-BE49-F238E27FC236}">
                <a16:creationId xmlns:a16="http://schemas.microsoft.com/office/drawing/2014/main" id="{77420ACE-2A7E-4E14-8D1A-61EDF2CE6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56ADA1-CFE6-4D77-931B-5107D5C59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9CCC0-F276-49C9-A9A7-109AEDFF3155}" type="slidenum">
              <a:rPr lang="en-US" smtClean="0"/>
              <a:t>‹#›</a:t>
            </a:fld>
            <a:endParaRPr lang="en-US"/>
          </a:p>
        </p:txBody>
      </p:sp>
    </p:spTree>
    <p:extLst>
      <p:ext uri="{BB962C8B-B14F-4D97-AF65-F5344CB8AC3E}">
        <p14:creationId xmlns:p14="http://schemas.microsoft.com/office/powerpoint/2010/main" val="7954341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c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A24F-FD5B-4539-842F-A47E0737E67C}"/>
              </a:ext>
            </a:extLst>
          </p:cNvPr>
          <p:cNvSpPr>
            <a:spLocks noGrp="1"/>
          </p:cNvSpPr>
          <p:nvPr>
            <p:ph type="ctrTitle"/>
          </p:nvPr>
        </p:nvSpPr>
        <p:spPr>
          <a:xfrm>
            <a:off x="654909" y="177907"/>
            <a:ext cx="9840097" cy="1341974"/>
          </a:xfrm>
        </p:spPr>
        <p:txBody>
          <a:bodyPr/>
          <a:lstStyle/>
          <a:p>
            <a:pPr algn="ctr"/>
            <a:r>
              <a:rPr lang="en-US" sz="4400" dirty="0"/>
              <a:t>Project Proposal On</a:t>
            </a:r>
            <a:br>
              <a:rPr lang="en-US" sz="4400" dirty="0"/>
            </a:br>
            <a:r>
              <a:rPr lang="en-US" sz="4400" dirty="0"/>
              <a:t>ERC-Cart</a:t>
            </a:r>
          </a:p>
        </p:txBody>
      </p:sp>
      <p:sp>
        <p:nvSpPr>
          <p:cNvPr id="6" name="TextBox 5">
            <a:extLst>
              <a:ext uri="{FF2B5EF4-FFF2-40B4-BE49-F238E27FC236}">
                <a16:creationId xmlns:a16="http://schemas.microsoft.com/office/drawing/2014/main" id="{130B2BCD-7B1D-4DDC-80F5-8F68CE6B75EE}"/>
              </a:ext>
            </a:extLst>
          </p:cNvPr>
          <p:cNvSpPr txBox="1"/>
          <p:nvPr/>
        </p:nvSpPr>
        <p:spPr>
          <a:xfrm>
            <a:off x="279965" y="4589941"/>
            <a:ext cx="6631823" cy="1754326"/>
          </a:xfrm>
          <a:prstGeom prst="rect">
            <a:avLst/>
          </a:prstGeom>
          <a:noFill/>
        </p:spPr>
        <p:txBody>
          <a:bodyPr wrap="square" rtlCol="0">
            <a:spAutoFit/>
          </a:bodyPr>
          <a:lstStyle/>
          <a:p>
            <a:r>
              <a:rPr lang="en-US" dirty="0"/>
              <a:t>										</a:t>
            </a:r>
          </a:p>
          <a:p>
            <a:r>
              <a:rPr lang="en-US" sz="2400" dirty="0"/>
              <a:t>Members:</a:t>
            </a:r>
          </a:p>
          <a:p>
            <a:r>
              <a:rPr lang="en-US" sz="2400" dirty="0"/>
              <a:t>1. Aashish Bhatt	  	2. Anil Thapa</a:t>
            </a:r>
          </a:p>
          <a:p>
            <a:r>
              <a:rPr lang="en-US" sz="2400" dirty="0"/>
              <a:t>3. Bikram </a:t>
            </a:r>
            <a:r>
              <a:rPr lang="en-US" sz="2400" dirty="0" err="1"/>
              <a:t>Bashyal</a:t>
            </a:r>
            <a:r>
              <a:rPr lang="en-US" sz="2400" dirty="0"/>
              <a:t>		4. </a:t>
            </a:r>
            <a:r>
              <a:rPr lang="en-US" sz="2400" dirty="0" err="1"/>
              <a:t>Willson</a:t>
            </a:r>
            <a:r>
              <a:rPr lang="en-US" sz="2400" dirty="0"/>
              <a:t> Ghimire</a:t>
            </a:r>
          </a:p>
        </p:txBody>
      </p:sp>
      <p:pic>
        <p:nvPicPr>
          <p:cNvPr id="8" name="Picture 7">
            <a:extLst>
              <a:ext uri="{FF2B5EF4-FFF2-40B4-BE49-F238E27FC236}">
                <a16:creationId xmlns:a16="http://schemas.microsoft.com/office/drawing/2014/main" id="{7D573207-E705-4EDE-AF66-B12C433B9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207" y="1732466"/>
            <a:ext cx="2095500" cy="2352675"/>
          </a:xfrm>
          <a:prstGeom prst="rect">
            <a:avLst/>
          </a:prstGeom>
        </p:spPr>
      </p:pic>
      <p:sp>
        <p:nvSpPr>
          <p:cNvPr id="5" name="TextBox 4">
            <a:extLst>
              <a:ext uri="{FF2B5EF4-FFF2-40B4-BE49-F238E27FC236}">
                <a16:creationId xmlns:a16="http://schemas.microsoft.com/office/drawing/2014/main" id="{1EB77DBF-0BBA-4E87-B5DB-63E866F72ED3}"/>
              </a:ext>
            </a:extLst>
          </p:cNvPr>
          <p:cNvSpPr txBox="1"/>
          <p:nvPr/>
        </p:nvSpPr>
        <p:spPr>
          <a:xfrm>
            <a:off x="7790329" y="5143938"/>
            <a:ext cx="3985024" cy="1200329"/>
          </a:xfrm>
          <a:prstGeom prst="rect">
            <a:avLst/>
          </a:prstGeom>
          <a:noFill/>
        </p:spPr>
        <p:txBody>
          <a:bodyPr wrap="square" rtlCol="0">
            <a:spAutoFit/>
          </a:bodyPr>
          <a:lstStyle/>
          <a:p>
            <a:pPr algn="ctr"/>
            <a:r>
              <a:rPr lang="en-US" sz="2400" dirty="0"/>
              <a:t>Submitted to:</a:t>
            </a:r>
          </a:p>
          <a:p>
            <a:pPr algn="ctr"/>
            <a:r>
              <a:rPr lang="en-US" sz="2400" b="1" dirty="0"/>
              <a:t>Department of Electronics and Computer</a:t>
            </a:r>
          </a:p>
        </p:txBody>
      </p:sp>
    </p:spTree>
    <p:extLst>
      <p:ext uri="{BB962C8B-B14F-4D97-AF65-F5344CB8AC3E}">
        <p14:creationId xmlns:p14="http://schemas.microsoft.com/office/powerpoint/2010/main" val="40916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78A4-D855-40DA-B98B-32915CB89B32}"/>
              </a:ext>
            </a:extLst>
          </p:cNvPr>
          <p:cNvSpPr>
            <a:spLocks noGrp="1"/>
          </p:cNvSpPr>
          <p:nvPr>
            <p:ph type="title"/>
          </p:nvPr>
        </p:nvSpPr>
        <p:spPr>
          <a:xfrm>
            <a:off x="312479" y="773994"/>
            <a:ext cx="9404723" cy="609963"/>
          </a:xfrm>
        </p:spPr>
        <p:txBody>
          <a:bodyPr/>
          <a:lstStyle/>
          <a:p>
            <a:r>
              <a:rPr lang="en-US" sz="3000" dirty="0"/>
              <a:t>Methodology:</a:t>
            </a:r>
          </a:p>
        </p:txBody>
      </p:sp>
      <p:sp>
        <p:nvSpPr>
          <p:cNvPr id="3" name="Content Placeholder 2">
            <a:extLst>
              <a:ext uri="{FF2B5EF4-FFF2-40B4-BE49-F238E27FC236}">
                <a16:creationId xmlns:a16="http://schemas.microsoft.com/office/drawing/2014/main" id="{7318E0CD-AF83-4CB3-8809-947652B3A1F6}"/>
              </a:ext>
            </a:extLst>
          </p:cNvPr>
          <p:cNvSpPr>
            <a:spLocks noGrp="1"/>
          </p:cNvSpPr>
          <p:nvPr>
            <p:ph idx="1"/>
          </p:nvPr>
        </p:nvSpPr>
        <p:spPr>
          <a:xfrm>
            <a:off x="312479" y="2900447"/>
            <a:ext cx="10932170" cy="2421924"/>
          </a:xfrm>
        </p:spPr>
        <p:txBody>
          <a:bodyPr>
            <a:normAutofit fontScale="77500" lnSpcReduction="20000"/>
          </a:bodyPr>
          <a:lstStyle/>
          <a:p>
            <a:pPr marL="0" indent="0">
              <a:lnSpc>
                <a:spcPct val="150000"/>
              </a:lnSpc>
              <a:buNone/>
            </a:pPr>
            <a:r>
              <a:rPr lang="en-US" dirty="0"/>
              <a:t>This project is built in C++ and makes extensive use of the OOP capabilities of the language. The Windows operating system will be used to build this project. We'll use IDEs like code blocks and dev C++ for coding, which leverage compilers like GCC, MinGW, and others. To handle data in our project, we'll use OOP elements like abstraction, encapsulation, inheritance, and file management.</a:t>
            </a:r>
          </a:p>
        </p:txBody>
      </p:sp>
    </p:spTree>
    <p:extLst>
      <p:ext uri="{BB962C8B-B14F-4D97-AF65-F5344CB8AC3E}">
        <p14:creationId xmlns:p14="http://schemas.microsoft.com/office/powerpoint/2010/main" val="90537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5001-251E-4C1E-BED4-E1908CA23AA7}"/>
              </a:ext>
            </a:extLst>
          </p:cNvPr>
          <p:cNvSpPr>
            <a:spLocks noGrp="1"/>
          </p:cNvSpPr>
          <p:nvPr>
            <p:ph type="title"/>
          </p:nvPr>
        </p:nvSpPr>
        <p:spPr>
          <a:xfrm>
            <a:off x="374262" y="1124102"/>
            <a:ext cx="9404723" cy="560536"/>
          </a:xfrm>
        </p:spPr>
        <p:txBody>
          <a:bodyPr>
            <a:normAutofit fontScale="90000"/>
          </a:bodyPr>
          <a:lstStyle/>
          <a:p>
            <a:r>
              <a:rPr lang="en-US" sz="3600" dirty="0"/>
              <a:t>Time Schedule:</a:t>
            </a:r>
          </a:p>
        </p:txBody>
      </p:sp>
      <p:graphicFrame>
        <p:nvGraphicFramePr>
          <p:cNvPr id="4" name="Table 4">
            <a:extLst>
              <a:ext uri="{FF2B5EF4-FFF2-40B4-BE49-F238E27FC236}">
                <a16:creationId xmlns:a16="http://schemas.microsoft.com/office/drawing/2014/main" id="{8213006A-5271-4AF3-890C-7F2FC9CD032F}"/>
              </a:ext>
            </a:extLst>
          </p:cNvPr>
          <p:cNvGraphicFramePr>
            <a:graphicFrameLocks noGrp="1"/>
          </p:cNvGraphicFramePr>
          <p:nvPr>
            <p:extLst>
              <p:ext uri="{D42A27DB-BD31-4B8C-83A1-F6EECF244321}">
                <p14:modId xmlns:p14="http://schemas.microsoft.com/office/powerpoint/2010/main" val="3195704336"/>
              </p:ext>
            </p:extLst>
          </p:nvPr>
        </p:nvGraphicFramePr>
        <p:xfrm>
          <a:off x="959225" y="2760683"/>
          <a:ext cx="9930168" cy="2653999"/>
        </p:xfrm>
        <a:graphic>
          <a:graphicData uri="http://schemas.openxmlformats.org/drawingml/2006/table">
            <a:tbl>
              <a:tblPr firstRow="1" bandRow="1">
                <a:tableStyleId>{5C22544A-7EE6-4342-B048-85BDC9FD1C3A}</a:tableStyleId>
              </a:tblPr>
              <a:tblGrid>
                <a:gridCol w="1640540">
                  <a:extLst>
                    <a:ext uri="{9D8B030D-6E8A-4147-A177-3AD203B41FA5}">
                      <a16:colId xmlns:a16="http://schemas.microsoft.com/office/drawing/2014/main" val="1502662353"/>
                    </a:ext>
                  </a:extLst>
                </a:gridCol>
                <a:gridCol w="4979573">
                  <a:extLst>
                    <a:ext uri="{9D8B030D-6E8A-4147-A177-3AD203B41FA5}">
                      <a16:colId xmlns:a16="http://schemas.microsoft.com/office/drawing/2014/main" val="3150746184"/>
                    </a:ext>
                  </a:extLst>
                </a:gridCol>
                <a:gridCol w="3310055">
                  <a:extLst>
                    <a:ext uri="{9D8B030D-6E8A-4147-A177-3AD203B41FA5}">
                      <a16:colId xmlns:a16="http://schemas.microsoft.com/office/drawing/2014/main" val="3632374245"/>
                    </a:ext>
                  </a:extLst>
                </a:gridCol>
              </a:tblGrid>
              <a:tr h="441151">
                <a:tc>
                  <a:txBody>
                    <a:bodyPr/>
                    <a:lstStyle/>
                    <a:p>
                      <a:pPr algn="ctr"/>
                      <a:r>
                        <a:rPr lang="en-US" dirty="0"/>
                        <a:t>S.N.</a:t>
                      </a:r>
                    </a:p>
                  </a:txBody>
                  <a:tcPr/>
                </a:tc>
                <a:tc>
                  <a:txBody>
                    <a:bodyPr/>
                    <a:lstStyle/>
                    <a:p>
                      <a:pPr algn="ctr"/>
                      <a:r>
                        <a:rPr lang="en-US" dirty="0"/>
                        <a:t>Title</a:t>
                      </a:r>
                    </a:p>
                  </a:txBody>
                  <a:tcPr/>
                </a:tc>
                <a:tc>
                  <a:txBody>
                    <a:bodyPr/>
                    <a:lstStyle/>
                    <a:p>
                      <a:pPr algn="ctr"/>
                      <a:r>
                        <a:rPr lang="en-US" dirty="0"/>
                        <a:t>Time</a:t>
                      </a:r>
                    </a:p>
                  </a:txBody>
                  <a:tcPr/>
                </a:tc>
                <a:extLst>
                  <a:ext uri="{0D108BD9-81ED-4DB2-BD59-A6C34878D82A}">
                    <a16:rowId xmlns:a16="http://schemas.microsoft.com/office/drawing/2014/main" val="1634342088"/>
                  </a:ext>
                </a:extLst>
              </a:tr>
              <a:tr h="436596">
                <a:tc>
                  <a:txBody>
                    <a:bodyPr/>
                    <a:lstStyle/>
                    <a:p>
                      <a:r>
                        <a:rPr lang="en-US" dirty="0"/>
                        <a:t>        1</a:t>
                      </a:r>
                    </a:p>
                  </a:txBody>
                  <a:tcPr/>
                </a:tc>
                <a:tc>
                  <a:txBody>
                    <a:bodyPr/>
                    <a:lstStyle/>
                    <a:p>
                      <a:r>
                        <a:rPr lang="en-US" dirty="0"/>
                        <a:t>Discussion and research</a:t>
                      </a:r>
                    </a:p>
                  </a:txBody>
                  <a:tcPr/>
                </a:tc>
                <a:tc>
                  <a:txBody>
                    <a:bodyPr/>
                    <a:lstStyle/>
                    <a:p>
                      <a:r>
                        <a:rPr lang="en-US" dirty="0"/>
                        <a:t>          1-2 days</a:t>
                      </a:r>
                    </a:p>
                  </a:txBody>
                  <a:tcPr/>
                </a:tc>
                <a:extLst>
                  <a:ext uri="{0D108BD9-81ED-4DB2-BD59-A6C34878D82A}">
                    <a16:rowId xmlns:a16="http://schemas.microsoft.com/office/drawing/2014/main" val="558489777"/>
                  </a:ext>
                </a:extLst>
              </a:tr>
              <a:tr h="441151">
                <a:tc>
                  <a:txBody>
                    <a:bodyPr/>
                    <a:lstStyle/>
                    <a:p>
                      <a:r>
                        <a:rPr lang="en-US" dirty="0"/>
                        <a:t>        2</a:t>
                      </a:r>
                    </a:p>
                  </a:txBody>
                  <a:tcPr/>
                </a:tc>
                <a:tc>
                  <a:txBody>
                    <a:bodyPr/>
                    <a:lstStyle/>
                    <a:p>
                      <a:r>
                        <a:rPr lang="en-US" dirty="0"/>
                        <a:t>Building ideas</a:t>
                      </a:r>
                    </a:p>
                  </a:txBody>
                  <a:tcPr/>
                </a:tc>
                <a:tc>
                  <a:txBody>
                    <a:bodyPr/>
                    <a:lstStyle/>
                    <a:p>
                      <a:r>
                        <a:rPr lang="en-US" dirty="0"/>
                        <a:t>          3-4 days</a:t>
                      </a:r>
                    </a:p>
                  </a:txBody>
                  <a:tcPr/>
                </a:tc>
                <a:extLst>
                  <a:ext uri="{0D108BD9-81ED-4DB2-BD59-A6C34878D82A}">
                    <a16:rowId xmlns:a16="http://schemas.microsoft.com/office/drawing/2014/main" val="901861609"/>
                  </a:ext>
                </a:extLst>
              </a:tr>
              <a:tr h="441151">
                <a:tc>
                  <a:txBody>
                    <a:bodyPr/>
                    <a:lstStyle/>
                    <a:p>
                      <a:r>
                        <a:rPr lang="en-US" dirty="0"/>
                        <a:t>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Coding</a:t>
                      </a:r>
                    </a:p>
                  </a:txBody>
                  <a:tcPr/>
                </a:tc>
                <a:tc>
                  <a:txBody>
                    <a:bodyPr/>
                    <a:lstStyle/>
                    <a:p>
                      <a:r>
                        <a:rPr lang="en-US" dirty="0"/>
                        <a:t>          10-15 days</a:t>
                      </a:r>
                    </a:p>
                  </a:txBody>
                  <a:tcPr/>
                </a:tc>
                <a:extLst>
                  <a:ext uri="{0D108BD9-81ED-4DB2-BD59-A6C34878D82A}">
                    <a16:rowId xmlns:a16="http://schemas.microsoft.com/office/drawing/2014/main" val="127791251"/>
                  </a:ext>
                </a:extLst>
              </a:tr>
              <a:tr h="441151">
                <a:tc>
                  <a:txBody>
                    <a:bodyPr/>
                    <a:lstStyle/>
                    <a:p>
                      <a:r>
                        <a:rPr lang="en-US" dirty="0"/>
                        <a:t>        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Testing and debugging</a:t>
                      </a:r>
                    </a:p>
                  </a:txBody>
                  <a:tcPr/>
                </a:tc>
                <a:tc>
                  <a:txBody>
                    <a:bodyPr/>
                    <a:lstStyle/>
                    <a:p>
                      <a:r>
                        <a:rPr lang="en-US" dirty="0"/>
                        <a:t>          1-2 days</a:t>
                      </a:r>
                    </a:p>
                  </a:txBody>
                  <a:tcPr/>
                </a:tc>
                <a:extLst>
                  <a:ext uri="{0D108BD9-81ED-4DB2-BD59-A6C34878D82A}">
                    <a16:rowId xmlns:a16="http://schemas.microsoft.com/office/drawing/2014/main" val="2209355782"/>
                  </a:ext>
                </a:extLst>
              </a:tr>
              <a:tr h="452799">
                <a:tc>
                  <a:txBody>
                    <a:bodyPr/>
                    <a:lstStyle/>
                    <a:p>
                      <a:r>
                        <a:rPr lang="en-US" dirty="0"/>
                        <a:t>        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Documentation and finalizing</a:t>
                      </a:r>
                    </a:p>
                  </a:txBody>
                  <a:tcPr/>
                </a:tc>
                <a:tc>
                  <a:txBody>
                    <a:bodyPr/>
                    <a:lstStyle/>
                    <a:p>
                      <a:r>
                        <a:rPr lang="en-US" dirty="0"/>
                        <a:t>          1-2 days</a:t>
                      </a:r>
                    </a:p>
                  </a:txBody>
                  <a:tcPr/>
                </a:tc>
                <a:extLst>
                  <a:ext uri="{0D108BD9-81ED-4DB2-BD59-A6C34878D82A}">
                    <a16:rowId xmlns:a16="http://schemas.microsoft.com/office/drawing/2014/main" val="1136557518"/>
                  </a:ext>
                </a:extLst>
              </a:tr>
            </a:tbl>
          </a:graphicData>
        </a:graphic>
      </p:graphicFrame>
    </p:spTree>
    <p:extLst>
      <p:ext uri="{BB962C8B-B14F-4D97-AF65-F5344CB8AC3E}">
        <p14:creationId xmlns:p14="http://schemas.microsoft.com/office/powerpoint/2010/main" val="182164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859E-D952-4733-9668-BDBA1A049464}"/>
              </a:ext>
            </a:extLst>
          </p:cNvPr>
          <p:cNvSpPr>
            <a:spLocks noGrp="1"/>
          </p:cNvSpPr>
          <p:nvPr>
            <p:ph type="title"/>
          </p:nvPr>
        </p:nvSpPr>
        <p:spPr>
          <a:xfrm>
            <a:off x="1346947" y="2766218"/>
            <a:ext cx="9498106" cy="1325563"/>
          </a:xfrm>
        </p:spPr>
        <p:txBody>
          <a:bodyPr>
            <a:normAutofit/>
          </a:bodyPr>
          <a:lstStyle/>
          <a:p>
            <a:pPr algn="ctr"/>
            <a:r>
              <a:rPr lang="en-US" sz="5400" b="1" dirty="0"/>
              <a:t>Thank you</a:t>
            </a:r>
          </a:p>
        </p:txBody>
      </p:sp>
    </p:spTree>
    <p:extLst>
      <p:ext uri="{BB962C8B-B14F-4D97-AF65-F5344CB8AC3E}">
        <p14:creationId xmlns:p14="http://schemas.microsoft.com/office/powerpoint/2010/main" val="366395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462F-3952-44A3-9106-C4AF2D25A908}"/>
              </a:ext>
            </a:extLst>
          </p:cNvPr>
          <p:cNvSpPr>
            <a:spLocks noGrp="1"/>
          </p:cNvSpPr>
          <p:nvPr>
            <p:ph type="title"/>
          </p:nvPr>
        </p:nvSpPr>
        <p:spPr>
          <a:xfrm>
            <a:off x="646111" y="452718"/>
            <a:ext cx="9404723" cy="807671"/>
          </a:xfrm>
        </p:spPr>
        <p:txBody>
          <a:bodyPr/>
          <a:lstStyle/>
          <a:p>
            <a:r>
              <a:rPr lang="en-US" dirty="0"/>
              <a:t>Acknowledgement</a:t>
            </a:r>
          </a:p>
        </p:txBody>
      </p:sp>
      <p:sp>
        <p:nvSpPr>
          <p:cNvPr id="3" name="Content Placeholder 2">
            <a:extLst>
              <a:ext uri="{FF2B5EF4-FFF2-40B4-BE49-F238E27FC236}">
                <a16:creationId xmlns:a16="http://schemas.microsoft.com/office/drawing/2014/main" id="{B8612448-E67D-4DD2-BEFA-A720281E1253}"/>
              </a:ext>
            </a:extLst>
          </p:cNvPr>
          <p:cNvSpPr>
            <a:spLocks noGrp="1"/>
          </p:cNvSpPr>
          <p:nvPr>
            <p:ph idx="1"/>
          </p:nvPr>
        </p:nvSpPr>
        <p:spPr>
          <a:xfrm>
            <a:off x="646111" y="2169459"/>
            <a:ext cx="10963183" cy="3980329"/>
          </a:xfrm>
        </p:spPr>
        <p:txBody>
          <a:bodyPr>
            <a:normAutofit/>
          </a:bodyPr>
          <a:lstStyle/>
          <a:p>
            <a:pPr marL="0" indent="0" algn="just">
              <a:buNone/>
            </a:pPr>
            <a:endParaRPr lang="en-US" sz="2400" dirty="0"/>
          </a:p>
          <a:p>
            <a:pPr marL="0" indent="0" algn="just">
              <a:buNone/>
            </a:pPr>
            <a:r>
              <a:rPr lang="en-US" sz="2400" dirty="0"/>
              <a:t>At first, we would want to express our gratitude to </a:t>
            </a:r>
            <a:r>
              <a:rPr lang="en-US" sz="2400" b="1" dirty="0"/>
              <a:t>Department of Electronics and Computer</a:t>
            </a:r>
            <a:r>
              <a:rPr lang="en-US" sz="2400" dirty="0"/>
              <a:t> and our instructor, </a:t>
            </a:r>
            <a:r>
              <a:rPr lang="en-US" sz="2400" b="1" dirty="0"/>
              <a:t>Mr. Tantra Nath Jha </a:t>
            </a:r>
            <a:r>
              <a:rPr lang="en-US" sz="2400" dirty="0"/>
              <a:t>Sir, for assisting us in learning, inspiring us to study, and making learning relevant by offering this wonderful chance to complete the project. </a:t>
            </a:r>
          </a:p>
          <a:p>
            <a:pPr marL="0" indent="0" algn="just">
              <a:buNone/>
            </a:pPr>
            <a:r>
              <a:rPr lang="en-US" sz="2400" dirty="0"/>
              <a:t>	 Also, a great thank you to our friends for assisting us in learning and completing this project, as well as the authors of the sources that we used during our study.</a:t>
            </a:r>
          </a:p>
        </p:txBody>
      </p:sp>
    </p:spTree>
    <p:extLst>
      <p:ext uri="{BB962C8B-B14F-4D97-AF65-F5344CB8AC3E}">
        <p14:creationId xmlns:p14="http://schemas.microsoft.com/office/powerpoint/2010/main" val="2072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5B45-06B7-4FC9-B5CF-E056506705BD}"/>
              </a:ext>
            </a:extLst>
          </p:cNvPr>
          <p:cNvSpPr>
            <a:spLocks noGrp="1"/>
          </p:cNvSpPr>
          <p:nvPr>
            <p:ph type="title"/>
          </p:nvPr>
        </p:nvSpPr>
        <p:spPr>
          <a:xfrm>
            <a:off x="645130" y="230479"/>
            <a:ext cx="9404723" cy="758244"/>
          </a:xfrm>
        </p:spPr>
        <p:txBody>
          <a:bodyPr/>
          <a:lstStyle/>
          <a:p>
            <a:r>
              <a:rPr lang="en-US" dirty="0"/>
              <a:t>Table of content:</a:t>
            </a:r>
          </a:p>
        </p:txBody>
      </p:sp>
      <p:sp>
        <p:nvSpPr>
          <p:cNvPr id="3" name="Content Placeholder 2">
            <a:extLst>
              <a:ext uri="{FF2B5EF4-FFF2-40B4-BE49-F238E27FC236}">
                <a16:creationId xmlns:a16="http://schemas.microsoft.com/office/drawing/2014/main" id="{56192AF1-3783-40FF-8E06-6D51FF1F08FB}"/>
              </a:ext>
            </a:extLst>
          </p:cNvPr>
          <p:cNvSpPr>
            <a:spLocks noGrp="1"/>
          </p:cNvSpPr>
          <p:nvPr>
            <p:ph idx="1"/>
          </p:nvPr>
        </p:nvSpPr>
        <p:spPr>
          <a:xfrm>
            <a:off x="645130" y="1667244"/>
            <a:ext cx="8946541" cy="4195481"/>
          </a:xfrm>
        </p:spPr>
        <p:txBody>
          <a:bodyPr>
            <a:normAutofit lnSpcReduction="10000"/>
          </a:bodyPr>
          <a:lstStyle/>
          <a:p>
            <a:pPr marL="457200" indent="-457200">
              <a:buFont typeface="+mj-lt"/>
              <a:buAutoNum type="arabicPeriod"/>
            </a:pPr>
            <a:r>
              <a:rPr lang="en-US" dirty="0"/>
              <a:t>Introduction</a:t>
            </a:r>
          </a:p>
          <a:p>
            <a:pPr marL="457200" indent="-457200">
              <a:buFont typeface="+mj-lt"/>
              <a:buAutoNum type="arabicPeriod"/>
            </a:pPr>
            <a:r>
              <a:rPr lang="en-US" dirty="0"/>
              <a:t>Objectives</a:t>
            </a:r>
          </a:p>
          <a:p>
            <a:pPr marL="457200" indent="-457200">
              <a:buFont typeface="+mj-lt"/>
              <a:buAutoNum type="arabicPeriod"/>
            </a:pPr>
            <a:r>
              <a:rPr lang="en-US" dirty="0"/>
              <a:t>Application</a:t>
            </a:r>
          </a:p>
          <a:p>
            <a:pPr marL="457200" indent="-457200">
              <a:buFont typeface="+mj-lt"/>
              <a:buAutoNum type="arabicPeriod"/>
            </a:pPr>
            <a:r>
              <a:rPr lang="en-US" dirty="0"/>
              <a:t>Literature Review</a:t>
            </a:r>
          </a:p>
          <a:p>
            <a:pPr marL="457200" indent="-457200">
              <a:buFont typeface="+mj-lt"/>
              <a:buAutoNum type="arabicPeriod"/>
            </a:pPr>
            <a:r>
              <a:rPr lang="en-US" dirty="0"/>
              <a:t>Proposed System	 						a) Description							b)Block Diagram</a:t>
            </a:r>
          </a:p>
          <a:p>
            <a:pPr marL="457200" indent="-457200">
              <a:buFont typeface="+mj-lt"/>
              <a:buAutoNum type="arabicPeriod"/>
            </a:pPr>
            <a:r>
              <a:rPr lang="en-US" dirty="0"/>
              <a:t>Methodology</a:t>
            </a:r>
          </a:p>
          <a:p>
            <a:pPr marL="457200" indent="-457200">
              <a:buFont typeface="+mj-lt"/>
              <a:buAutoNum type="arabicPeriod"/>
            </a:pPr>
            <a:r>
              <a:rPr lang="en-US" dirty="0"/>
              <a:t>Project Schedule</a:t>
            </a:r>
          </a:p>
        </p:txBody>
      </p:sp>
    </p:spTree>
    <p:extLst>
      <p:ext uri="{BB962C8B-B14F-4D97-AF65-F5344CB8AC3E}">
        <p14:creationId xmlns:p14="http://schemas.microsoft.com/office/powerpoint/2010/main" val="1644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5DA4-6DFD-446A-96E9-1619A669CF9E}"/>
              </a:ext>
            </a:extLst>
          </p:cNvPr>
          <p:cNvSpPr>
            <a:spLocks noGrp="1"/>
          </p:cNvSpPr>
          <p:nvPr>
            <p:ph type="title"/>
          </p:nvPr>
        </p:nvSpPr>
        <p:spPr>
          <a:xfrm>
            <a:off x="646111" y="452718"/>
            <a:ext cx="9404723" cy="708817"/>
          </a:xfrm>
        </p:spPr>
        <p:txBody>
          <a:bodyPr/>
          <a:lstStyle/>
          <a:p>
            <a:r>
              <a:rPr lang="en-US" dirty="0"/>
              <a:t>Introduction:</a:t>
            </a:r>
          </a:p>
        </p:txBody>
      </p:sp>
      <p:sp>
        <p:nvSpPr>
          <p:cNvPr id="3" name="Content Placeholder 2">
            <a:extLst>
              <a:ext uri="{FF2B5EF4-FFF2-40B4-BE49-F238E27FC236}">
                <a16:creationId xmlns:a16="http://schemas.microsoft.com/office/drawing/2014/main" id="{0143279F-5A6A-4F2F-92F8-5CFA59CF94E9}"/>
              </a:ext>
            </a:extLst>
          </p:cNvPr>
          <p:cNvSpPr>
            <a:spLocks noGrp="1"/>
          </p:cNvSpPr>
          <p:nvPr>
            <p:ph idx="1"/>
          </p:nvPr>
        </p:nvSpPr>
        <p:spPr>
          <a:xfrm>
            <a:off x="646111" y="2389700"/>
            <a:ext cx="11068095" cy="3830595"/>
          </a:xfrm>
        </p:spPr>
        <p:txBody>
          <a:bodyPr>
            <a:normAutofit/>
          </a:bodyPr>
          <a:lstStyle/>
          <a:p>
            <a:pPr marL="0" indent="0" algn="just">
              <a:buNone/>
            </a:pPr>
            <a:r>
              <a:rPr lang="en-US" sz="2400" dirty="0"/>
              <a:t>              ERC Cart is a C++-based online purchasing and selling application. It's been two years since I've been in Dharan and on campus. We've had a lot of issues over this time. One of the things among them is the management of old products or other items. We noticed seniors bringing their belongings home with them, which will be worthless to them but beneficial to newcomer students. So, utilizing C++ as a project for Object Oriented Programming, our team came up with the concept of managing these products/stuffs by creating software that records and displays sellable items accessible here.</a:t>
            </a:r>
          </a:p>
        </p:txBody>
      </p:sp>
    </p:spTree>
    <p:extLst>
      <p:ext uri="{BB962C8B-B14F-4D97-AF65-F5344CB8AC3E}">
        <p14:creationId xmlns:p14="http://schemas.microsoft.com/office/powerpoint/2010/main" val="324172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21E1-DD7E-48E5-BB80-46DE7675D938}"/>
              </a:ext>
            </a:extLst>
          </p:cNvPr>
          <p:cNvSpPr>
            <a:spLocks noGrp="1"/>
          </p:cNvSpPr>
          <p:nvPr>
            <p:ph type="title"/>
          </p:nvPr>
        </p:nvSpPr>
        <p:spPr>
          <a:xfrm>
            <a:off x="601530" y="359437"/>
            <a:ext cx="9404723" cy="906525"/>
          </a:xfrm>
        </p:spPr>
        <p:txBody>
          <a:bodyPr/>
          <a:lstStyle/>
          <a:p>
            <a:r>
              <a:rPr lang="en-US" dirty="0"/>
              <a:t>Objectives:</a:t>
            </a:r>
          </a:p>
        </p:txBody>
      </p:sp>
      <p:sp>
        <p:nvSpPr>
          <p:cNvPr id="3" name="Content Placeholder 2">
            <a:extLst>
              <a:ext uri="{FF2B5EF4-FFF2-40B4-BE49-F238E27FC236}">
                <a16:creationId xmlns:a16="http://schemas.microsoft.com/office/drawing/2014/main" id="{23490F20-1947-4C02-8537-3A8D64F32FC1}"/>
              </a:ext>
            </a:extLst>
          </p:cNvPr>
          <p:cNvSpPr>
            <a:spLocks noGrp="1"/>
          </p:cNvSpPr>
          <p:nvPr>
            <p:ph idx="1"/>
          </p:nvPr>
        </p:nvSpPr>
        <p:spPr>
          <a:xfrm>
            <a:off x="601530" y="2814918"/>
            <a:ext cx="10709749" cy="3137102"/>
          </a:xfrm>
        </p:spPr>
        <p:txBody>
          <a:bodyPr>
            <a:noAutofit/>
          </a:bodyPr>
          <a:lstStyle/>
          <a:p>
            <a:pPr>
              <a:buFont typeface="Wingdings" panose="05000000000000000000" pitchFamily="2" charset="2"/>
              <a:buChar char="Ø"/>
            </a:pPr>
            <a:r>
              <a:rPr lang="en-US" sz="2400" dirty="0"/>
              <a:t>The primary goal of this project is to apply what we've learnt in class to real-life situations.</a:t>
            </a:r>
          </a:p>
          <a:p>
            <a:pPr>
              <a:buFont typeface="Wingdings" panose="05000000000000000000" pitchFamily="2" charset="2"/>
              <a:buChar char="Ø"/>
            </a:pPr>
            <a:r>
              <a:rPr lang="en-US" sz="2400" dirty="0"/>
              <a:t>To learn how to work as part of a group.</a:t>
            </a:r>
          </a:p>
        </p:txBody>
      </p:sp>
    </p:spTree>
    <p:extLst>
      <p:ext uri="{BB962C8B-B14F-4D97-AF65-F5344CB8AC3E}">
        <p14:creationId xmlns:p14="http://schemas.microsoft.com/office/powerpoint/2010/main" val="230293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C9EB-E25B-4C2C-A9BF-5BA9A11D314C}"/>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D86F14C9-8911-478D-8313-AD10D2F3A19D}"/>
              </a:ext>
            </a:extLst>
          </p:cNvPr>
          <p:cNvSpPr>
            <a:spLocks noGrp="1"/>
          </p:cNvSpPr>
          <p:nvPr>
            <p:ph idx="1"/>
          </p:nvPr>
        </p:nvSpPr>
        <p:spPr/>
        <p:txBody>
          <a:bodyPr>
            <a:normAutofit/>
          </a:bodyPr>
          <a:lstStyle/>
          <a:p>
            <a:pPr>
              <a:buFont typeface="Wingdings" panose="05000000000000000000" pitchFamily="2" charset="2"/>
              <a:buChar char="Ø"/>
            </a:pPr>
            <a:r>
              <a:rPr lang="en-US" sz="2400" dirty="0"/>
              <a:t>Students at IOE, Purwanchal Campus, Dharan, can use ERC-Cart to purchase and trade things among themselves.</a:t>
            </a:r>
          </a:p>
          <a:p>
            <a:pPr>
              <a:buFont typeface="Wingdings" panose="05000000000000000000" pitchFamily="2" charset="2"/>
              <a:buChar char="Ø"/>
            </a:pPr>
            <a:r>
              <a:rPr lang="en-US" sz="2400" dirty="0"/>
              <a:t>ERC-Cart may be used to reuse things that seniors no longer require after graduation.</a:t>
            </a:r>
          </a:p>
          <a:p>
            <a:pPr marL="0" indent="0">
              <a:buNone/>
            </a:pPr>
            <a:endParaRPr lang="en-US" sz="2400" dirty="0"/>
          </a:p>
        </p:txBody>
      </p:sp>
    </p:spTree>
    <p:extLst>
      <p:ext uri="{BB962C8B-B14F-4D97-AF65-F5344CB8AC3E}">
        <p14:creationId xmlns:p14="http://schemas.microsoft.com/office/powerpoint/2010/main" val="192604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951D-BE22-4D6A-ABB8-C93987519FB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DE6D0685-B434-4635-B213-32CEE09AD2F8}"/>
              </a:ext>
            </a:extLst>
          </p:cNvPr>
          <p:cNvSpPr>
            <a:spLocks noGrp="1"/>
          </p:cNvSpPr>
          <p:nvPr>
            <p:ph idx="1"/>
          </p:nvPr>
        </p:nvSpPr>
        <p:spPr>
          <a:xfrm>
            <a:off x="646111" y="1583361"/>
            <a:ext cx="8946541" cy="4195481"/>
          </a:xfrm>
        </p:spPr>
        <p:txBody>
          <a:bodyPr>
            <a:normAutofit/>
          </a:bodyPr>
          <a:lstStyle/>
          <a:p>
            <a:pPr marL="0" indent="0">
              <a:lnSpc>
                <a:spcPct val="150000"/>
              </a:lnSpc>
              <a:buNone/>
            </a:pPr>
            <a:r>
              <a:rPr lang="en-GB" sz="2400" b="1" dirty="0">
                <a:ea typeface="Times New Roman" panose="02020603050405020304" pitchFamily="18" charset="0"/>
                <a:cs typeface="Mangal" panose="02040503050203030202" pitchFamily="18" charset="0"/>
              </a:rPr>
              <a:t>Text books And Online Materials</a:t>
            </a:r>
            <a:endParaRPr lang="en-US" sz="2400" b="1" dirty="0">
              <a:ea typeface="Times New Roman" panose="02020603050405020304" pitchFamily="18" charset="0"/>
              <a:cs typeface="Mangal" panose="02040503050203030202" pitchFamily="18" charset="0"/>
            </a:endParaRPr>
          </a:p>
          <a:p>
            <a:pPr>
              <a:lnSpc>
                <a:spcPct val="150000"/>
              </a:lnSpc>
              <a:buFont typeface="Wingdings" panose="05000000000000000000" pitchFamily="2" charset="2"/>
              <a:buChar char="Ø"/>
            </a:pPr>
            <a:r>
              <a:rPr lang="en-US" sz="2000" dirty="0"/>
              <a:t> </a:t>
            </a:r>
            <a:r>
              <a:rPr lang="en-US" sz="2400" dirty="0" err="1"/>
              <a:t>Daya</a:t>
            </a:r>
            <a:r>
              <a:rPr lang="en-US" sz="2400" dirty="0"/>
              <a:t> Sagar </a:t>
            </a:r>
            <a:r>
              <a:rPr lang="en-US" sz="2400" dirty="0" err="1"/>
              <a:t>Baral</a:t>
            </a:r>
            <a:r>
              <a:rPr lang="en-US" sz="2400" dirty="0"/>
              <a:t> and Diwakar </a:t>
            </a:r>
            <a:r>
              <a:rPr lang="en-US" sz="2400" dirty="0" err="1"/>
              <a:t>Baral</a:t>
            </a:r>
            <a:r>
              <a:rPr lang="en-US" sz="2400" dirty="0"/>
              <a:t>, “The Secrets of Object oriented Programming”, </a:t>
            </a:r>
            <a:r>
              <a:rPr lang="en-US" sz="2400" dirty="0" err="1"/>
              <a:t>Bhundipuran</a:t>
            </a:r>
            <a:r>
              <a:rPr lang="en-US" sz="2400" dirty="0"/>
              <a:t> </a:t>
            </a:r>
            <a:r>
              <a:rPr lang="en-US" sz="2400" dirty="0" err="1"/>
              <a:t>Prakasan</a:t>
            </a:r>
            <a:endParaRPr lang="en-US" sz="2400" dirty="0"/>
          </a:p>
          <a:p>
            <a:pPr>
              <a:lnSpc>
                <a:spcPct val="150000"/>
              </a:lnSpc>
              <a:buFont typeface="Wingdings" panose="05000000000000000000" pitchFamily="2" charset="2"/>
              <a:buChar char="Ø"/>
            </a:pPr>
            <a:r>
              <a:rPr lang="en-US" sz="2400" dirty="0">
                <a:hlinkClick r:id="rId2"/>
              </a:rPr>
              <a:t>https://www.w3schools.com/cpp</a:t>
            </a:r>
            <a:endParaRPr lang="en-US" sz="2400" dirty="0"/>
          </a:p>
          <a:p>
            <a:pPr>
              <a:lnSpc>
                <a:spcPct val="150000"/>
              </a:lnSpc>
              <a:buFont typeface="Wingdings" panose="05000000000000000000" pitchFamily="2" charset="2"/>
              <a:buChar char="Ø"/>
            </a:pPr>
            <a:r>
              <a:rPr lang="en-US" sz="2400" dirty="0"/>
              <a:t>https://www.google.com/</a:t>
            </a:r>
          </a:p>
        </p:txBody>
      </p:sp>
    </p:spTree>
    <p:extLst>
      <p:ext uri="{BB962C8B-B14F-4D97-AF65-F5344CB8AC3E}">
        <p14:creationId xmlns:p14="http://schemas.microsoft.com/office/powerpoint/2010/main" val="372151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B66F-2B24-47CA-A90F-B9110A602F1E}"/>
              </a:ext>
            </a:extLst>
          </p:cNvPr>
          <p:cNvSpPr>
            <a:spLocks noGrp="1"/>
          </p:cNvSpPr>
          <p:nvPr>
            <p:ph type="title"/>
          </p:nvPr>
        </p:nvSpPr>
        <p:spPr>
          <a:xfrm>
            <a:off x="275408" y="0"/>
            <a:ext cx="9404723" cy="1037968"/>
          </a:xfrm>
        </p:spPr>
        <p:txBody>
          <a:bodyPr>
            <a:normAutofit fontScale="90000"/>
          </a:bodyPr>
          <a:lstStyle/>
          <a:p>
            <a:r>
              <a:rPr lang="en-US" sz="3000" dirty="0"/>
              <a:t>Proposed System:</a:t>
            </a:r>
            <a:br>
              <a:rPr lang="en-US" sz="3000" dirty="0"/>
            </a:br>
            <a:r>
              <a:rPr lang="en-US" sz="3000" dirty="0"/>
              <a:t>	                               1.Description:</a:t>
            </a:r>
            <a:br>
              <a:rPr lang="en-US" sz="3600" dirty="0"/>
            </a:br>
            <a:br>
              <a:rPr lang="en-US" sz="3600" dirty="0"/>
            </a:br>
            <a:r>
              <a:rPr lang="en-US" sz="3600" dirty="0"/>
              <a:t>Proposed System</a:t>
            </a:r>
          </a:p>
        </p:txBody>
      </p:sp>
      <p:sp>
        <p:nvSpPr>
          <p:cNvPr id="3" name="Content Placeholder 2">
            <a:extLst>
              <a:ext uri="{FF2B5EF4-FFF2-40B4-BE49-F238E27FC236}">
                <a16:creationId xmlns:a16="http://schemas.microsoft.com/office/drawing/2014/main" id="{8117CF66-96E6-43C8-88A4-FBF0588A4713}"/>
              </a:ext>
            </a:extLst>
          </p:cNvPr>
          <p:cNvSpPr>
            <a:spLocks noGrp="1"/>
          </p:cNvSpPr>
          <p:nvPr>
            <p:ph idx="1"/>
          </p:nvPr>
        </p:nvSpPr>
        <p:spPr>
          <a:xfrm>
            <a:off x="370703" y="1299882"/>
            <a:ext cx="11459391" cy="5459264"/>
          </a:xfrm>
        </p:spPr>
        <p:txBody>
          <a:bodyPr>
            <a:noAutofit/>
          </a:bodyPr>
          <a:lstStyle/>
          <a:p>
            <a:pPr marL="0" indent="0">
              <a:lnSpc>
                <a:spcPct val="150000"/>
              </a:lnSpc>
              <a:buNone/>
            </a:pPr>
            <a:r>
              <a:rPr lang="en-US" sz="2400" dirty="0"/>
              <a:t>1. Description: </a:t>
            </a:r>
          </a:p>
          <a:p>
            <a:pPr marL="0" indent="0">
              <a:lnSpc>
                <a:spcPct val="150000"/>
              </a:lnSpc>
              <a:buNone/>
            </a:pPr>
            <a:endParaRPr lang="en-US" sz="2400" dirty="0"/>
          </a:p>
          <a:p>
            <a:pPr marL="0" indent="0" algn="just">
              <a:lnSpc>
                <a:spcPct val="150000"/>
              </a:lnSpc>
              <a:buNone/>
            </a:pPr>
            <a:r>
              <a:rPr lang="en-US" sz="2400" dirty="0"/>
              <a:t>	</a:t>
            </a:r>
            <a:r>
              <a:rPr lang="en-US" sz="2000" dirty="0"/>
              <a:t>ERC-Cart is an online marketplace where ERC students may purchase and sell items. We will create an Admin and User login panel for the project. The administrator will oversee the contents of the reports and can regulate other actions as needed, while the user will have the choice of purchasing or selling. We will present all of the data accessible from the database to the buyer, and they will be able to sort the data by price/popularity. They can add things to their cart and order their purchases through the cart menu. Buyers can report unsuitable items, which are then removed by the administrator. Sellers will be provided to upload information about the thing they wish to sell, such as the name of the goods, its price, its location, and other data.</a:t>
            </a:r>
          </a:p>
          <a:p>
            <a:pPr marL="0" indent="0">
              <a:lnSpc>
                <a:spcPct val="150000"/>
              </a:lnSpc>
              <a:buNone/>
            </a:pPr>
            <a:r>
              <a:rPr lang="en-US" sz="2000" dirty="0"/>
              <a:t>	</a:t>
            </a:r>
          </a:p>
        </p:txBody>
      </p:sp>
    </p:spTree>
    <p:extLst>
      <p:ext uri="{BB962C8B-B14F-4D97-AF65-F5344CB8AC3E}">
        <p14:creationId xmlns:p14="http://schemas.microsoft.com/office/powerpoint/2010/main" val="382962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B18E6C8-AD08-4C41-8F96-A534C240C487}"/>
              </a:ext>
            </a:extLst>
          </p:cNvPr>
          <p:cNvSpPr/>
          <p:nvPr/>
        </p:nvSpPr>
        <p:spPr>
          <a:xfrm>
            <a:off x="5216611" y="141498"/>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ERC-Cart</a:t>
            </a:r>
          </a:p>
        </p:txBody>
      </p:sp>
      <p:sp>
        <p:nvSpPr>
          <p:cNvPr id="5" name="Rectangle: Rounded Corners 4">
            <a:extLst>
              <a:ext uri="{FF2B5EF4-FFF2-40B4-BE49-F238E27FC236}">
                <a16:creationId xmlns:a16="http://schemas.microsoft.com/office/drawing/2014/main" id="{FD173AAC-1263-4E73-A35D-FD324B656388}"/>
              </a:ext>
            </a:extLst>
          </p:cNvPr>
          <p:cNvSpPr/>
          <p:nvPr/>
        </p:nvSpPr>
        <p:spPr>
          <a:xfrm>
            <a:off x="5216611" y="775811"/>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 Panel</a:t>
            </a:r>
          </a:p>
        </p:txBody>
      </p:sp>
      <p:sp>
        <p:nvSpPr>
          <p:cNvPr id="6" name="Rectangle: Rounded Corners 5">
            <a:extLst>
              <a:ext uri="{FF2B5EF4-FFF2-40B4-BE49-F238E27FC236}">
                <a16:creationId xmlns:a16="http://schemas.microsoft.com/office/drawing/2014/main" id="{0D442C89-E869-4782-AB03-15DA0F9E53FA}"/>
              </a:ext>
            </a:extLst>
          </p:cNvPr>
          <p:cNvSpPr/>
          <p:nvPr/>
        </p:nvSpPr>
        <p:spPr>
          <a:xfrm>
            <a:off x="500449" y="1677855"/>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 Login</a:t>
            </a:r>
          </a:p>
        </p:txBody>
      </p:sp>
      <p:sp>
        <p:nvSpPr>
          <p:cNvPr id="7" name="Rectangle: Rounded Corners 6">
            <a:extLst>
              <a:ext uri="{FF2B5EF4-FFF2-40B4-BE49-F238E27FC236}">
                <a16:creationId xmlns:a16="http://schemas.microsoft.com/office/drawing/2014/main" id="{72A19A12-0BCA-4400-B847-5DA1FD6ACA4B}"/>
              </a:ext>
            </a:extLst>
          </p:cNvPr>
          <p:cNvSpPr/>
          <p:nvPr/>
        </p:nvSpPr>
        <p:spPr>
          <a:xfrm>
            <a:off x="6466702" y="1677854"/>
            <a:ext cx="1758778" cy="5848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Login/Sign Up</a:t>
            </a:r>
          </a:p>
        </p:txBody>
      </p:sp>
      <p:sp>
        <p:nvSpPr>
          <p:cNvPr id="8" name="Rectangle: Rounded Corners 7">
            <a:extLst>
              <a:ext uri="{FF2B5EF4-FFF2-40B4-BE49-F238E27FC236}">
                <a16:creationId xmlns:a16="http://schemas.microsoft.com/office/drawing/2014/main" id="{2891D729-8CEA-45A8-9718-78A4ACFB6A02}"/>
              </a:ext>
            </a:extLst>
          </p:cNvPr>
          <p:cNvSpPr/>
          <p:nvPr/>
        </p:nvSpPr>
        <p:spPr>
          <a:xfrm>
            <a:off x="9532208" y="536914"/>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Become A Seller</a:t>
            </a:r>
          </a:p>
        </p:txBody>
      </p:sp>
      <p:sp>
        <p:nvSpPr>
          <p:cNvPr id="9" name="Rectangle: Rounded Corners 8">
            <a:extLst>
              <a:ext uri="{FF2B5EF4-FFF2-40B4-BE49-F238E27FC236}">
                <a16:creationId xmlns:a16="http://schemas.microsoft.com/office/drawing/2014/main" id="{31AD0FE0-75D6-48E9-BE31-BDB11D926327}"/>
              </a:ext>
            </a:extLst>
          </p:cNvPr>
          <p:cNvSpPr/>
          <p:nvPr/>
        </p:nvSpPr>
        <p:spPr>
          <a:xfrm>
            <a:off x="911312" y="2285396"/>
            <a:ext cx="1758778" cy="48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View/Manage Reported Items</a:t>
            </a:r>
          </a:p>
        </p:txBody>
      </p:sp>
      <p:sp>
        <p:nvSpPr>
          <p:cNvPr id="11" name="Rectangle: Rounded Corners 10">
            <a:extLst>
              <a:ext uri="{FF2B5EF4-FFF2-40B4-BE49-F238E27FC236}">
                <a16:creationId xmlns:a16="http://schemas.microsoft.com/office/drawing/2014/main" id="{9CDC095D-19EC-4465-B8AE-914FD6669B3D}"/>
              </a:ext>
            </a:extLst>
          </p:cNvPr>
          <p:cNvSpPr/>
          <p:nvPr/>
        </p:nvSpPr>
        <p:spPr>
          <a:xfrm>
            <a:off x="3748215" y="2874392"/>
            <a:ext cx="1758778" cy="69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Items</a:t>
            </a:r>
          </a:p>
          <a:p>
            <a:pPr algn="ctr"/>
            <a:r>
              <a:rPr lang="en-US" sz="1400" dirty="0"/>
              <a:t>(Categories)</a:t>
            </a:r>
          </a:p>
        </p:txBody>
      </p:sp>
      <p:sp>
        <p:nvSpPr>
          <p:cNvPr id="12" name="Rectangle: Rounded Corners 11">
            <a:extLst>
              <a:ext uri="{FF2B5EF4-FFF2-40B4-BE49-F238E27FC236}">
                <a16:creationId xmlns:a16="http://schemas.microsoft.com/office/drawing/2014/main" id="{4DBB263C-C9B0-4A90-A52B-57C0D038991C}"/>
              </a:ext>
            </a:extLst>
          </p:cNvPr>
          <p:cNvSpPr/>
          <p:nvPr/>
        </p:nvSpPr>
        <p:spPr>
          <a:xfrm>
            <a:off x="7430531" y="2887780"/>
            <a:ext cx="1758778" cy="67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Items(Seller)</a:t>
            </a:r>
          </a:p>
        </p:txBody>
      </p:sp>
      <p:sp>
        <p:nvSpPr>
          <p:cNvPr id="13" name="Rectangle: Rounded Corners 12">
            <a:extLst>
              <a:ext uri="{FF2B5EF4-FFF2-40B4-BE49-F238E27FC236}">
                <a16:creationId xmlns:a16="http://schemas.microsoft.com/office/drawing/2014/main" id="{F15CFB76-1B56-4FAC-9ADC-19967E28126E}"/>
              </a:ext>
            </a:extLst>
          </p:cNvPr>
          <p:cNvSpPr/>
          <p:nvPr/>
        </p:nvSpPr>
        <p:spPr>
          <a:xfrm>
            <a:off x="10015452" y="4222521"/>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Clear Cart</a:t>
            </a:r>
          </a:p>
        </p:txBody>
      </p:sp>
      <p:sp>
        <p:nvSpPr>
          <p:cNvPr id="14" name="Rectangle: Rounded Corners 13">
            <a:extLst>
              <a:ext uri="{FF2B5EF4-FFF2-40B4-BE49-F238E27FC236}">
                <a16:creationId xmlns:a16="http://schemas.microsoft.com/office/drawing/2014/main" id="{12530087-5815-471A-B028-DD6E2141FF70}"/>
              </a:ext>
            </a:extLst>
          </p:cNvPr>
          <p:cNvSpPr/>
          <p:nvPr/>
        </p:nvSpPr>
        <p:spPr>
          <a:xfrm>
            <a:off x="372762" y="4395690"/>
            <a:ext cx="1624928" cy="536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Sort By Price</a:t>
            </a:r>
          </a:p>
        </p:txBody>
      </p:sp>
      <p:sp>
        <p:nvSpPr>
          <p:cNvPr id="17" name="Rectangle: Rounded Corners 16">
            <a:extLst>
              <a:ext uri="{FF2B5EF4-FFF2-40B4-BE49-F238E27FC236}">
                <a16:creationId xmlns:a16="http://schemas.microsoft.com/office/drawing/2014/main" id="{30CB030E-5562-41BF-B039-12B78E44A57E}"/>
              </a:ext>
            </a:extLst>
          </p:cNvPr>
          <p:cNvSpPr/>
          <p:nvPr/>
        </p:nvSpPr>
        <p:spPr>
          <a:xfrm>
            <a:off x="2747321" y="4439595"/>
            <a:ext cx="1758778" cy="589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Sort By Popularity</a:t>
            </a:r>
          </a:p>
        </p:txBody>
      </p:sp>
      <p:cxnSp>
        <p:nvCxnSpPr>
          <p:cNvPr id="25" name="Straight Arrow Connector 24">
            <a:extLst>
              <a:ext uri="{FF2B5EF4-FFF2-40B4-BE49-F238E27FC236}">
                <a16:creationId xmlns:a16="http://schemas.microsoft.com/office/drawing/2014/main" id="{D90711D6-2608-459C-BE80-3307BA28FA2B}"/>
              </a:ext>
            </a:extLst>
          </p:cNvPr>
          <p:cNvCxnSpPr>
            <a:cxnSpLocks/>
          </p:cNvCxnSpPr>
          <p:nvPr/>
        </p:nvCxnSpPr>
        <p:spPr>
          <a:xfrm>
            <a:off x="6040395" y="1171227"/>
            <a:ext cx="0" cy="19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B83425-E458-410D-8DA0-65BD7A0905F3}"/>
              </a:ext>
            </a:extLst>
          </p:cNvPr>
          <p:cNvCxnSpPr>
            <a:cxnSpLocks/>
          </p:cNvCxnSpPr>
          <p:nvPr/>
        </p:nvCxnSpPr>
        <p:spPr>
          <a:xfrm>
            <a:off x="1544595" y="1364815"/>
            <a:ext cx="5822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949FD0-B735-4504-BDBF-3AE0E59899B8}"/>
              </a:ext>
            </a:extLst>
          </p:cNvPr>
          <p:cNvCxnSpPr>
            <a:cxnSpLocks/>
          </p:cNvCxnSpPr>
          <p:nvPr/>
        </p:nvCxnSpPr>
        <p:spPr>
          <a:xfrm>
            <a:off x="1544595" y="1364815"/>
            <a:ext cx="0" cy="31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07BD74C-0630-493A-BBED-0D62AD16C598}"/>
              </a:ext>
            </a:extLst>
          </p:cNvPr>
          <p:cNvCxnSpPr>
            <a:cxnSpLocks/>
          </p:cNvCxnSpPr>
          <p:nvPr/>
        </p:nvCxnSpPr>
        <p:spPr>
          <a:xfrm>
            <a:off x="7362566" y="1364814"/>
            <a:ext cx="0" cy="31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38259A-0BD1-4AC3-9FB9-BBAAE449BD05}"/>
              </a:ext>
            </a:extLst>
          </p:cNvPr>
          <p:cNvCxnSpPr>
            <a:cxnSpLocks/>
          </p:cNvCxnSpPr>
          <p:nvPr/>
        </p:nvCxnSpPr>
        <p:spPr>
          <a:xfrm>
            <a:off x="504570" y="2030021"/>
            <a:ext cx="14416" cy="49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56833D4-A5E2-4D8A-B230-62514D4A409C}"/>
              </a:ext>
            </a:extLst>
          </p:cNvPr>
          <p:cNvCxnSpPr>
            <a:cxnSpLocks/>
            <a:endCxn id="9" idx="1"/>
          </p:cNvCxnSpPr>
          <p:nvPr/>
        </p:nvCxnSpPr>
        <p:spPr>
          <a:xfrm>
            <a:off x="524134" y="2526353"/>
            <a:ext cx="387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CA30E8E-484F-4668-A4CE-B261E071965B}"/>
              </a:ext>
            </a:extLst>
          </p:cNvPr>
          <p:cNvCxnSpPr>
            <a:cxnSpLocks/>
          </p:cNvCxnSpPr>
          <p:nvPr/>
        </p:nvCxnSpPr>
        <p:spPr>
          <a:xfrm>
            <a:off x="4627604" y="2468678"/>
            <a:ext cx="37688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BEB8262-A644-4A31-9E0F-922897ECD24D}"/>
              </a:ext>
            </a:extLst>
          </p:cNvPr>
          <p:cNvCxnSpPr>
            <a:cxnSpLocks/>
            <a:endCxn id="11" idx="0"/>
          </p:cNvCxnSpPr>
          <p:nvPr/>
        </p:nvCxnSpPr>
        <p:spPr>
          <a:xfrm>
            <a:off x="4627604" y="2468678"/>
            <a:ext cx="0" cy="40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48B83BF-C19B-47A5-99B4-C5757D0432AF}"/>
              </a:ext>
            </a:extLst>
          </p:cNvPr>
          <p:cNvCxnSpPr>
            <a:cxnSpLocks/>
          </p:cNvCxnSpPr>
          <p:nvPr/>
        </p:nvCxnSpPr>
        <p:spPr>
          <a:xfrm>
            <a:off x="8396413" y="2468678"/>
            <a:ext cx="0" cy="40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0FF6EC-3F85-4151-A1DA-554856B1971A}"/>
              </a:ext>
            </a:extLst>
          </p:cNvPr>
          <p:cNvCxnSpPr>
            <a:cxnSpLocks/>
          </p:cNvCxnSpPr>
          <p:nvPr/>
        </p:nvCxnSpPr>
        <p:spPr>
          <a:xfrm>
            <a:off x="1499289" y="5332027"/>
            <a:ext cx="3661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2AEAD7B-EEF6-41CB-AE06-C6F1B3311C34}"/>
              </a:ext>
            </a:extLst>
          </p:cNvPr>
          <p:cNvCxnSpPr>
            <a:cxnSpLocks/>
          </p:cNvCxnSpPr>
          <p:nvPr/>
        </p:nvCxnSpPr>
        <p:spPr>
          <a:xfrm>
            <a:off x="4477266" y="3577702"/>
            <a:ext cx="0" cy="45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50C8DDB-154F-414E-A27E-04B18EE3198B}"/>
              </a:ext>
            </a:extLst>
          </p:cNvPr>
          <p:cNvCxnSpPr>
            <a:cxnSpLocks/>
          </p:cNvCxnSpPr>
          <p:nvPr/>
        </p:nvCxnSpPr>
        <p:spPr>
          <a:xfrm>
            <a:off x="1005015" y="3965925"/>
            <a:ext cx="0" cy="40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25CDD58-AEA4-48A3-80B5-36C16D78B2CD}"/>
              </a:ext>
            </a:extLst>
          </p:cNvPr>
          <p:cNvCxnSpPr>
            <a:cxnSpLocks/>
          </p:cNvCxnSpPr>
          <p:nvPr/>
        </p:nvCxnSpPr>
        <p:spPr>
          <a:xfrm>
            <a:off x="3523732" y="3987460"/>
            <a:ext cx="0" cy="43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84D0BBAA-19FB-4D7D-856F-E1B7C2803227}"/>
              </a:ext>
            </a:extLst>
          </p:cNvPr>
          <p:cNvSpPr/>
          <p:nvPr/>
        </p:nvSpPr>
        <p:spPr>
          <a:xfrm>
            <a:off x="9520878" y="1189748"/>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 Up(User)</a:t>
            </a:r>
          </a:p>
        </p:txBody>
      </p:sp>
      <p:sp>
        <p:nvSpPr>
          <p:cNvPr id="50" name="Rectangle: Rounded Corners 49">
            <a:extLst>
              <a:ext uri="{FF2B5EF4-FFF2-40B4-BE49-F238E27FC236}">
                <a16:creationId xmlns:a16="http://schemas.microsoft.com/office/drawing/2014/main" id="{CC5080AA-4352-412B-B961-2A318A55B319}"/>
              </a:ext>
            </a:extLst>
          </p:cNvPr>
          <p:cNvSpPr/>
          <p:nvPr/>
        </p:nvSpPr>
        <p:spPr>
          <a:xfrm>
            <a:off x="9520878" y="1886890"/>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52" name="Rectangle: Rounded Corners 51">
            <a:extLst>
              <a:ext uri="{FF2B5EF4-FFF2-40B4-BE49-F238E27FC236}">
                <a16:creationId xmlns:a16="http://schemas.microsoft.com/office/drawing/2014/main" id="{99B4EB9C-0CBE-457E-AEC9-9B940772388E}"/>
              </a:ext>
            </a:extLst>
          </p:cNvPr>
          <p:cNvSpPr/>
          <p:nvPr/>
        </p:nvSpPr>
        <p:spPr>
          <a:xfrm>
            <a:off x="988543" y="5492026"/>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 To Cart</a:t>
            </a:r>
          </a:p>
        </p:txBody>
      </p:sp>
      <p:sp>
        <p:nvSpPr>
          <p:cNvPr id="57" name="Rectangle: Rounded Corners 56">
            <a:extLst>
              <a:ext uri="{FF2B5EF4-FFF2-40B4-BE49-F238E27FC236}">
                <a16:creationId xmlns:a16="http://schemas.microsoft.com/office/drawing/2014/main" id="{F52F8CFE-0CB0-4080-99DC-C49D47AF424F}"/>
              </a:ext>
            </a:extLst>
          </p:cNvPr>
          <p:cNvSpPr/>
          <p:nvPr/>
        </p:nvSpPr>
        <p:spPr>
          <a:xfrm>
            <a:off x="4281617" y="5536511"/>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Product</a:t>
            </a:r>
          </a:p>
        </p:txBody>
      </p:sp>
      <p:sp>
        <p:nvSpPr>
          <p:cNvPr id="58" name="Rectangle: Rounded Corners 57">
            <a:extLst>
              <a:ext uri="{FF2B5EF4-FFF2-40B4-BE49-F238E27FC236}">
                <a16:creationId xmlns:a16="http://schemas.microsoft.com/office/drawing/2014/main" id="{391A2761-52B2-44F1-9B88-3209BDCAAC65}"/>
              </a:ext>
            </a:extLst>
          </p:cNvPr>
          <p:cNvSpPr/>
          <p:nvPr/>
        </p:nvSpPr>
        <p:spPr>
          <a:xfrm>
            <a:off x="10019268" y="3729047"/>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Buy</a:t>
            </a:r>
          </a:p>
        </p:txBody>
      </p:sp>
      <p:cxnSp>
        <p:nvCxnSpPr>
          <p:cNvPr id="62" name="Straight Arrow Connector 61">
            <a:extLst>
              <a:ext uri="{FF2B5EF4-FFF2-40B4-BE49-F238E27FC236}">
                <a16:creationId xmlns:a16="http://schemas.microsoft.com/office/drawing/2014/main" id="{499A8EF8-E0BF-427B-B16B-07F14C4B6BD7}"/>
              </a:ext>
            </a:extLst>
          </p:cNvPr>
          <p:cNvCxnSpPr>
            <a:cxnSpLocks/>
          </p:cNvCxnSpPr>
          <p:nvPr/>
        </p:nvCxnSpPr>
        <p:spPr>
          <a:xfrm>
            <a:off x="3523732" y="4926313"/>
            <a:ext cx="0" cy="40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2F88EA6-FA28-4C69-A217-5B51E3730262}"/>
              </a:ext>
            </a:extLst>
          </p:cNvPr>
          <p:cNvCxnSpPr>
            <a:cxnSpLocks/>
          </p:cNvCxnSpPr>
          <p:nvPr/>
        </p:nvCxnSpPr>
        <p:spPr>
          <a:xfrm>
            <a:off x="1005015" y="3965913"/>
            <a:ext cx="3501084" cy="2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DBA959-9484-477E-A8DA-D36C44FED85A}"/>
              </a:ext>
            </a:extLst>
          </p:cNvPr>
          <p:cNvCxnSpPr>
            <a:cxnSpLocks/>
          </p:cNvCxnSpPr>
          <p:nvPr/>
        </p:nvCxnSpPr>
        <p:spPr>
          <a:xfrm>
            <a:off x="9632090" y="3593150"/>
            <a:ext cx="0" cy="136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BF7F6AC-8B62-4EE5-B425-02F3FAB855EF}"/>
              </a:ext>
            </a:extLst>
          </p:cNvPr>
          <p:cNvCxnSpPr>
            <a:cxnSpLocks/>
          </p:cNvCxnSpPr>
          <p:nvPr/>
        </p:nvCxnSpPr>
        <p:spPr>
          <a:xfrm>
            <a:off x="9632090" y="3900504"/>
            <a:ext cx="387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4731588-B2F9-405C-B383-996674C15CE5}"/>
              </a:ext>
            </a:extLst>
          </p:cNvPr>
          <p:cNvCxnSpPr>
            <a:cxnSpLocks/>
          </p:cNvCxnSpPr>
          <p:nvPr/>
        </p:nvCxnSpPr>
        <p:spPr>
          <a:xfrm>
            <a:off x="9632090" y="4439595"/>
            <a:ext cx="387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C929C40-E906-479E-A2BE-5AD362C56396}"/>
              </a:ext>
            </a:extLst>
          </p:cNvPr>
          <p:cNvCxnSpPr>
            <a:cxnSpLocks/>
          </p:cNvCxnSpPr>
          <p:nvPr/>
        </p:nvCxnSpPr>
        <p:spPr>
          <a:xfrm>
            <a:off x="5128052" y="5332027"/>
            <a:ext cx="0" cy="204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35487C0-621C-4E30-9199-61218238C311}"/>
              </a:ext>
            </a:extLst>
          </p:cNvPr>
          <p:cNvCxnSpPr>
            <a:cxnSpLocks/>
          </p:cNvCxnSpPr>
          <p:nvPr/>
        </p:nvCxnSpPr>
        <p:spPr>
          <a:xfrm>
            <a:off x="1499289" y="4953892"/>
            <a:ext cx="0" cy="5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D5882A2-BF7D-47EE-AEFC-86933076F53F}"/>
              </a:ext>
            </a:extLst>
          </p:cNvPr>
          <p:cNvCxnSpPr>
            <a:cxnSpLocks/>
          </p:cNvCxnSpPr>
          <p:nvPr/>
        </p:nvCxnSpPr>
        <p:spPr>
          <a:xfrm>
            <a:off x="8230628" y="1903368"/>
            <a:ext cx="520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87534C-B1F3-4445-B6CD-C9F0A67F843D}"/>
              </a:ext>
            </a:extLst>
          </p:cNvPr>
          <p:cNvCxnSpPr/>
          <p:nvPr/>
        </p:nvCxnSpPr>
        <p:spPr>
          <a:xfrm>
            <a:off x="8762999" y="734622"/>
            <a:ext cx="0" cy="1349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E8CD66C-FEF9-40A8-8EB7-7F2EB17E0BAA}"/>
              </a:ext>
            </a:extLst>
          </p:cNvPr>
          <p:cNvCxnSpPr>
            <a:cxnSpLocks/>
            <a:endCxn id="50" idx="1"/>
          </p:cNvCxnSpPr>
          <p:nvPr/>
        </p:nvCxnSpPr>
        <p:spPr>
          <a:xfrm>
            <a:off x="8762999" y="2083572"/>
            <a:ext cx="757879" cy="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14D198-B567-46E1-B612-B6FA77F80D03}"/>
              </a:ext>
            </a:extLst>
          </p:cNvPr>
          <p:cNvCxnSpPr>
            <a:cxnSpLocks/>
          </p:cNvCxnSpPr>
          <p:nvPr/>
        </p:nvCxnSpPr>
        <p:spPr>
          <a:xfrm>
            <a:off x="8775356" y="1408071"/>
            <a:ext cx="757879" cy="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5C6D7A3-CA09-41CB-ACE9-761E5E81D0E2}"/>
              </a:ext>
            </a:extLst>
          </p:cNvPr>
          <p:cNvCxnSpPr>
            <a:cxnSpLocks/>
          </p:cNvCxnSpPr>
          <p:nvPr/>
        </p:nvCxnSpPr>
        <p:spPr>
          <a:xfrm>
            <a:off x="8762999" y="745943"/>
            <a:ext cx="757879" cy="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2AC8D46-22E2-44C0-A2E4-0B504294F1AC}"/>
              </a:ext>
            </a:extLst>
          </p:cNvPr>
          <p:cNvCxnSpPr>
            <a:cxnSpLocks/>
          </p:cNvCxnSpPr>
          <p:nvPr/>
        </p:nvCxnSpPr>
        <p:spPr>
          <a:xfrm flipH="1">
            <a:off x="8396415" y="2468678"/>
            <a:ext cx="2015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D1552C0-5B2B-449A-9DCE-8CD1E688951B}"/>
              </a:ext>
            </a:extLst>
          </p:cNvPr>
          <p:cNvCxnSpPr>
            <a:stCxn id="50" idx="2"/>
          </p:cNvCxnSpPr>
          <p:nvPr/>
        </p:nvCxnSpPr>
        <p:spPr>
          <a:xfrm>
            <a:off x="10400267" y="2282306"/>
            <a:ext cx="11330" cy="18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715FBE7-4FA8-48E4-8445-E393E3C20B74}"/>
              </a:ext>
            </a:extLst>
          </p:cNvPr>
          <p:cNvCxnSpPr>
            <a:cxnSpLocks/>
          </p:cNvCxnSpPr>
          <p:nvPr/>
        </p:nvCxnSpPr>
        <p:spPr>
          <a:xfrm>
            <a:off x="10019268" y="2468678"/>
            <a:ext cx="0" cy="40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9589C075-587C-4EFC-B4FD-D3A407485C7B}"/>
              </a:ext>
            </a:extLst>
          </p:cNvPr>
          <p:cNvSpPr/>
          <p:nvPr/>
        </p:nvSpPr>
        <p:spPr>
          <a:xfrm>
            <a:off x="9404006" y="2881086"/>
            <a:ext cx="1758778" cy="678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Cart</a:t>
            </a:r>
          </a:p>
        </p:txBody>
      </p:sp>
      <p:sp>
        <p:nvSpPr>
          <p:cNvPr id="53" name="Rectangle: Rounded Corners 52">
            <a:extLst>
              <a:ext uri="{FF2B5EF4-FFF2-40B4-BE49-F238E27FC236}">
                <a16:creationId xmlns:a16="http://schemas.microsoft.com/office/drawing/2014/main" id="{8608C529-664C-4CB1-A246-1C6435DDBBD0}"/>
              </a:ext>
            </a:extLst>
          </p:cNvPr>
          <p:cNvSpPr/>
          <p:nvPr/>
        </p:nvSpPr>
        <p:spPr>
          <a:xfrm>
            <a:off x="7848606" y="4043383"/>
            <a:ext cx="1340703" cy="352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Item Name </a:t>
            </a:r>
          </a:p>
        </p:txBody>
      </p:sp>
      <p:sp>
        <p:nvSpPr>
          <p:cNvPr id="56" name="Rectangle: Rounded Corners 55">
            <a:extLst>
              <a:ext uri="{FF2B5EF4-FFF2-40B4-BE49-F238E27FC236}">
                <a16:creationId xmlns:a16="http://schemas.microsoft.com/office/drawing/2014/main" id="{C8D9916E-52B0-4267-88D9-2ACF47129ED5}"/>
              </a:ext>
            </a:extLst>
          </p:cNvPr>
          <p:cNvSpPr/>
          <p:nvPr/>
        </p:nvSpPr>
        <p:spPr>
          <a:xfrm>
            <a:off x="7848606" y="4696534"/>
            <a:ext cx="1340703" cy="352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Price </a:t>
            </a:r>
          </a:p>
        </p:txBody>
      </p:sp>
      <p:sp>
        <p:nvSpPr>
          <p:cNvPr id="60" name="Rectangle: Rounded Corners 59">
            <a:extLst>
              <a:ext uri="{FF2B5EF4-FFF2-40B4-BE49-F238E27FC236}">
                <a16:creationId xmlns:a16="http://schemas.microsoft.com/office/drawing/2014/main" id="{4B26827F-A361-42A6-A89A-D3A3D4AFCC98}"/>
              </a:ext>
            </a:extLst>
          </p:cNvPr>
          <p:cNvSpPr/>
          <p:nvPr/>
        </p:nvSpPr>
        <p:spPr>
          <a:xfrm>
            <a:off x="7848605" y="5485787"/>
            <a:ext cx="1340703" cy="352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 </a:t>
            </a:r>
          </a:p>
        </p:txBody>
      </p:sp>
      <p:cxnSp>
        <p:nvCxnSpPr>
          <p:cNvPr id="61" name="Straight Connector 60">
            <a:extLst>
              <a:ext uri="{FF2B5EF4-FFF2-40B4-BE49-F238E27FC236}">
                <a16:creationId xmlns:a16="http://schemas.microsoft.com/office/drawing/2014/main" id="{8E953BCA-3174-4AC6-8BA0-4944E01092F3}"/>
              </a:ext>
            </a:extLst>
          </p:cNvPr>
          <p:cNvCxnSpPr>
            <a:cxnSpLocks/>
          </p:cNvCxnSpPr>
          <p:nvPr/>
        </p:nvCxnSpPr>
        <p:spPr>
          <a:xfrm>
            <a:off x="7606552" y="3577702"/>
            <a:ext cx="0" cy="275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B39F9BE-509E-41E3-A757-87529D31D2B9}"/>
              </a:ext>
            </a:extLst>
          </p:cNvPr>
          <p:cNvCxnSpPr>
            <a:cxnSpLocks/>
          </p:cNvCxnSpPr>
          <p:nvPr/>
        </p:nvCxnSpPr>
        <p:spPr>
          <a:xfrm>
            <a:off x="7606552" y="4255139"/>
            <a:ext cx="242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693BF49-4D98-4649-98AB-3C8CB47F5396}"/>
              </a:ext>
            </a:extLst>
          </p:cNvPr>
          <p:cNvCxnSpPr>
            <a:cxnSpLocks/>
          </p:cNvCxnSpPr>
          <p:nvPr/>
        </p:nvCxnSpPr>
        <p:spPr>
          <a:xfrm>
            <a:off x="7606551" y="4872687"/>
            <a:ext cx="242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795E62A-7F3F-4B85-8DC6-E58EFCFF7350}"/>
              </a:ext>
            </a:extLst>
          </p:cNvPr>
          <p:cNvCxnSpPr>
            <a:cxnSpLocks/>
          </p:cNvCxnSpPr>
          <p:nvPr/>
        </p:nvCxnSpPr>
        <p:spPr>
          <a:xfrm>
            <a:off x="7606551" y="5661940"/>
            <a:ext cx="242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1BE6F4DA-DC46-4319-BF70-17AE69571DDC}"/>
              </a:ext>
            </a:extLst>
          </p:cNvPr>
          <p:cNvSpPr/>
          <p:nvPr/>
        </p:nvSpPr>
        <p:spPr>
          <a:xfrm>
            <a:off x="7848604" y="6121167"/>
            <a:ext cx="1340703" cy="352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detail </a:t>
            </a:r>
          </a:p>
        </p:txBody>
      </p:sp>
      <p:cxnSp>
        <p:nvCxnSpPr>
          <p:cNvPr id="76" name="Straight Arrow Connector 75">
            <a:extLst>
              <a:ext uri="{FF2B5EF4-FFF2-40B4-BE49-F238E27FC236}">
                <a16:creationId xmlns:a16="http://schemas.microsoft.com/office/drawing/2014/main" id="{C8DF1E41-B229-4B52-8E38-DCE8EE132A6A}"/>
              </a:ext>
            </a:extLst>
          </p:cNvPr>
          <p:cNvCxnSpPr>
            <a:cxnSpLocks/>
          </p:cNvCxnSpPr>
          <p:nvPr/>
        </p:nvCxnSpPr>
        <p:spPr>
          <a:xfrm>
            <a:off x="7606550" y="6330082"/>
            <a:ext cx="242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C708B099-4BDB-49F4-8422-025224057B54}"/>
              </a:ext>
            </a:extLst>
          </p:cNvPr>
          <p:cNvSpPr/>
          <p:nvPr/>
        </p:nvSpPr>
        <p:spPr>
          <a:xfrm>
            <a:off x="10019268" y="4733754"/>
            <a:ext cx="1758778" cy="395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Feedback + Rate</a:t>
            </a:r>
          </a:p>
        </p:txBody>
      </p:sp>
      <p:cxnSp>
        <p:nvCxnSpPr>
          <p:cNvPr id="79" name="Straight Arrow Connector 78">
            <a:extLst>
              <a:ext uri="{FF2B5EF4-FFF2-40B4-BE49-F238E27FC236}">
                <a16:creationId xmlns:a16="http://schemas.microsoft.com/office/drawing/2014/main" id="{C8F176E1-B688-4132-8941-AE61B4760A7D}"/>
              </a:ext>
            </a:extLst>
          </p:cNvPr>
          <p:cNvCxnSpPr>
            <a:cxnSpLocks/>
          </p:cNvCxnSpPr>
          <p:nvPr/>
        </p:nvCxnSpPr>
        <p:spPr>
          <a:xfrm>
            <a:off x="9632090" y="4953892"/>
            <a:ext cx="387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9A585DA-180D-4E3B-90C4-84956A211B2B}"/>
              </a:ext>
            </a:extLst>
          </p:cNvPr>
          <p:cNvSpPr/>
          <p:nvPr/>
        </p:nvSpPr>
        <p:spPr>
          <a:xfrm>
            <a:off x="444305" y="109907"/>
            <a:ext cx="3142207" cy="400110"/>
          </a:xfrm>
          <a:prstGeom prst="rect">
            <a:avLst/>
          </a:prstGeom>
        </p:spPr>
        <p:txBody>
          <a:bodyPr wrap="none">
            <a:spAutoFit/>
          </a:bodyPr>
          <a:lstStyle/>
          <a:p>
            <a:r>
              <a:rPr lang="en-US" sz="2000" dirty="0"/>
              <a:t>2.System Block Diagram</a:t>
            </a:r>
          </a:p>
        </p:txBody>
      </p:sp>
    </p:spTree>
    <p:extLst>
      <p:ext uri="{BB962C8B-B14F-4D97-AF65-F5344CB8AC3E}">
        <p14:creationId xmlns:p14="http://schemas.microsoft.com/office/powerpoint/2010/main" val="2011482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755</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Project Proposal On ERC-Cart</vt:lpstr>
      <vt:lpstr>Acknowledgement</vt:lpstr>
      <vt:lpstr>Table of content:</vt:lpstr>
      <vt:lpstr>Introduction:</vt:lpstr>
      <vt:lpstr>Objectives:</vt:lpstr>
      <vt:lpstr>Application</vt:lpstr>
      <vt:lpstr>Literature Review:</vt:lpstr>
      <vt:lpstr>Proposed System:                                 1.Description:  Proposed System</vt:lpstr>
      <vt:lpstr>PowerPoint Presentation</vt:lpstr>
      <vt:lpstr>Methodology:</vt:lpstr>
      <vt:lpstr>Time Schedule: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Proposal On  ………… Management System</dc:title>
  <dc:creator>Kapil Kunwar</dc:creator>
  <cp:lastModifiedBy>Aashish Bhatt</cp:lastModifiedBy>
  <cp:revision>50</cp:revision>
  <dcterms:created xsi:type="dcterms:W3CDTF">2021-07-24T04:53:43Z</dcterms:created>
  <dcterms:modified xsi:type="dcterms:W3CDTF">2021-07-27T05:09:41Z</dcterms:modified>
</cp:coreProperties>
</file>