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23540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74080" y="4235400"/>
            <a:ext cx="2614320" cy="2085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7760" y="4235400"/>
            <a:ext cx="2614320" cy="20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95120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548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5120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23540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23540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74080" y="4235400"/>
            <a:ext cx="2614320" cy="208584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7760" y="4235400"/>
            <a:ext cx="2614320" cy="20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548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2354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95120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23540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  <a:ea typeface="ヒラギノ角ゴ Pro W3"/>
              </a:rPr>
              <a:t>12/14/13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7600C83-7998-44CB-B383-E23173DE87BB}" type="slidenum">
              <a:rPr lang="en-US" sz="1200">
                <a:solidFill>
                  <a:srgbClr val="8b8b8b"/>
                </a:solidFill>
                <a:latin typeface="Arial"/>
                <a:ea typeface="ヒラギノ角ゴ Pro W3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51200"/>
            <a:ext cx="8229240" cy="43732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  <a:ea typeface="ヒラギノ角ゴ Pro W3"/>
              </a:rPr>
              <a:t>12/14/13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3D9718-1BCF-4076-9CDE-17FCFD70C0F5}" type="slidenum">
              <a:rPr lang="en-US" sz="1200">
                <a:solidFill>
                  <a:srgbClr val="8b8b8b"/>
                </a:solidFill>
                <a:latin typeface="Arial"/>
                <a:ea typeface="ヒラギノ角ゴ Pro W3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r>
              <a:rPr lang="en-US"/>
              <a:t>Ray Tracing the Real and the Unreal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r>
              <a:rPr lang="en-US"/>
              <a:t>By:</a:t>
            </a:r>
            <a:endParaRPr/>
          </a:p>
          <a:p>
            <a:r>
              <a:rPr lang="en-US"/>
              <a:t>Ivan Oropeza</a:t>
            </a:r>
            <a:endParaRPr/>
          </a:p>
          <a:p>
            <a:r>
              <a:rPr lang="en-US"/>
              <a:t>Aashish Sheshadri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/>
              <a:t>Ray Tracing the Real and the Unreal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951200"/>
            <a:ext cx="8229240" cy="43732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Our new ray tracer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Adaptive Sampling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Texture Mapping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Bump Mapping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Depth of Field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 non-photo realistic illumination model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Edge rendering algorithm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Texture and Bump Mapping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83000" y="970920"/>
            <a:ext cx="2961000" cy="2961000"/>
          </a:xfrm>
          <a:prstGeom prst="rect">
            <a:avLst/>
          </a:prstGeom>
          <a:ln>
            <a:noFill/>
          </a:ln>
        </p:spPr>
      </p:pic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83000" y="3931920"/>
            <a:ext cx="2961000" cy="2926080"/>
          </a:xfrm>
          <a:prstGeom prst="rect">
            <a:avLst/>
          </a:prstGeom>
          <a:ln>
            <a:noFill/>
          </a:ln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68880" y="5029200"/>
            <a:ext cx="3621600" cy="1810800"/>
          </a:xfrm>
          <a:prstGeom prst="rect">
            <a:avLst/>
          </a:prstGeom>
          <a:ln>
            <a:noFill/>
          </a:ln>
        </p:spPr>
      </p:pic>
      <p:pic>
        <p:nvPicPr>
          <p:cNvPr descr="" id="8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468880" y="3200400"/>
            <a:ext cx="3621600" cy="181080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548640" y="1920240"/>
            <a:ext cx="2011680" cy="346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US"/>
              <a:t>UV coordinates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Depth of Field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59920" y="1573920"/>
            <a:ext cx="5212080" cy="52120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457200" y="1645920"/>
            <a:ext cx="3474720" cy="1114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US"/>
              <a:t>Blurring effect caused by the lens of the camera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Stronger effect as the diameter of lens increases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Depth of Field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56520" y="2230560"/>
            <a:ext cx="4587480" cy="4640760"/>
          </a:xfrm>
          <a:prstGeom prst="rect">
            <a:avLst/>
          </a:prstGeom>
          <a:ln>
            <a:noFill/>
          </a:ln>
        </p:spPr>
      </p:pic>
      <p:pic>
        <p:nvPicPr>
          <p:cNvPr descr="" id="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30920"/>
            <a:ext cx="4586760" cy="46404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Illumination Model</a:t>
            </a:r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68720"/>
            <a:ext cx="4589280" cy="4589280"/>
          </a:xfrm>
          <a:prstGeom prst="rect">
            <a:avLst/>
          </a:prstGeom>
          <a:ln>
            <a:noFill/>
          </a:ln>
        </p:spPr>
      </p:pic>
      <p:pic>
        <p:nvPicPr>
          <p:cNvPr descr="" id="9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54720" y="2268720"/>
            <a:ext cx="4589280" cy="45892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4937760" y="1188720"/>
            <a:ext cx="5852160" cy="1114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US"/>
              <a:t>Use of edges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Use of warmness and coolness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Lack of shadowing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Anisotropic renditions of metal objects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Edge Drawing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55440" y="2305440"/>
            <a:ext cx="4588560" cy="4588560"/>
          </a:xfrm>
          <a:prstGeom prst="rect">
            <a:avLst/>
          </a:prstGeom>
          <a:ln>
            <a:noFill/>
          </a:ln>
        </p:spPr>
      </p:pic>
      <p:pic>
        <p:nvPicPr>
          <p:cNvPr descr="" id="10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5440"/>
            <a:ext cx="4588560" cy="458856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3108960" y="1007280"/>
            <a:ext cx="6400800" cy="1370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US"/>
              <a:t>A pixel X is part of an edge if there exists a pixel Y in the neighborhood such that: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depth is above a predetermined threshold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high variance in view angel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view angle approaches 90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Thank you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97160"/>
            <a:ext cx="4574520" cy="4574520"/>
          </a:xfrm>
          <a:prstGeom prst="rect">
            <a:avLst/>
          </a:prstGeom>
          <a:ln>
            <a:noFill/>
          </a:ln>
        </p:spPr>
      </p:pic>
      <p:pic>
        <p:nvPicPr>
          <p:cNvPr descr="" id="10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9480" y="2297160"/>
            <a:ext cx="4574520" cy="45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8380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Questions?</a:t>
            </a:r>
            <a:endParaRPr/>
          </a:p>
        </p:txBody>
      </p:sp>
      <p:pic>
        <p:nvPicPr>
          <p:cNvPr descr="" id="10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96080"/>
            <a:ext cx="4581000" cy="458100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3000" y="2296080"/>
            <a:ext cx="4581000" cy="4581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