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6" r:id="rId3"/>
    <p:sldId id="257" r:id="rId4"/>
    <p:sldId id="258" r:id="rId5"/>
    <p:sldId id="259" r:id="rId6"/>
    <p:sldId id="260" r:id="rId7"/>
    <p:sldId id="261" r:id="rId8"/>
    <p:sldId id="262" r:id="rId9"/>
    <p:sldId id="263" r:id="rId10"/>
    <p:sldId id="264" r:id="rId11"/>
    <p:sldId id="265"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40" d="100"/>
          <a:sy n="40" d="100"/>
        </p:scale>
        <p:origin x="34"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7010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635189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833199" y="2262426"/>
            <a:ext cx="7477601" cy="1666399"/>
          </a:xfrm>
          <a:prstGeom prst="rect">
            <a:avLst/>
          </a:prstGeom>
          <a:noFill/>
          <a:ln/>
        </p:spPr>
        <p:txBody>
          <a:bodyPr wrap="square" rtlCol="0" anchor="t"/>
          <a:lstStyle/>
          <a:p>
            <a:pPr marL="0" indent="0">
              <a:lnSpc>
                <a:spcPts val="6561"/>
              </a:lnSpc>
              <a:buNone/>
            </a:pPr>
            <a:endParaRPr lang="en-US" sz="5249" dirty="0"/>
          </a:p>
        </p:txBody>
      </p:sp>
      <p:sp>
        <p:nvSpPr>
          <p:cNvPr id="5" name="Text 2"/>
          <p:cNvSpPr/>
          <p:nvPr/>
        </p:nvSpPr>
        <p:spPr>
          <a:xfrm>
            <a:off x="833199" y="893135"/>
            <a:ext cx="7477601" cy="4848445"/>
          </a:xfrm>
          <a:prstGeom prst="rect">
            <a:avLst/>
          </a:prstGeom>
          <a:noFill/>
          <a:ln/>
        </p:spPr>
        <p:txBody>
          <a:bodyPr wrap="square" rtlCol="0" anchor="t"/>
          <a:lstStyle/>
          <a:p>
            <a:pPr>
              <a:lnSpc>
                <a:spcPts val="6561"/>
              </a:lnSpc>
            </a:pPr>
            <a:r>
              <a:rPr lang="en-US" sz="2800" dirty="0"/>
              <a:t>Name-</a:t>
            </a:r>
            <a:r>
              <a:rPr lang="en-US" sz="2800" dirty="0" err="1"/>
              <a:t>Aashish</a:t>
            </a:r>
            <a:r>
              <a:rPr lang="en-US" sz="2800" dirty="0"/>
              <a:t> Bhardwaj</a:t>
            </a:r>
          </a:p>
          <a:p>
            <a:pPr>
              <a:lnSpc>
                <a:spcPts val="6561"/>
              </a:lnSpc>
            </a:pPr>
            <a:r>
              <a:rPr lang="en-US" sz="2800" dirty="0"/>
              <a:t>Roll no.-2110990022</a:t>
            </a:r>
          </a:p>
          <a:p>
            <a:pPr>
              <a:lnSpc>
                <a:spcPts val="6561"/>
              </a:lnSpc>
            </a:pPr>
            <a:r>
              <a:rPr lang="en-US" sz="2800" dirty="0"/>
              <a:t>Group-G5</a:t>
            </a:r>
          </a:p>
          <a:p>
            <a:pPr>
              <a:lnSpc>
                <a:spcPts val="6561"/>
              </a:lnSpc>
            </a:pPr>
            <a:r>
              <a:rPr lang="en-US" sz="2800" dirty="0"/>
              <a:t>Year-3</a:t>
            </a:r>
            <a:r>
              <a:rPr lang="en-US" sz="2800" baseline="30000" dirty="0"/>
              <a:t>rd</a:t>
            </a:r>
            <a:r>
              <a:rPr lang="en-US" sz="2800" dirty="0"/>
              <a:t> (5 Semester)</a:t>
            </a:r>
          </a:p>
          <a:p>
            <a:pPr>
              <a:lnSpc>
                <a:spcPts val="6561"/>
              </a:lnSpc>
            </a:pPr>
            <a:r>
              <a:rPr lang="en-US" sz="2800" dirty="0"/>
              <a:t>Instructor-Lavish Arora</a:t>
            </a:r>
          </a:p>
          <a:p>
            <a:pPr marL="0" indent="0">
              <a:lnSpc>
                <a:spcPts val="2799"/>
              </a:lnSpc>
              <a:buNone/>
            </a:pPr>
            <a:endParaRPr lang="en-US" sz="1750" dirty="0"/>
          </a:p>
        </p:txBody>
      </p:sp>
      <p:sp>
        <p:nvSpPr>
          <p:cNvPr id="7" name="Text 4"/>
          <p:cNvSpPr/>
          <p:nvPr/>
        </p:nvSpPr>
        <p:spPr>
          <a:xfrm>
            <a:off x="919401" y="5589746"/>
            <a:ext cx="182880" cy="365760"/>
          </a:xfrm>
          <a:prstGeom prst="rect">
            <a:avLst/>
          </a:prstGeom>
          <a:noFill/>
          <a:ln/>
        </p:spPr>
        <p:txBody>
          <a:bodyPr wrap="none" rtlCol="0" anchor="t"/>
          <a:lstStyle/>
          <a:p>
            <a:pPr marL="0" indent="0" algn="ctr">
              <a:lnSpc>
                <a:spcPts val="2880"/>
              </a:lnSpc>
              <a:buNone/>
            </a:pPr>
            <a:endParaRPr lang="en-US" sz="1152" dirty="0"/>
          </a:p>
        </p:txBody>
      </p:sp>
      <p:sp>
        <p:nvSpPr>
          <p:cNvPr id="8" name="Text 5"/>
          <p:cNvSpPr/>
          <p:nvPr/>
        </p:nvSpPr>
        <p:spPr>
          <a:xfrm>
            <a:off x="1299686" y="5578197"/>
            <a:ext cx="1744980" cy="388858"/>
          </a:xfrm>
          <a:prstGeom prst="rect">
            <a:avLst/>
          </a:prstGeom>
          <a:noFill/>
          <a:ln/>
        </p:spPr>
        <p:txBody>
          <a:bodyPr wrap="none" rtlCol="0" anchor="t"/>
          <a:lstStyle/>
          <a:p>
            <a:pPr marL="0" indent="0" algn="l">
              <a:lnSpc>
                <a:spcPts val="3062"/>
              </a:lnSpc>
              <a:buNone/>
            </a:pPr>
            <a:endParaRPr lang="en-US" sz="2187" dirty="0"/>
          </a:p>
        </p:txBody>
      </p:sp>
      <p:pic>
        <p:nvPicPr>
          <p:cNvPr id="10"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2247305"/>
            <a:ext cx="444388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Sign In</a:t>
            </a:r>
            <a:endParaRPr lang="en-US" sz="4374" dirty="0"/>
          </a:p>
        </p:txBody>
      </p:sp>
      <p:sp>
        <p:nvSpPr>
          <p:cNvPr id="5" name="Shape 2"/>
          <p:cNvSpPr/>
          <p:nvPr/>
        </p:nvSpPr>
        <p:spPr>
          <a:xfrm>
            <a:off x="2037993" y="3559612"/>
            <a:ext cx="499943" cy="499943"/>
          </a:xfrm>
          <a:prstGeom prst="roundRect">
            <a:avLst>
              <a:gd name="adj" fmla="val 20000"/>
            </a:avLst>
          </a:prstGeom>
          <a:solidFill>
            <a:srgbClr val="E8E8E3"/>
          </a:solidFill>
          <a:ln w="13811">
            <a:solidFill>
              <a:srgbClr val="D1D1C7"/>
            </a:solidFill>
            <a:prstDash val="solid"/>
          </a:ln>
        </p:spPr>
      </p:sp>
      <p:sp>
        <p:nvSpPr>
          <p:cNvPr id="6" name="Text 3"/>
          <p:cNvSpPr/>
          <p:nvPr/>
        </p:nvSpPr>
        <p:spPr>
          <a:xfrm>
            <a:off x="2215515" y="3601283"/>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7" name="Text 4"/>
          <p:cNvSpPr/>
          <p:nvPr/>
        </p:nvSpPr>
        <p:spPr>
          <a:xfrm>
            <a:off x="2760107" y="3635931"/>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Secure Access</a:t>
            </a:r>
            <a:endParaRPr lang="en-US" sz="2187" dirty="0"/>
          </a:p>
        </p:txBody>
      </p:sp>
      <p:sp>
        <p:nvSpPr>
          <p:cNvPr id="8" name="Text 5"/>
          <p:cNvSpPr/>
          <p:nvPr/>
        </p:nvSpPr>
        <p:spPr>
          <a:xfrm>
            <a:off x="2760107" y="4205288"/>
            <a:ext cx="2647950"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Log in to your account securely using your email or social media credentials for a hassle-free experience.</a:t>
            </a:r>
            <a:endParaRPr lang="en-US" sz="1750" dirty="0"/>
          </a:p>
        </p:txBody>
      </p:sp>
      <p:sp>
        <p:nvSpPr>
          <p:cNvPr id="9" name="Shape 6"/>
          <p:cNvSpPr/>
          <p:nvPr/>
        </p:nvSpPr>
        <p:spPr>
          <a:xfrm>
            <a:off x="5630228" y="3559612"/>
            <a:ext cx="499943" cy="499943"/>
          </a:xfrm>
          <a:prstGeom prst="roundRect">
            <a:avLst>
              <a:gd name="adj" fmla="val 20000"/>
            </a:avLst>
          </a:prstGeom>
          <a:solidFill>
            <a:srgbClr val="E8E8E3"/>
          </a:solidFill>
          <a:ln w="13811">
            <a:solidFill>
              <a:srgbClr val="D1D1C7"/>
            </a:solidFill>
            <a:prstDash val="solid"/>
          </a:ln>
        </p:spPr>
      </p:sp>
      <p:sp>
        <p:nvSpPr>
          <p:cNvPr id="10" name="Text 7"/>
          <p:cNvSpPr/>
          <p:nvPr/>
        </p:nvSpPr>
        <p:spPr>
          <a:xfrm>
            <a:off x="5784890" y="3601283"/>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1" name="Text 8"/>
          <p:cNvSpPr/>
          <p:nvPr/>
        </p:nvSpPr>
        <p:spPr>
          <a:xfrm>
            <a:off x="6352342" y="3635931"/>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Quick Checkout</a:t>
            </a:r>
            <a:endParaRPr lang="en-US" sz="2187" dirty="0"/>
          </a:p>
        </p:txBody>
      </p:sp>
      <p:sp>
        <p:nvSpPr>
          <p:cNvPr id="12" name="Text 9"/>
          <p:cNvSpPr/>
          <p:nvPr/>
        </p:nvSpPr>
        <p:spPr>
          <a:xfrm>
            <a:off x="6352342" y="4205288"/>
            <a:ext cx="2647950"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Simplify the purchasing process with saved payment details and shipping addresses.</a:t>
            </a:r>
            <a:endParaRPr lang="en-US" sz="1750" dirty="0"/>
          </a:p>
        </p:txBody>
      </p:sp>
      <p:sp>
        <p:nvSpPr>
          <p:cNvPr id="13" name="Shape 10"/>
          <p:cNvSpPr/>
          <p:nvPr/>
        </p:nvSpPr>
        <p:spPr>
          <a:xfrm>
            <a:off x="9222462" y="3559612"/>
            <a:ext cx="499943" cy="499943"/>
          </a:xfrm>
          <a:prstGeom prst="roundRect">
            <a:avLst>
              <a:gd name="adj" fmla="val 20000"/>
            </a:avLst>
          </a:prstGeom>
          <a:solidFill>
            <a:srgbClr val="E8E8E3"/>
          </a:solidFill>
          <a:ln w="13811">
            <a:solidFill>
              <a:srgbClr val="D1D1C7"/>
            </a:solidFill>
            <a:prstDash val="solid"/>
          </a:ln>
        </p:spPr>
      </p:sp>
      <p:sp>
        <p:nvSpPr>
          <p:cNvPr id="14" name="Text 11"/>
          <p:cNvSpPr/>
          <p:nvPr/>
        </p:nvSpPr>
        <p:spPr>
          <a:xfrm>
            <a:off x="9380934" y="3601283"/>
            <a:ext cx="1828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5" name="Text 12"/>
          <p:cNvSpPr/>
          <p:nvPr/>
        </p:nvSpPr>
        <p:spPr>
          <a:xfrm>
            <a:off x="9944576" y="3635931"/>
            <a:ext cx="2647950" cy="694373"/>
          </a:xfrm>
          <a:prstGeom prst="rect">
            <a:avLst/>
          </a:prstGeom>
          <a:noFill/>
          <a:ln/>
        </p:spPr>
        <p:txBody>
          <a:bodyPr wrap="squar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Access Account Features</a:t>
            </a:r>
            <a:endParaRPr lang="en-US" sz="2187" dirty="0"/>
          </a:p>
        </p:txBody>
      </p:sp>
      <p:sp>
        <p:nvSpPr>
          <p:cNvPr id="16" name="Text 13"/>
          <p:cNvSpPr/>
          <p:nvPr/>
        </p:nvSpPr>
        <p:spPr>
          <a:xfrm>
            <a:off x="9944576" y="4552474"/>
            <a:ext cx="2647950"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Update your profile, manage notifications, and explore additional account features with ease.</a:t>
            </a:r>
            <a:endParaRPr lang="en-US" sz="1750" dirty="0"/>
          </a:p>
        </p:txBody>
      </p:sp>
      <p:pic>
        <p:nvPicPr>
          <p:cNvPr id="1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396722"/>
            <a:ext cx="444388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Payment</a:t>
            </a:r>
            <a:endParaRPr lang="en-US" sz="4374" dirty="0"/>
          </a:p>
        </p:txBody>
      </p:sp>
      <p:pic>
        <p:nvPicPr>
          <p:cNvPr id="5" name="Image 1" descr="preencoded.png"/>
          <p:cNvPicPr>
            <a:picLocks noChangeAspect="1"/>
          </p:cNvPicPr>
          <p:nvPr/>
        </p:nvPicPr>
        <p:blipFill>
          <a:blip r:embed="rId4"/>
          <a:stretch>
            <a:fillRect/>
          </a:stretch>
        </p:blipFill>
        <p:spPr>
          <a:xfrm>
            <a:off x="2037993" y="2535436"/>
            <a:ext cx="3295888" cy="2036921"/>
          </a:xfrm>
          <a:prstGeom prst="rect">
            <a:avLst/>
          </a:prstGeom>
        </p:spPr>
      </p:pic>
      <p:sp>
        <p:nvSpPr>
          <p:cNvPr id="6" name="Text 2"/>
          <p:cNvSpPr/>
          <p:nvPr/>
        </p:nvSpPr>
        <p:spPr>
          <a:xfrm>
            <a:off x="2037993" y="4850011"/>
            <a:ext cx="2827020" cy="347186"/>
          </a:xfrm>
          <a:prstGeom prst="rect">
            <a:avLst/>
          </a:prstGeom>
          <a:noFill/>
          <a:ln/>
        </p:spPr>
        <p:txBody>
          <a:bodyPr wrap="none" rtlCol="0" anchor="t"/>
          <a:lstStyle/>
          <a:p>
            <a:pPr marL="0" indent="0" algn="l">
              <a:lnSpc>
                <a:spcPts val="2734"/>
              </a:lnSpc>
              <a:buNone/>
            </a:pPr>
            <a:r>
              <a:rPr lang="en-US" sz="2187" dirty="0">
                <a:solidFill>
                  <a:srgbClr val="312F2B"/>
                </a:solidFill>
                <a:latin typeface="Gelasio" pitchFamily="34" charset="0"/>
                <a:ea typeface="Gelasio" pitchFamily="34" charset="-122"/>
                <a:cs typeface="Gelasio" pitchFamily="34" charset="-120"/>
              </a:rPr>
              <a:t>Secure Online Payment</a:t>
            </a:r>
            <a:endParaRPr lang="en-US" sz="2187" dirty="0"/>
          </a:p>
        </p:txBody>
      </p:sp>
      <p:sp>
        <p:nvSpPr>
          <p:cNvPr id="7" name="Text 3"/>
          <p:cNvSpPr/>
          <p:nvPr/>
        </p:nvSpPr>
        <p:spPr>
          <a:xfrm>
            <a:off x="2037993" y="5419368"/>
            <a:ext cx="3295888"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Enjoy peace of mind knowing that your transactions are protected with advanced security measures.</a:t>
            </a:r>
            <a:endParaRPr lang="en-US" sz="1750" dirty="0"/>
          </a:p>
        </p:txBody>
      </p:sp>
      <p:pic>
        <p:nvPicPr>
          <p:cNvPr id="8" name="Image 2" descr="preencoded.png"/>
          <p:cNvPicPr>
            <a:picLocks noChangeAspect="1"/>
          </p:cNvPicPr>
          <p:nvPr/>
        </p:nvPicPr>
        <p:blipFill>
          <a:blip r:embed="rId5"/>
          <a:stretch>
            <a:fillRect/>
          </a:stretch>
        </p:blipFill>
        <p:spPr>
          <a:xfrm>
            <a:off x="5667137" y="2535436"/>
            <a:ext cx="3296007" cy="2037040"/>
          </a:xfrm>
          <a:prstGeom prst="rect">
            <a:avLst/>
          </a:prstGeom>
        </p:spPr>
      </p:pic>
      <p:sp>
        <p:nvSpPr>
          <p:cNvPr id="9" name="Text 4"/>
          <p:cNvSpPr/>
          <p:nvPr/>
        </p:nvSpPr>
        <p:spPr>
          <a:xfrm>
            <a:off x="5667137" y="4850130"/>
            <a:ext cx="3296007" cy="694373"/>
          </a:xfrm>
          <a:prstGeom prst="rect">
            <a:avLst/>
          </a:prstGeom>
          <a:noFill/>
          <a:ln/>
        </p:spPr>
        <p:txBody>
          <a:bodyPr wrap="square" rtlCol="0" anchor="t"/>
          <a:lstStyle/>
          <a:p>
            <a:pPr marL="0" indent="0" algn="l">
              <a:lnSpc>
                <a:spcPts val="2734"/>
              </a:lnSpc>
              <a:buNone/>
            </a:pPr>
            <a:r>
              <a:rPr lang="en-US" sz="2187" dirty="0">
                <a:solidFill>
                  <a:srgbClr val="312F2B"/>
                </a:solidFill>
                <a:latin typeface="Gelasio" pitchFamily="34" charset="0"/>
                <a:ea typeface="Gelasio" pitchFamily="34" charset="-122"/>
                <a:cs typeface="Gelasio" pitchFamily="34" charset="-120"/>
              </a:rPr>
              <a:t>Accepted Payment Methods</a:t>
            </a:r>
            <a:endParaRPr lang="en-US" sz="2187" dirty="0"/>
          </a:p>
        </p:txBody>
      </p:sp>
      <p:sp>
        <p:nvSpPr>
          <p:cNvPr id="10" name="Text 5"/>
          <p:cNvSpPr/>
          <p:nvPr/>
        </p:nvSpPr>
        <p:spPr>
          <a:xfrm>
            <a:off x="5667137" y="5766673"/>
            <a:ext cx="3296007"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Choose from a variety of payment options, including credit cards, digital wallets, and more.</a:t>
            </a:r>
            <a:endParaRPr lang="en-US" sz="1750" dirty="0"/>
          </a:p>
        </p:txBody>
      </p:sp>
      <p:pic>
        <p:nvPicPr>
          <p:cNvPr id="11" name="Image 3" descr="preencoded.png"/>
          <p:cNvPicPr>
            <a:picLocks noChangeAspect="1"/>
          </p:cNvPicPr>
          <p:nvPr/>
        </p:nvPicPr>
        <p:blipFill>
          <a:blip r:embed="rId6"/>
          <a:stretch>
            <a:fillRect/>
          </a:stretch>
        </p:blipFill>
        <p:spPr>
          <a:xfrm>
            <a:off x="9296400" y="2535436"/>
            <a:ext cx="3296007" cy="2037040"/>
          </a:xfrm>
          <a:prstGeom prst="rect">
            <a:avLst/>
          </a:prstGeom>
        </p:spPr>
      </p:pic>
      <p:sp>
        <p:nvSpPr>
          <p:cNvPr id="12" name="Text 6"/>
          <p:cNvSpPr/>
          <p:nvPr/>
        </p:nvSpPr>
        <p:spPr>
          <a:xfrm>
            <a:off x="9296400" y="4850130"/>
            <a:ext cx="2423160" cy="347186"/>
          </a:xfrm>
          <a:prstGeom prst="rect">
            <a:avLst/>
          </a:prstGeom>
          <a:noFill/>
          <a:ln/>
        </p:spPr>
        <p:txBody>
          <a:bodyPr wrap="none" rtlCol="0" anchor="t"/>
          <a:lstStyle/>
          <a:p>
            <a:pPr marL="0" indent="0" algn="l">
              <a:lnSpc>
                <a:spcPts val="2734"/>
              </a:lnSpc>
              <a:buNone/>
            </a:pPr>
            <a:r>
              <a:rPr lang="en-US" sz="2187" dirty="0">
                <a:solidFill>
                  <a:srgbClr val="312F2B"/>
                </a:solidFill>
                <a:latin typeface="Gelasio" pitchFamily="34" charset="0"/>
                <a:ea typeface="Gelasio" pitchFamily="34" charset="-122"/>
                <a:cs typeface="Gelasio" pitchFamily="34" charset="-120"/>
              </a:rPr>
              <a:t>Order Confirmation</a:t>
            </a:r>
            <a:endParaRPr lang="en-US" sz="2187" dirty="0"/>
          </a:p>
        </p:txBody>
      </p:sp>
      <p:sp>
        <p:nvSpPr>
          <p:cNvPr id="13" name="Text 7"/>
          <p:cNvSpPr/>
          <p:nvPr/>
        </p:nvSpPr>
        <p:spPr>
          <a:xfrm>
            <a:off x="9296400" y="5419487"/>
            <a:ext cx="3296007"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Receive instant confirmation and detailed order summaries for every purchase.</a:t>
            </a:r>
            <a:endParaRPr lang="en-US" sz="1750" dirty="0"/>
          </a:p>
        </p:txBody>
      </p:sp>
      <p:pic>
        <p:nvPicPr>
          <p:cNvPr id="14"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833199" y="2262426"/>
            <a:ext cx="7477601" cy="1666399"/>
          </a:xfrm>
          <a:prstGeom prst="rect">
            <a:avLst/>
          </a:prstGeom>
          <a:noFill/>
          <a:ln/>
        </p:spPr>
        <p:txBody>
          <a:bodyPr wrap="square" rtlCol="0" anchor="t"/>
          <a:lstStyle/>
          <a:p>
            <a:pPr marL="0" indent="0">
              <a:lnSpc>
                <a:spcPts val="6561"/>
              </a:lnSpc>
              <a:buNone/>
            </a:pPr>
            <a:r>
              <a:rPr lang="en-US" sz="5249" dirty="0">
                <a:solidFill>
                  <a:srgbClr val="312F2B"/>
                </a:solidFill>
                <a:latin typeface="Gelasio" pitchFamily="34" charset="0"/>
                <a:ea typeface="Gelasio" pitchFamily="34" charset="-122"/>
                <a:cs typeface="Gelasio" pitchFamily="34" charset="-120"/>
              </a:rPr>
              <a:t>College Marketplace Website Design</a:t>
            </a:r>
            <a:endParaRPr lang="en-US" sz="5249" dirty="0"/>
          </a:p>
        </p:txBody>
      </p:sp>
      <p:sp>
        <p:nvSpPr>
          <p:cNvPr id="5" name="Text 2"/>
          <p:cNvSpPr/>
          <p:nvPr/>
        </p:nvSpPr>
        <p:spPr>
          <a:xfrm>
            <a:off x="833199" y="4262080"/>
            <a:ext cx="747760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An engaging college marketplace website made with HTML, CSS, JavaScript, and Bootstrap. Experience seamless navigation with 10 pages including homepage, store, advertisement, contact us, and more.</a:t>
            </a:r>
            <a:endParaRPr lang="en-US" sz="1750" dirty="0"/>
          </a:p>
        </p:txBody>
      </p:sp>
      <p:sp>
        <p:nvSpPr>
          <p:cNvPr id="7" name="Text 4"/>
          <p:cNvSpPr/>
          <p:nvPr/>
        </p:nvSpPr>
        <p:spPr>
          <a:xfrm>
            <a:off x="919401" y="5589746"/>
            <a:ext cx="182880" cy="365760"/>
          </a:xfrm>
          <a:prstGeom prst="rect">
            <a:avLst/>
          </a:prstGeom>
          <a:noFill/>
          <a:ln/>
        </p:spPr>
        <p:txBody>
          <a:bodyPr wrap="none" rtlCol="0" anchor="t"/>
          <a:lstStyle/>
          <a:p>
            <a:pPr marL="0" indent="0" algn="ctr">
              <a:lnSpc>
                <a:spcPts val="2880"/>
              </a:lnSpc>
              <a:buNone/>
            </a:pPr>
            <a:endParaRPr lang="en-US" sz="1152" dirty="0"/>
          </a:p>
        </p:txBody>
      </p:sp>
      <p:sp>
        <p:nvSpPr>
          <p:cNvPr id="8" name="Text 5"/>
          <p:cNvSpPr/>
          <p:nvPr/>
        </p:nvSpPr>
        <p:spPr>
          <a:xfrm>
            <a:off x="1299686" y="5578197"/>
            <a:ext cx="1744980" cy="388858"/>
          </a:xfrm>
          <a:prstGeom prst="rect">
            <a:avLst/>
          </a:prstGeom>
          <a:noFill/>
          <a:ln/>
        </p:spPr>
        <p:txBody>
          <a:bodyPr wrap="none" rtlCol="0" anchor="t"/>
          <a:lstStyle/>
          <a:p>
            <a:pPr marL="0" indent="0" algn="l">
              <a:lnSpc>
                <a:spcPts val="3062"/>
              </a:lnSpc>
              <a:buNone/>
            </a:pPr>
            <a:endParaRPr lang="en-US" sz="2187" dirty="0"/>
          </a:p>
        </p:txBody>
      </p:sp>
      <p:pic>
        <p:nvPicPr>
          <p:cNvPr id="9"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10"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3736600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3551274"/>
            <a:ext cx="4443889" cy="1777369"/>
          </a:xfrm>
          <a:prstGeom prst="rect">
            <a:avLst/>
          </a:prstGeom>
          <a:noFill/>
          <a:ln/>
        </p:spPr>
        <p:txBody>
          <a:bodyPr wrap="none" rtlCol="0" anchor="t"/>
          <a:lstStyle/>
          <a:p>
            <a:pPr marL="0" indent="0">
              <a:lnSpc>
                <a:spcPts val="5468"/>
              </a:lnSpc>
              <a:buNone/>
            </a:pPr>
            <a:r>
              <a:rPr lang="en-US" sz="4374" dirty="0" smtClean="0">
                <a:solidFill>
                  <a:srgbClr val="312F2B"/>
                </a:solidFill>
                <a:latin typeface="Gelasio" pitchFamily="34" charset="0"/>
                <a:ea typeface="Gelasio" pitchFamily="34" charset="-122"/>
              </a:rPr>
              <a:t>All about College Marketplace</a:t>
            </a:r>
            <a:endParaRPr lang="en-US" sz="4374" dirty="0"/>
          </a:p>
        </p:txBody>
      </p:sp>
      <p:sp>
        <p:nvSpPr>
          <p:cNvPr id="5" name="Text 2"/>
          <p:cNvSpPr/>
          <p:nvPr/>
        </p:nvSpPr>
        <p:spPr>
          <a:xfrm>
            <a:off x="2037993" y="4476307"/>
            <a:ext cx="10554414" cy="1896395"/>
          </a:xfrm>
          <a:prstGeom prst="rect">
            <a:avLst/>
          </a:prstGeom>
          <a:noFill/>
          <a:ln/>
        </p:spPr>
        <p:txBody>
          <a:bodyPr wrap="square" rtlCol="0" anchor="t"/>
          <a:lstStyle/>
          <a:p>
            <a:pPr marL="0" indent="0">
              <a:lnSpc>
                <a:spcPts val="2799"/>
              </a:lnSpc>
              <a:buNone/>
            </a:pPr>
            <a:r>
              <a:rPr lang="en-US" sz="1750" dirty="0" smtClean="0"/>
              <a:t>Facebook Marketplace and amazon are great but often times you have to drive a long way to meet up and pay for shipping . Student marketplace lets you know what is available at your college.</a:t>
            </a:r>
          </a:p>
          <a:p>
            <a:pPr marL="0" indent="0">
              <a:lnSpc>
                <a:spcPts val="2799"/>
              </a:lnSpc>
              <a:buNone/>
            </a:pPr>
            <a:r>
              <a:rPr lang="en-US" sz="1750" dirty="0" smtClean="0"/>
              <a:t>It is safer and easy to use.</a:t>
            </a:r>
          </a:p>
          <a:p>
            <a:pPr marL="0" indent="0">
              <a:lnSpc>
                <a:spcPts val="2799"/>
              </a:lnSpc>
              <a:buNone/>
            </a:pPr>
            <a:r>
              <a:rPr lang="en-US" sz="1750" dirty="0" smtClean="0"/>
              <a:t>We only sell and buy verified users.</a:t>
            </a:r>
          </a:p>
          <a:p>
            <a:pPr marL="0" indent="0">
              <a:lnSpc>
                <a:spcPts val="2799"/>
              </a:lnSpc>
              <a:buNone/>
            </a:pPr>
            <a:r>
              <a:rPr lang="en-US" sz="1750" dirty="0" smtClean="0"/>
              <a:t>100% college audience which allows less or none scams.</a:t>
            </a:r>
          </a:p>
          <a:p>
            <a:pPr marL="0" indent="0">
              <a:lnSpc>
                <a:spcPts val="2799"/>
              </a:lnSpc>
              <a:buNone/>
            </a:pPr>
            <a:endParaRPr lang="en-US" sz="1750" dirty="0"/>
          </a:p>
        </p:txBody>
      </p:sp>
      <p:pic>
        <p:nvPicPr>
          <p:cNvPr id="6" name="Image 1" descr="preencoded.png"/>
          <p:cNvPicPr>
            <a:picLocks noChangeAspect="1"/>
          </p:cNvPicPr>
          <p:nvPr/>
        </p:nvPicPr>
        <p:blipFill>
          <a:blip r:embed="rId4"/>
          <a:stretch>
            <a:fillRect/>
          </a:stretch>
        </p:blipFill>
        <p:spPr>
          <a:xfrm>
            <a:off x="0" y="190500"/>
            <a:ext cx="14630400" cy="2777490"/>
          </a:xfrm>
          <a:prstGeom prst="rect">
            <a:avLst/>
          </a:prstGeom>
        </p:spPr>
      </p:pic>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935665"/>
            <a:ext cx="4443889" cy="116957"/>
          </a:xfrm>
          <a:prstGeom prst="rect">
            <a:avLst/>
          </a:prstGeom>
          <a:noFill/>
          <a:ln/>
        </p:spPr>
        <p:txBody>
          <a:bodyPr wrap="none" rtlCol="0" anchor="t"/>
          <a:lstStyle/>
          <a:p>
            <a:pPr marL="0" indent="0">
              <a:lnSpc>
                <a:spcPts val="5468"/>
              </a:lnSpc>
              <a:buNone/>
            </a:pPr>
            <a:r>
              <a:rPr lang="en-US" sz="4374" dirty="0" smtClean="0">
                <a:solidFill>
                  <a:srgbClr val="312F2B"/>
                </a:solidFill>
                <a:latin typeface="Gelasio" pitchFamily="34" charset="0"/>
                <a:ea typeface="Gelasio" pitchFamily="34" charset="-122"/>
                <a:cs typeface="Gelasio" pitchFamily="34" charset="-120"/>
              </a:rPr>
              <a:t>Store</a:t>
            </a:r>
            <a:endParaRPr lang="en-US" sz="2800" dirty="0" smtClean="0"/>
          </a:p>
          <a:p>
            <a:pPr marL="0" indent="0">
              <a:lnSpc>
                <a:spcPts val="5468"/>
              </a:lnSpc>
              <a:buNone/>
            </a:pPr>
            <a:r>
              <a:rPr lang="en-US" sz="2800" dirty="0" smtClean="0"/>
              <a:t>You can buy and sell anything , For example- </a:t>
            </a:r>
            <a:endParaRPr lang="en-US" sz="2800" dirty="0">
              <a:solidFill>
                <a:srgbClr val="312F2B"/>
              </a:solidFill>
              <a:latin typeface="Gelasio" pitchFamily="34" charset="0"/>
              <a:ea typeface="Gelasio" pitchFamily="34" charset="-122"/>
            </a:endParaRPr>
          </a:p>
        </p:txBody>
      </p:sp>
      <p:sp>
        <p:nvSpPr>
          <p:cNvPr id="5" name="Shape 2"/>
          <p:cNvSpPr/>
          <p:nvPr/>
        </p:nvSpPr>
        <p:spPr>
          <a:xfrm>
            <a:off x="2037993" y="2465546"/>
            <a:ext cx="5166122" cy="2107525"/>
          </a:xfrm>
          <a:prstGeom prst="roundRect">
            <a:avLst>
              <a:gd name="adj" fmla="val 4744"/>
            </a:avLst>
          </a:prstGeom>
          <a:solidFill>
            <a:srgbClr val="E8E8E3"/>
          </a:solidFill>
          <a:ln w="13811">
            <a:solidFill>
              <a:srgbClr val="D1D1C7"/>
            </a:solidFill>
            <a:prstDash val="solid"/>
          </a:ln>
        </p:spPr>
      </p:sp>
      <p:sp>
        <p:nvSpPr>
          <p:cNvPr id="6" name="Text 3"/>
          <p:cNvSpPr/>
          <p:nvPr/>
        </p:nvSpPr>
        <p:spPr>
          <a:xfrm>
            <a:off x="2273975" y="2701528"/>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Clothing</a:t>
            </a:r>
            <a:endParaRPr lang="en-US" sz="2187" dirty="0"/>
          </a:p>
        </p:txBody>
      </p:sp>
      <p:sp>
        <p:nvSpPr>
          <p:cNvPr id="7" name="Text 4"/>
          <p:cNvSpPr/>
          <p:nvPr/>
        </p:nvSpPr>
        <p:spPr>
          <a:xfrm>
            <a:off x="2273975" y="3270885"/>
            <a:ext cx="469415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Explore a trendy collection of clothing items for students, from stylish apparel to comfortable loungewear.</a:t>
            </a:r>
            <a:endParaRPr lang="en-US" sz="1750" dirty="0"/>
          </a:p>
        </p:txBody>
      </p:sp>
      <p:sp>
        <p:nvSpPr>
          <p:cNvPr id="8" name="Shape 5"/>
          <p:cNvSpPr/>
          <p:nvPr/>
        </p:nvSpPr>
        <p:spPr>
          <a:xfrm>
            <a:off x="7426285" y="2465546"/>
            <a:ext cx="5166122" cy="2107525"/>
          </a:xfrm>
          <a:prstGeom prst="roundRect">
            <a:avLst>
              <a:gd name="adj" fmla="val 4744"/>
            </a:avLst>
          </a:prstGeom>
          <a:solidFill>
            <a:srgbClr val="E8E8E3"/>
          </a:solidFill>
          <a:ln w="13811">
            <a:solidFill>
              <a:srgbClr val="D1D1C7"/>
            </a:solidFill>
            <a:prstDash val="solid"/>
          </a:ln>
        </p:spPr>
      </p:sp>
      <p:sp>
        <p:nvSpPr>
          <p:cNvPr id="9" name="Text 6"/>
          <p:cNvSpPr/>
          <p:nvPr/>
        </p:nvSpPr>
        <p:spPr>
          <a:xfrm>
            <a:off x="7662267" y="2701528"/>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Shoes</a:t>
            </a:r>
            <a:endParaRPr lang="en-US" sz="2187" dirty="0"/>
          </a:p>
        </p:txBody>
      </p:sp>
      <p:sp>
        <p:nvSpPr>
          <p:cNvPr id="10" name="Text 7"/>
          <p:cNvSpPr/>
          <p:nvPr/>
        </p:nvSpPr>
        <p:spPr>
          <a:xfrm>
            <a:off x="7662267" y="3270885"/>
            <a:ext cx="469415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Discover a wide range of footwear options to suit every style and occasion, from sneakers to formal shoes.</a:t>
            </a:r>
            <a:endParaRPr lang="en-US" sz="1750" dirty="0"/>
          </a:p>
        </p:txBody>
      </p:sp>
      <p:sp>
        <p:nvSpPr>
          <p:cNvPr id="11" name="Shape 8"/>
          <p:cNvSpPr/>
          <p:nvPr/>
        </p:nvSpPr>
        <p:spPr>
          <a:xfrm>
            <a:off x="2037993" y="4795242"/>
            <a:ext cx="5166122" cy="2107525"/>
          </a:xfrm>
          <a:prstGeom prst="roundRect">
            <a:avLst>
              <a:gd name="adj" fmla="val 4744"/>
            </a:avLst>
          </a:prstGeom>
          <a:solidFill>
            <a:srgbClr val="E8E8E3"/>
          </a:solidFill>
          <a:ln w="13811">
            <a:solidFill>
              <a:srgbClr val="D1D1C7"/>
            </a:solidFill>
            <a:prstDash val="solid"/>
          </a:ln>
        </p:spPr>
      </p:sp>
      <p:sp>
        <p:nvSpPr>
          <p:cNvPr id="12" name="Text 9"/>
          <p:cNvSpPr/>
          <p:nvPr/>
        </p:nvSpPr>
        <p:spPr>
          <a:xfrm>
            <a:off x="2273975" y="5031224"/>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Watches</a:t>
            </a:r>
            <a:endParaRPr lang="en-US" sz="2187" dirty="0"/>
          </a:p>
        </p:txBody>
      </p:sp>
      <p:sp>
        <p:nvSpPr>
          <p:cNvPr id="13" name="Text 10"/>
          <p:cNvSpPr/>
          <p:nvPr/>
        </p:nvSpPr>
        <p:spPr>
          <a:xfrm>
            <a:off x="2273975" y="5600581"/>
            <a:ext cx="469415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Stay on time and in style with our selection of watches, ranging from classic designs to modern smartwatches.</a:t>
            </a:r>
            <a:endParaRPr lang="en-US" sz="1750" dirty="0"/>
          </a:p>
        </p:txBody>
      </p:sp>
      <p:sp>
        <p:nvSpPr>
          <p:cNvPr id="14" name="Shape 11"/>
          <p:cNvSpPr/>
          <p:nvPr/>
        </p:nvSpPr>
        <p:spPr>
          <a:xfrm>
            <a:off x="7426285" y="4795242"/>
            <a:ext cx="5166122" cy="2107525"/>
          </a:xfrm>
          <a:prstGeom prst="roundRect">
            <a:avLst>
              <a:gd name="adj" fmla="val 4744"/>
            </a:avLst>
          </a:prstGeom>
          <a:solidFill>
            <a:srgbClr val="E8E8E3"/>
          </a:solidFill>
          <a:ln w="13811">
            <a:solidFill>
              <a:srgbClr val="D1D1C7"/>
            </a:solidFill>
            <a:prstDash val="solid"/>
          </a:ln>
        </p:spPr>
      </p:sp>
      <p:sp>
        <p:nvSpPr>
          <p:cNvPr id="15" name="Text 12"/>
          <p:cNvSpPr/>
          <p:nvPr/>
        </p:nvSpPr>
        <p:spPr>
          <a:xfrm>
            <a:off x="7662267" y="5031224"/>
            <a:ext cx="2221944" cy="111205"/>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Book Hub</a:t>
            </a:r>
            <a:endParaRPr lang="en-US" sz="2187" dirty="0"/>
          </a:p>
        </p:txBody>
      </p:sp>
      <p:sp>
        <p:nvSpPr>
          <p:cNvPr id="16" name="Text 13"/>
          <p:cNvSpPr/>
          <p:nvPr/>
        </p:nvSpPr>
        <p:spPr>
          <a:xfrm>
            <a:off x="7662267" y="5600581"/>
            <a:ext cx="469415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Find all the textbooks and </a:t>
            </a:r>
            <a:r>
              <a:rPr lang="en-US" sz="1750" dirty="0" smtClean="0">
                <a:solidFill>
                  <a:srgbClr val="272525"/>
                </a:solidFill>
                <a:latin typeface="Lato" pitchFamily="34" charset="0"/>
                <a:ea typeface="Lato" pitchFamily="34" charset="-122"/>
                <a:cs typeface="Lato" pitchFamily="34" charset="-120"/>
              </a:rPr>
              <a:t>e-books you </a:t>
            </a:r>
            <a:r>
              <a:rPr lang="en-US" sz="1750" dirty="0">
                <a:solidFill>
                  <a:srgbClr val="272525"/>
                </a:solidFill>
                <a:latin typeface="Lato" pitchFamily="34" charset="0"/>
                <a:ea typeface="Lato" pitchFamily="34" charset="-122"/>
                <a:cs typeface="Lato" pitchFamily="34" charset="-120"/>
              </a:rPr>
              <a:t>need for your courses, conveniently sorted by subject and title.</a:t>
            </a:r>
            <a:endParaRPr lang="en-US" sz="1750" dirty="0"/>
          </a:p>
        </p:txBody>
      </p:sp>
      <p:pic>
        <p:nvPicPr>
          <p:cNvPr id="1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9144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536263"/>
            <a:ext cx="444388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Advertisement</a:t>
            </a:r>
            <a:endParaRPr lang="en-US" sz="4374" dirty="0"/>
          </a:p>
        </p:txBody>
      </p:sp>
      <p:sp>
        <p:nvSpPr>
          <p:cNvPr id="5" name="Text 2"/>
          <p:cNvSpPr/>
          <p:nvPr/>
        </p:nvSpPr>
        <p:spPr>
          <a:xfrm>
            <a:off x="2037993" y="2563892"/>
            <a:ext cx="2221944"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Boost Your Sales</a:t>
            </a:r>
            <a:endParaRPr lang="en-US" sz="2187" dirty="0"/>
          </a:p>
        </p:txBody>
      </p:sp>
      <p:sp>
        <p:nvSpPr>
          <p:cNvPr id="6" name="Text 3"/>
          <p:cNvSpPr/>
          <p:nvPr/>
        </p:nvSpPr>
        <p:spPr>
          <a:xfrm>
            <a:off x="2037993" y="3244334"/>
            <a:ext cx="10554414"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Reach a diverse audience of college students and promote your products through personalized advertisements.</a:t>
            </a:r>
            <a:endParaRPr lang="en-US" sz="1750" dirty="0"/>
          </a:p>
        </p:txBody>
      </p:sp>
      <p:sp>
        <p:nvSpPr>
          <p:cNvPr id="7" name="Text 4"/>
          <p:cNvSpPr/>
          <p:nvPr/>
        </p:nvSpPr>
        <p:spPr>
          <a:xfrm>
            <a:off x="2037993" y="4288393"/>
            <a:ext cx="2468880" cy="347186"/>
          </a:xfrm>
          <a:prstGeom prst="rect">
            <a:avLst/>
          </a:prstGeom>
          <a:noFill/>
          <a:ln/>
        </p:spPr>
        <p:txBody>
          <a:bodyPr wrap="none" rtlCol="0" anchor="t"/>
          <a:lstStyle/>
          <a:p>
            <a:pPr marL="0" indent="0">
              <a:lnSpc>
                <a:spcPts val="2734"/>
              </a:lnSpc>
              <a:buNone/>
            </a:pPr>
            <a:r>
              <a:rPr lang="en-US" sz="2187" dirty="0" smtClean="0"/>
              <a:t>Special Offers – Yearly , Monthly and Weekly packages</a:t>
            </a:r>
            <a:endParaRPr lang="en-US" sz="2187" dirty="0"/>
          </a:p>
        </p:txBody>
      </p:sp>
      <p:sp>
        <p:nvSpPr>
          <p:cNvPr id="8" name="Text 5"/>
          <p:cNvSpPr/>
          <p:nvPr/>
        </p:nvSpPr>
        <p:spPr>
          <a:xfrm>
            <a:off x="2037993" y="4968835"/>
            <a:ext cx="10554414"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Expand your reach and establish a strong presence in the college market with targeted advertising campaigns.</a:t>
            </a:r>
            <a:endParaRPr lang="en-US" sz="1750" dirty="0"/>
          </a:p>
        </p:txBody>
      </p:sp>
      <p:sp>
        <p:nvSpPr>
          <p:cNvPr id="9" name="Text 6"/>
          <p:cNvSpPr/>
          <p:nvPr/>
        </p:nvSpPr>
        <p:spPr>
          <a:xfrm>
            <a:off x="2037993" y="5657493"/>
            <a:ext cx="300990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Increase Brand Visibility</a:t>
            </a:r>
            <a:endParaRPr lang="en-US" sz="2187" dirty="0"/>
          </a:p>
        </p:txBody>
      </p:sp>
      <p:sp>
        <p:nvSpPr>
          <p:cNvPr id="10" name="Text 7"/>
          <p:cNvSpPr/>
          <p:nvPr/>
        </p:nvSpPr>
        <p:spPr>
          <a:xfrm>
            <a:off x="2037993" y="6337935"/>
            <a:ext cx="10554414"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Stand out from competitors and create brand recognition among college students with eye-catching ads.</a:t>
            </a: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6319599" y="3245525"/>
            <a:ext cx="444388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Contact Us</a:t>
            </a:r>
            <a:endParaRPr lang="en-US" sz="4374" dirty="0"/>
          </a:p>
        </p:txBody>
      </p:sp>
      <p:sp>
        <p:nvSpPr>
          <p:cNvPr id="5" name="Text 2"/>
          <p:cNvSpPr/>
          <p:nvPr/>
        </p:nvSpPr>
        <p:spPr>
          <a:xfrm>
            <a:off x="6319599" y="4273153"/>
            <a:ext cx="7477601"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Have a question, feedback, or need assistance? Our dedicated team is available to assist you. Get in touch with us today!</a:t>
            </a:r>
            <a:endParaRPr lang="en-US" sz="1750" dirty="0"/>
          </a:p>
        </p:txBody>
      </p:sp>
      <p:pic>
        <p:nvPicPr>
          <p:cNvPr id="6"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sp>
      <p:sp>
        <p:nvSpPr>
          <p:cNvPr id="6" name="Text 2"/>
          <p:cNvSpPr/>
          <p:nvPr/>
        </p:nvSpPr>
        <p:spPr>
          <a:xfrm>
            <a:off x="2037993" y="3245525"/>
            <a:ext cx="444388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About Us</a:t>
            </a:r>
            <a:endParaRPr lang="en-US" sz="4374" dirty="0"/>
          </a:p>
        </p:txBody>
      </p:sp>
      <p:sp>
        <p:nvSpPr>
          <p:cNvPr id="7" name="Text 3"/>
          <p:cNvSpPr/>
          <p:nvPr/>
        </p:nvSpPr>
        <p:spPr>
          <a:xfrm>
            <a:off x="2037993" y="4273153"/>
            <a:ext cx="10554414" cy="710803"/>
          </a:xfrm>
          <a:prstGeom prst="rect">
            <a:avLst/>
          </a:prstGeom>
          <a:noFill/>
          <a:ln/>
        </p:spPr>
        <p:txBody>
          <a:bodyPr wrap="square" rtlCol="0" anchor="t"/>
          <a:lstStyle/>
          <a:p>
            <a:pPr>
              <a:lnSpc>
                <a:spcPts val="2799"/>
              </a:lnSpc>
            </a:pPr>
            <a:r>
              <a:rPr lang="en-US" dirty="0"/>
              <a:t>After a scare using Facebook Marketplace his freshman year of College, We have the idea for a college ONLY marketplace. This would be a platform where students would not have to worry about dangerous individuals or scammers while buying and selling items online and in their campus community. It would be the perfect accessory for anyone's college experience.</a:t>
            </a:r>
          </a:p>
          <a:p>
            <a:pPr marL="0" indent="0">
              <a:lnSpc>
                <a:spcPts val="2799"/>
              </a:lnSpc>
              <a:buNone/>
            </a:pPr>
            <a:endParaRPr lang="en-US" sz="1750" dirty="0"/>
          </a:p>
        </p:txBody>
      </p:sp>
      <p:pic>
        <p:nvPicPr>
          <p:cNvPr id="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4490799" y="712589"/>
            <a:ext cx="4443889" cy="694373"/>
          </a:xfrm>
          <a:prstGeom prst="rect">
            <a:avLst/>
          </a:prstGeom>
          <a:noFill/>
          <a:ln/>
        </p:spPr>
        <p:txBody>
          <a:bodyPr wrap="none" rtlCol="0" anchor="t"/>
          <a:lstStyle/>
          <a:p>
            <a:pPr marL="0" indent="0">
              <a:lnSpc>
                <a:spcPts val="5468"/>
              </a:lnSpc>
              <a:buNone/>
            </a:pPr>
            <a:r>
              <a:rPr lang="en-US" sz="4374" dirty="0" smtClean="0">
                <a:solidFill>
                  <a:srgbClr val="312F2B"/>
                </a:solidFill>
                <a:latin typeface="Gelasio" pitchFamily="34" charset="0"/>
                <a:ea typeface="Gelasio" pitchFamily="34" charset="-122"/>
                <a:cs typeface="Gelasio" pitchFamily="34" charset="-120"/>
              </a:rPr>
              <a:t>We Also Provide Learning </a:t>
            </a:r>
            <a:r>
              <a:rPr lang="en-US" sz="4374" dirty="0">
                <a:solidFill>
                  <a:srgbClr val="312F2B"/>
                </a:solidFill>
                <a:latin typeface="Gelasio" pitchFamily="34" charset="0"/>
                <a:ea typeface="Gelasio" pitchFamily="34" charset="-122"/>
                <a:cs typeface="Gelasio" pitchFamily="34" charset="-120"/>
              </a:rPr>
              <a:t>Courses</a:t>
            </a:r>
            <a:endParaRPr lang="en-US" sz="4374" dirty="0"/>
          </a:p>
        </p:txBody>
      </p:sp>
      <p:sp>
        <p:nvSpPr>
          <p:cNvPr id="5" name="Shape 2"/>
          <p:cNvSpPr/>
          <p:nvPr/>
        </p:nvSpPr>
        <p:spPr>
          <a:xfrm>
            <a:off x="4801910" y="1740218"/>
            <a:ext cx="44410" cy="5776793"/>
          </a:xfrm>
          <a:prstGeom prst="rect">
            <a:avLst/>
          </a:prstGeom>
          <a:solidFill>
            <a:srgbClr val="D1D1C7"/>
          </a:solidFill>
          <a:ln/>
        </p:spPr>
      </p:sp>
      <p:sp>
        <p:nvSpPr>
          <p:cNvPr id="6" name="Shape 3"/>
          <p:cNvSpPr/>
          <p:nvPr/>
        </p:nvSpPr>
        <p:spPr>
          <a:xfrm>
            <a:off x="5074027" y="2141518"/>
            <a:ext cx="777597" cy="44410"/>
          </a:xfrm>
          <a:prstGeom prst="rect">
            <a:avLst/>
          </a:prstGeom>
          <a:solidFill>
            <a:srgbClr val="D1D1C7"/>
          </a:solidFill>
          <a:ln/>
        </p:spPr>
      </p:sp>
      <p:sp>
        <p:nvSpPr>
          <p:cNvPr id="7" name="Shape 4"/>
          <p:cNvSpPr/>
          <p:nvPr/>
        </p:nvSpPr>
        <p:spPr>
          <a:xfrm>
            <a:off x="4574084" y="1913811"/>
            <a:ext cx="499943" cy="499943"/>
          </a:xfrm>
          <a:prstGeom prst="roundRect">
            <a:avLst>
              <a:gd name="adj" fmla="val 20000"/>
            </a:avLst>
          </a:prstGeom>
          <a:solidFill>
            <a:srgbClr val="E8E8E3"/>
          </a:solidFill>
          <a:ln w="13811">
            <a:solidFill>
              <a:srgbClr val="D1D1C7"/>
            </a:solidFill>
            <a:prstDash val="solid"/>
          </a:ln>
        </p:spPr>
      </p:sp>
      <p:sp>
        <p:nvSpPr>
          <p:cNvPr id="8" name="Text 5"/>
          <p:cNvSpPr/>
          <p:nvPr/>
        </p:nvSpPr>
        <p:spPr>
          <a:xfrm>
            <a:off x="4751606" y="1955483"/>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9" name="Text 6"/>
          <p:cNvSpPr/>
          <p:nvPr/>
        </p:nvSpPr>
        <p:spPr>
          <a:xfrm>
            <a:off x="6046113" y="1962388"/>
            <a:ext cx="243078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Explore New Topics</a:t>
            </a:r>
            <a:endParaRPr lang="en-US" sz="2187" dirty="0"/>
          </a:p>
        </p:txBody>
      </p:sp>
      <p:sp>
        <p:nvSpPr>
          <p:cNvPr id="10" name="Text 7"/>
          <p:cNvSpPr/>
          <p:nvPr/>
        </p:nvSpPr>
        <p:spPr>
          <a:xfrm>
            <a:off x="6046113" y="2531745"/>
            <a:ext cx="7751088"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Broaden your knowledge and skills with our diverse range of online learning courses taught by industry experts.</a:t>
            </a:r>
            <a:endParaRPr lang="en-US" sz="1750" dirty="0"/>
          </a:p>
        </p:txBody>
      </p:sp>
      <p:sp>
        <p:nvSpPr>
          <p:cNvPr id="11" name="Shape 8"/>
          <p:cNvSpPr/>
          <p:nvPr/>
        </p:nvSpPr>
        <p:spPr>
          <a:xfrm>
            <a:off x="5074027" y="4141172"/>
            <a:ext cx="777597" cy="44410"/>
          </a:xfrm>
          <a:prstGeom prst="rect">
            <a:avLst/>
          </a:prstGeom>
          <a:solidFill>
            <a:srgbClr val="D1D1C7"/>
          </a:solidFill>
          <a:ln/>
        </p:spPr>
      </p:sp>
      <p:sp>
        <p:nvSpPr>
          <p:cNvPr id="12" name="Shape 9"/>
          <p:cNvSpPr/>
          <p:nvPr/>
        </p:nvSpPr>
        <p:spPr>
          <a:xfrm>
            <a:off x="4574084" y="3913465"/>
            <a:ext cx="499943" cy="499943"/>
          </a:xfrm>
          <a:prstGeom prst="roundRect">
            <a:avLst>
              <a:gd name="adj" fmla="val 20000"/>
            </a:avLst>
          </a:prstGeom>
          <a:solidFill>
            <a:srgbClr val="E8E8E3"/>
          </a:solidFill>
          <a:ln w="13811">
            <a:solidFill>
              <a:srgbClr val="D1D1C7"/>
            </a:solidFill>
            <a:prstDash val="solid"/>
          </a:ln>
        </p:spPr>
      </p:sp>
      <p:sp>
        <p:nvSpPr>
          <p:cNvPr id="13" name="Text 10"/>
          <p:cNvSpPr/>
          <p:nvPr/>
        </p:nvSpPr>
        <p:spPr>
          <a:xfrm>
            <a:off x="4728746" y="3955137"/>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4" name="Text 11"/>
          <p:cNvSpPr/>
          <p:nvPr/>
        </p:nvSpPr>
        <p:spPr>
          <a:xfrm>
            <a:off x="6046113" y="3962043"/>
            <a:ext cx="246126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Interactive Learning</a:t>
            </a:r>
            <a:endParaRPr lang="en-US" sz="2187" dirty="0"/>
          </a:p>
        </p:txBody>
      </p:sp>
      <p:sp>
        <p:nvSpPr>
          <p:cNvPr id="15" name="Text 12"/>
          <p:cNvSpPr/>
          <p:nvPr/>
        </p:nvSpPr>
        <p:spPr>
          <a:xfrm>
            <a:off x="6046113" y="4531400"/>
            <a:ext cx="7751088"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Engage in interactive lessons, quizzes, and discussions to enhance your understanding and retention of course material.</a:t>
            </a:r>
            <a:endParaRPr lang="en-US" sz="1750" dirty="0"/>
          </a:p>
        </p:txBody>
      </p:sp>
      <p:sp>
        <p:nvSpPr>
          <p:cNvPr id="16" name="Shape 13"/>
          <p:cNvSpPr/>
          <p:nvPr/>
        </p:nvSpPr>
        <p:spPr>
          <a:xfrm>
            <a:off x="5074027" y="6140827"/>
            <a:ext cx="777597" cy="44410"/>
          </a:xfrm>
          <a:prstGeom prst="rect">
            <a:avLst/>
          </a:prstGeom>
          <a:solidFill>
            <a:srgbClr val="D1D1C7"/>
          </a:solidFill>
          <a:ln/>
        </p:spPr>
      </p:sp>
      <p:sp>
        <p:nvSpPr>
          <p:cNvPr id="17" name="Shape 14"/>
          <p:cNvSpPr/>
          <p:nvPr/>
        </p:nvSpPr>
        <p:spPr>
          <a:xfrm>
            <a:off x="4574084" y="5913120"/>
            <a:ext cx="499943" cy="499943"/>
          </a:xfrm>
          <a:prstGeom prst="roundRect">
            <a:avLst>
              <a:gd name="adj" fmla="val 20000"/>
            </a:avLst>
          </a:prstGeom>
          <a:solidFill>
            <a:srgbClr val="E8E8E3"/>
          </a:solidFill>
          <a:ln w="13811">
            <a:solidFill>
              <a:srgbClr val="D1D1C7"/>
            </a:solidFill>
            <a:prstDash val="solid"/>
          </a:ln>
        </p:spPr>
      </p:sp>
      <p:sp>
        <p:nvSpPr>
          <p:cNvPr id="18" name="Text 15"/>
          <p:cNvSpPr/>
          <p:nvPr/>
        </p:nvSpPr>
        <p:spPr>
          <a:xfrm>
            <a:off x="4732556" y="5954792"/>
            <a:ext cx="1828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9" name="Text 16"/>
          <p:cNvSpPr/>
          <p:nvPr/>
        </p:nvSpPr>
        <p:spPr>
          <a:xfrm>
            <a:off x="6046113" y="5961698"/>
            <a:ext cx="2221944"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Earn Certificates</a:t>
            </a:r>
            <a:endParaRPr lang="en-US" sz="2187" dirty="0"/>
          </a:p>
        </p:txBody>
      </p:sp>
      <p:sp>
        <p:nvSpPr>
          <p:cNvPr id="20" name="Text 17"/>
          <p:cNvSpPr/>
          <p:nvPr/>
        </p:nvSpPr>
        <p:spPr>
          <a:xfrm>
            <a:off x="6046113" y="6531054"/>
            <a:ext cx="7751088"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Complete courses and earn certificates to showcase your achievements and enhance your resume.</a:t>
            </a:r>
            <a:endParaRPr lang="en-US" sz="1750" dirty="0"/>
          </a:p>
        </p:txBody>
      </p:sp>
      <p:pic>
        <p:nvPicPr>
          <p:cNvPr id="21" name="Image 1" descr="preencoded.png"/>
          <p:cNvPicPr>
            <a:picLocks noChangeAspect="1"/>
          </p:cNvPicPr>
          <p:nvPr/>
        </p:nvPicPr>
        <p:blipFill>
          <a:blip r:embed="rId4"/>
          <a:stretch>
            <a:fillRect/>
          </a:stretch>
        </p:blipFill>
        <p:spPr>
          <a:xfrm>
            <a:off x="0" y="0"/>
            <a:ext cx="3657600" cy="8229600"/>
          </a:xfrm>
          <a:prstGeom prst="rect">
            <a:avLst/>
          </a:prstGeom>
        </p:spPr>
      </p:pic>
      <p:pic>
        <p:nvPicPr>
          <p:cNvPr id="22"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9050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833199" y="1261348"/>
            <a:ext cx="444388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Sign Up</a:t>
            </a:r>
            <a:endParaRPr lang="en-US" sz="4374" dirty="0"/>
          </a:p>
        </p:txBody>
      </p:sp>
      <p:sp>
        <p:nvSpPr>
          <p:cNvPr id="5" name="Shape 2"/>
          <p:cNvSpPr/>
          <p:nvPr/>
        </p:nvSpPr>
        <p:spPr>
          <a:xfrm>
            <a:off x="833199" y="2462570"/>
            <a:ext cx="499943" cy="499943"/>
          </a:xfrm>
          <a:prstGeom prst="roundRect">
            <a:avLst>
              <a:gd name="adj" fmla="val 20000"/>
            </a:avLst>
          </a:prstGeom>
          <a:solidFill>
            <a:srgbClr val="E8E8E3"/>
          </a:solidFill>
          <a:ln w="13811">
            <a:solidFill>
              <a:srgbClr val="D1D1C7"/>
            </a:solidFill>
            <a:prstDash val="solid"/>
          </a:ln>
        </p:spPr>
      </p:sp>
      <p:sp>
        <p:nvSpPr>
          <p:cNvPr id="6" name="Text 3"/>
          <p:cNvSpPr/>
          <p:nvPr/>
        </p:nvSpPr>
        <p:spPr>
          <a:xfrm>
            <a:off x="1010722" y="2504242"/>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7" name="Text 4"/>
          <p:cNvSpPr/>
          <p:nvPr/>
        </p:nvSpPr>
        <p:spPr>
          <a:xfrm>
            <a:off x="1555312" y="2538888"/>
            <a:ext cx="9093637" cy="4852511"/>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Create an Account</a:t>
            </a:r>
            <a:endParaRPr lang="en-US" sz="2187" dirty="0"/>
          </a:p>
        </p:txBody>
      </p:sp>
      <p:sp>
        <p:nvSpPr>
          <p:cNvPr id="8" name="Text 5"/>
          <p:cNvSpPr/>
          <p:nvPr/>
        </p:nvSpPr>
        <p:spPr>
          <a:xfrm>
            <a:off x="1555313" y="3108246"/>
            <a:ext cx="8584287"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Join our community by creating a personalized account to access exclusive features and benefits.</a:t>
            </a:r>
            <a:endParaRPr lang="en-US" sz="1750" dirty="0"/>
          </a:p>
        </p:txBody>
      </p:sp>
      <p:sp>
        <p:nvSpPr>
          <p:cNvPr id="9" name="Shape 6"/>
          <p:cNvSpPr/>
          <p:nvPr/>
        </p:nvSpPr>
        <p:spPr>
          <a:xfrm>
            <a:off x="833199" y="4214813"/>
            <a:ext cx="499943" cy="499943"/>
          </a:xfrm>
          <a:prstGeom prst="roundRect">
            <a:avLst>
              <a:gd name="adj" fmla="val 20000"/>
            </a:avLst>
          </a:prstGeom>
          <a:solidFill>
            <a:srgbClr val="E8E8E3"/>
          </a:solidFill>
          <a:ln w="13811">
            <a:solidFill>
              <a:srgbClr val="D1D1C7"/>
            </a:solidFill>
            <a:prstDash val="solid"/>
          </a:ln>
        </p:spPr>
      </p:sp>
      <p:sp>
        <p:nvSpPr>
          <p:cNvPr id="10" name="Text 7"/>
          <p:cNvSpPr/>
          <p:nvPr/>
        </p:nvSpPr>
        <p:spPr>
          <a:xfrm>
            <a:off x="987862" y="4256484"/>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1" name="Text 8"/>
          <p:cNvSpPr/>
          <p:nvPr/>
        </p:nvSpPr>
        <p:spPr>
          <a:xfrm>
            <a:off x="1555313" y="4291132"/>
            <a:ext cx="268986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Save Your Preferences</a:t>
            </a:r>
            <a:endParaRPr lang="en-US" sz="2187" dirty="0"/>
          </a:p>
        </p:txBody>
      </p:sp>
      <p:sp>
        <p:nvSpPr>
          <p:cNvPr id="12" name="Text 9"/>
          <p:cNvSpPr/>
          <p:nvPr/>
        </p:nvSpPr>
        <p:spPr>
          <a:xfrm>
            <a:off x="1555313" y="4860488"/>
            <a:ext cx="8584287"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Customize your shopping experience by saving your preferences and receiving personalized recommendations.</a:t>
            </a:r>
            <a:endParaRPr lang="en-US" sz="1750" dirty="0"/>
          </a:p>
        </p:txBody>
      </p:sp>
      <p:sp>
        <p:nvSpPr>
          <p:cNvPr id="13" name="Shape 10"/>
          <p:cNvSpPr/>
          <p:nvPr/>
        </p:nvSpPr>
        <p:spPr>
          <a:xfrm>
            <a:off x="833199" y="5967055"/>
            <a:ext cx="499943" cy="499943"/>
          </a:xfrm>
          <a:prstGeom prst="roundRect">
            <a:avLst>
              <a:gd name="adj" fmla="val 20000"/>
            </a:avLst>
          </a:prstGeom>
          <a:solidFill>
            <a:srgbClr val="E8E8E3"/>
          </a:solidFill>
          <a:ln w="13811">
            <a:solidFill>
              <a:srgbClr val="D1D1C7"/>
            </a:solidFill>
            <a:prstDash val="solid"/>
          </a:ln>
        </p:spPr>
      </p:sp>
      <p:sp>
        <p:nvSpPr>
          <p:cNvPr id="14" name="Text 11"/>
          <p:cNvSpPr/>
          <p:nvPr/>
        </p:nvSpPr>
        <p:spPr>
          <a:xfrm>
            <a:off x="991672" y="6008727"/>
            <a:ext cx="1828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5" name="Text 12"/>
          <p:cNvSpPr/>
          <p:nvPr/>
        </p:nvSpPr>
        <p:spPr>
          <a:xfrm>
            <a:off x="1555313" y="6043374"/>
            <a:ext cx="258318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Keep Track of Orders</a:t>
            </a:r>
            <a:endParaRPr lang="en-US" sz="2187" dirty="0"/>
          </a:p>
        </p:txBody>
      </p:sp>
      <p:sp>
        <p:nvSpPr>
          <p:cNvPr id="16" name="Text 13"/>
          <p:cNvSpPr/>
          <p:nvPr/>
        </p:nvSpPr>
        <p:spPr>
          <a:xfrm>
            <a:off x="1555313" y="6612731"/>
            <a:ext cx="8584287"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Track your orders, manage your wishlist, and have easy access to your purchase history.</a:t>
            </a:r>
            <a:endParaRPr lang="en-US" sz="1750" dirty="0"/>
          </a:p>
        </p:txBody>
      </p:sp>
      <p:pic>
        <p:nvPicPr>
          <p:cNvPr id="17" name="Image 1" descr="preencoded.png"/>
          <p:cNvPicPr>
            <a:picLocks noChangeAspect="1"/>
          </p:cNvPicPr>
          <p:nvPr/>
        </p:nvPicPr>
        <p:blipFill>
          <a:blip r:embed="rId4"/>
          <a:stretch>
            <a:fillRect/>
          </a:stretch>
        </p:blipFill>
        <p:spPr>
          <a:xfrm>
            <a:off x="10972800" y="0"/>
            <a:ext cx="3657600" cy="8229600"/>
          </a:xfrm>
          <a:prstGeom prst="rect">
            <a:avLst/>
          </a:prstGeom>
        </p:spPr>
      </p:pic>
      <p:pic>
        <p:nvPicPr>
          <p:cNvPr id="1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1333</TotalTime>
  <Words>613</Words>
  <Application>Microsoft Office PowerPoint</Application>
  <PresentationFormat>Custom</PresentationFormat>
  <Paragraphs>81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Gelasio</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Rishab</cp:lastModifiedBy>
  <cp:revision>9</cp:revision>
  <dcterms:created xsi:type="dcterms:W3CDTF">2023-10-26T07:31:27Z</dcterms:created>
  <dcterms:modified xsi:type="dcterms:W3CDTF">2023-10-28T02:14:04Z</dcterms:modified>
</cp:coreProperties>
</file>