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316" r:id="rId2"/>
    <p:sldId id="257" r:id="rId3"/>
    <p:sldId id="258" r:id="rId4"/>
    <p:sldId id="296" r:id="rId5"/>
    <p:sldId id="259" r:id="rId6"/>
    <p:sldId id="304" r:id="rId7"/>
    <p:sldId id="260" r:id="rId8"/>
    <p:sldId id="261" r:id="rId9"/>
    <p:sldId id="305" r:id="rId10"/>
    <p:sldId id="306" r:id="rId11"/>
    <p:sldId id="262" r:id="rId12"/>
    <p:sldId id="307" r:id="rId13"/>
    <p:sldId id="313" r:id="rId14"/>
    <p:sldId id="314" r:id="rId15"/>
    <p:sldId id="315" r:id="rId16"/>
    <p:sldId id="310" r:id="rId17"/>
    <p:sldId id="309" r:id="rId18"/>
    <p:sldId id="282" r:id="rId19"/>
    <p:sldId id="284" r:id="rId20"/>
    <p:sldId id="293" r:id="rId21"/>
    <p:sldId id="292" r:id="rId22"/>
    <p:sldId id="291" r:id="rId23"/>
    <p:sldId id="290" r:id="rId24"/>
    <p:sldId id="312" r:id="rId25"/>
    <p:sldId id="303" r:id="rId26"/>
    <p:sldId id="311" r:id="rId27"/>
    <p:sldId id="297" r:id="rId28"/>
    <p:sldId id="268" r:id="rId29"/>
    <p:sldId id="269" r:id="rId30"/>
    <p:sldId id="298" r:id="rId31"/>
    <p:sldId id="270" r:id="rId32"/>
    <p:sldId id="299" r:id="rId33"/>
    <p:sldId id="271" r:id="rId34"/>
    <p:sldId id="272" r:id="rId35"/>
    <p:sldId id="273" r:id="rId36"/>
    <p:sldId id="300" r:id="rId37"/>
    <p:sldId id="301"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92" d="100"/>
          <a:sy n="92" d="100"/>
        </p:scale>
        <p:origin x="-942" y="-10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D2DB16E-94F8-45E4-A3B9-77BCD6724225}" type="datetimeFigureOut">
              <a:rPr lang="en-IN" smtClean="0"/>
              <a:pPr/>
              <a:t>10/5/2016</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154F311-0BC4-4835-8241-272F69A171C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D2DB16E-94F8-45E4-A3B9-77BCD6724225}" type="datetimeFigureOut">
              <a:rPr lang="en-IN" smtClean="0"/>
              <a:pPr/>
              <a:t>10/5/2016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154F311-0BC4-4835-8241-272F69A171C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D2DB16E-94F8-45E4-A3B9-77BCD6724225}" type="datetimeFigureOut">
              <a:rPr lang="en-IN" smtClean="0"/>
              <a:pPr/>
              <a:t>10/5/2016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154F311-0BC4-4835-8241-272F69A171C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D2DB16E-94F8-45E4-A3B9-77BCD6724225}" type="datetimeFigureOut">
              <a:rPr lang="en-IN" smtClean="0"/>
              <a:pPr/>
              <a:t>10/5/2016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154F311-0BC4-4835-8241-272F69A171C6}"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D2DB16E-94F8-45E4-A3B9-77BCD6724225}" type="datetimeFigureOut">
              <a:rPr lang="en-IN" smtClean="0"/>
              <a:pPr/>
              <a:t>10/5/2016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154F311-0BC4-4835-8241-272F69A171C6}"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D2DB16E-94F8-45E4-A3B9-77BCD6724225}" type="datetimeFigureOut">
              <a:rPr lang="en-IN" smtClean="0"/>
              <a:pPr/>
              <a:t>10/5/2016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1154F311-0BC4-4835-8241-272F69A171C6}"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D2DB16E-94F8-45E4-A3B9-77BCD6724225}" type="datetimeFigureOut">
              <a:rPr lang="en-IN" smtClean="0"/>
              <a:pPr/>
              <a:t>10/5/2016</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1154F311-0BC4-4835-8241-272F69A171C6}"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D2DB16E-94F8-45E4-A3B9-77BCD6724225}" type="datetimeFigureOut">
              <a:rPr lang="en-IN" smtClean="0"/>
              <a:pPr/>
              <a:t>10/5/2016</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1154F311-0BC4-4835-8241-272F69A171C6}"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D2DB16E-94F8-45E4-A3B9-77BCD6724225}" type="datetimeFigureOut">
              <a:rPr lang="en-IN" smtClean="0"/>
              <a:pPr/>
              <a:t>10/5/2016</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1154F311-0BC4-4835-8241-272F69A171C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D2DB16E-94F8-45E4-A3B9-77BCD6724225}" type="datetimeFigureOut">
              <a:rPr lang="en-IN" smtClean="0"/>
              <a:pPr/>
              <a:t>10/5/2016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1154F311-0BC4-4835-8241-272F69A171C6}"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D2DB16E-94F8-45E4-A3B9-77BCD6724225}" type="datetimeFigureOut">
              <a:rPr lang="en-IN" smtClean="0"/>
              <a:pPr/>
              <a:t>10/5/2016</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154F311-0BC4-4835-8241-272F69A171C6}"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D2DB16E-94F8-45E4-A3B9-77BCD6724225}" type="datetimeFigureOut">
              <a:rPr lang="en-IN" smtClean="0"/>
              <a:pPr/>
              <a:t>10/5/2016</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154F311-0BC4-4835-8241-272F69A171C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4.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3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3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067800" cy="1829761"/>
          </a:xfrm>
        </p:spPr>
        <p:txBody>
          <a:bodyPr/>
          <a:lstStyle/>
          <a:p>
            <a:pPr algn="ctr"/>
            <a:r>
              <a:rPr lang="en-US" dirty="0" smtClean="0">
                <a:solidFill>
                  <a:schemeClr val="accent1"/>
                </a:solidFill>
                <a:latin typeface="Cambria Math" panose="02040503050406030204" pitchFamily="18" charset="0"/>
                <a:ea typeface="Cambria Math" panose="02040503050406030204" pitchFamily="18" charset="0"/>
              </a:rPr>
              <a:t>OPERATIONAL –AMPLIFIERS</a:t>
            </a:r>
            <a:br>
              <a:rPr lang="en-US" dirty="0" smtClean="0">
                <a:solidFill>
                  <a:schemeClr val="accent1"/>
                </a:solidFill>
                <a:latin typeface="Cambria Math" panose="02040503050406030204" pitchFamily="18" charset="0"/>
                <a:ea typeface="Cambria Math" panose="02040503050406030204" pitchFamily="18" charset="0"/>
              </a:rPr>
            </a:br>
            <a:r>
              <a:rPr lang="en-US" dirty="0" smtClean="0">
                <a:solidFill>
                  <a:schemeClr val="accent1"/>
                </a:solidFill>
                <a:latin typeface="Cambria Math" panose="02040503050406030204" pitchFamily="18" charset="0"/>
                <a:ea typeface="Cambria Math" panose="02040503050406030204" pitchFamily="18" charset="0"/>
              </a:rPr>
              <a:t>(A Short Study)</a:t>
            </a:r>
            <a:endParaRPr lang="en-US" dirty="0">
              <a:solidFill>
                <a:schemeClr val="accent1"/>
              </a:solidFill>
              <a:latin typeface="Cambria Math" panose="02040503050406030204" pitchFamily="18" charset="0"/>
              <a:ea typeface="Cambria Math" panose="02040503050406030204" pitchFamily="18" charset="0"/>
            </a:endParaRPr>
          </a:p>
        </p:txBody>
      </p:sp>
      <p:sp>
        <p:nvSpPr>
          <p:cNvPr id="3" name="Subtitle 2"/>
          <p:cNvSpPr>
            <a:spLocks noGrp="1"/>
          </p:cNvSpPr>
          <p:nvPr>
            <p:ph type="subTitle" idx="1"/>
          </p:nvPr>
        </p:nvSpPr>
        <p:spPr>
          <a:xfrm>
            <a:off x="76200" y="3200400"/>
            <a:ext cx="8991600" cy="1524000"/>
          </a:xfrm>
        </p:spPr>
        <p:txBody>
          <a:bodyPr>
            <a:normAutofit/>
          </a:bodyPr>
          <a:lstStyle/>
          <a:p>
            <a:pPr algn="l"/>
            <a:r>
              <a:rPr lang="en-US" dirty="0" smtClean="0">
                <a:latin typeface="Cambria Math" panose="02040503050406030204" pitchFamily="18" charset="0"/>
                <a:ea typeface="Cambria Math" panose="02040503050406030204" pitchFamily="18" charset="0"/>
              </a:rPr>
              <a:t>The </a:t>
            </a:r>
            <a:r>
              <a:rPr lang="en-US" dirty="0" smtClean="0">
                <a:latin typeface="Cambria Math" panose="02040503050406030204" pitchFamily="18" charset="0"/>
                <a:ea typeface="Cambria Math" panose="02040503050406030204" pitchFamily="18" charset="0"/>
              </a:rPr>
              <a:t>LNM IIT, Jaipur</a:t>
            </a:r>
          </a:p>
          <a:p>
            <a:endParaRPr lang="en-US"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xmlns="" val="1416334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52600"/>
            <a:ext cx="9220200" cy="2246769"/>
          </a:xfrm>
          <a:prstGeom prst="rect">
            <a:avLst/>
          </a:prstGeom>
        </p:spPr>
        <p:txBody>
          <a:bodyPr wrap="square">
            <a:spAutoFit/>
          </a:bodyPr>
          <a:lstStyle/>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If all the resistors are all of the same ohmic value, that </a:t>
            </a:r>
            <a:r>
              <a:rPr lang="en-US" sz="2800" dirty="0" smtClean="0">
                <a:latin typeface="Times New Roman" panose="02020603050405020304" pitchFamily="18" charset="0"/>
                <a:cs typeface="Times New Roman" panose="02020603050405020304" pitchFamily="18" charset="0"/>
              </a:rPr>
              <a:t>is:  R</a:t>
            </a:r>
            <a:r>
              <a:rPr lang="en-US" dirty="0" smtClean="0">
                <a:latin typeface="Times New Roman" panose="02020603050405020304" pitchFamily="18" charset="0"/>
                <a:cs typeface="Times New Roman" panose="02020603050405020304" pitchFamily="18" charset="0"/>
              </a:rPr>
              <a:t>1</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R</a:t>
            </a:r>
            <a:r>
              <a:rPr lang="en-US"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 = R</a:t>
            </a:r>
            <a:r>
              <a:rPr lang="en-US" dirty="0">
                <a:latin typeface="Times New Roman" panose="02020603050405020304" pitchFamily="18" charset="0"/>
                <a:cs typeface="Times New Roman" panose="02020603050405020304" pitchFamily="18" charset="0"/>
              </a:rPr>
              <a:t>3</a:t>
            </a:r>
            <a:r>
              <a:rPr lang="en-US" sz="2800" dirty="0">
                <a:latin typeface="Times New Roman" panose="02020603050405020304" pitchFamily="18" charset="0"/>
                <a:cs typeface="Times New Roman" panose="02020603050405020304" pitchFamily="18" charset="0"/>
              </a:rPr>
              <a:t> = R</a:t>
            </a:r>
            <a:r>
              <a:rPr lang="en-US" dirty="0">
                <a:latin typeface="Times New Roman" panose="02020603050405020304" pitchFamily="18" charset="0"/>
                <a:cs typeface="Times New Roman" panose="02020603050405020304" pitchFamily="18" charset="0"/>
              </a:rPr>
              <a:t>4</a:t>
            </a:r>
            <a:r>
              <a:rPr lang="en-US" sz="2800" dirty="0">
                <a:latin typeface="Times New Roman" panose="02020603050405020304" pitchFamily="18" charset="0"/>
                <a:cs typeface="Times New Roman" panose="02020603050405020304" pitchFamily="18" charset="0"/>
              </a:rPr>
              <a:t> then the circuit will become a Unity Gain Differential Amplifier </a:t>
            </a:r>
            <a:r>
              <a:rPr lang="en-US" sz="2800" dirty="0" smtClean="0">
                <a:latin typeface="Times New Roman" panose="02020603050405020304" pitchFamily="18" charset="0"/>
                <a:cs typeface="Times New Roman" panose="02020603050405020304" pitchFamily="18" charset="0"/>
              </a:rPr>
              <a:t> </a:t>
            </a:r>
          </a:p>
          <a:p>
            <a:pPr algn="just"/>
            <a:endParaRPr lang="en-US" sz="2800" dirty="0" smtClean="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V</a:t>
            </a:r>
            <a:r>
              <a:rPr lang="en-US" sz="2800" dirty="0" smtClean="0">
                <a:latin typeface="Times New Roman" panose="02020603050405020304" pitchFamily="18" charset="0"/>
                <a:cs typeface="Times New Roman" panose="02020603050405020304" pitchFamily="18" charset="0"/>
              </a:rPr>
              <a:t>oltage </a:t>
            </a:r>
            <a:r>
              <a:rPr lang="en-US" sz="2800" dirty="0">
                <a:latin typeface="Times New Roman" panose="02020603050405020304" pitchFamily="18" charset="0"/>
                <a:cs typeface="Times New Roman" panose="02020603050405020304" pitchFamily="18" charset="0"/>
              </a:rPr>
              <a:t>gain of the amplifier will be exactly one or unity</a:t>
            </a:r>
          </a:p>
        </p:txBody>
      </p:sp>
      <p:sp>
        <p:nvSpPr>
          <p:cNvPr id="5" name="TextBox 4"/>
          <p:cNvSpPr txBox="1"/>
          <p:nvPr/>
        </p:nvSpPr>
        <p:spPr>
          <a:xfrm>
            <a:off x="0" y="228600"/>
            <a:ext cx="9144000" cy="1384995"/>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 </a:t>
            </a:r>
            <a:r>
              <a:rPr lang="en-US" sz="2800" dirty="0" smtClean="0">
                <a:latin typeface="Times New Roman" panose="02020603050405020304" pitchFamily="18" charset="0"/>
                <a:cs typeface="Times New Roman" panose="02020603050405020304" pitchFamily="18" charset="0"/>
              </a:rPr>
              <a:t>difference </a:t>
            </a:r>
            <a:r>
              <a:rPr lang="en-US" sz="2800" dirty="0">
                <a:latin typeface="Times New Roman" panose="02020603050405020304" pitchFamily="18" charset="0"/>
                <a:cs typeface="Times New Roman" panose="02020603050405020304" pitchFamily="18" charset="0"/>
              </a:rPr>
              <a:t>amplifier is a type of </a:t>
            </a:r>
            <a:r>
              <a:rPr lang="en-US" sz="2800" dirty="0" smtClean="0">
                <a:latin typeface="Times New Roman" panose="02020603050405020304" pitchFamily="18" charset="0"/>
                <a:cs typeface="Times New Roman" panose="02020603050405020304" pitchFamily="18" charset="0"/>
              </a:rPr>
              <a:t>electronic amplifier that </a:t>
            </a:r>
            <a:r>
              <a:rPr lang="en-US" sz="2800" dirty="0">
                <a:latin typeface="Times New Roman" panose="02020603050405020304" pitchFamily="18" charset="0"/>
                <a:cs typeface="Times New Roman" panose="02020603050405020304" pitchFamily="18" charset="0"/>
              </a:rPr>
              <a:t>amplifies the difference between </a:t>
            </a:r>
            <a:r>
              <a:rPr lang="en-US" sz="2800" dirty="0" smtClean="0">
                <a:latin typeface="Times New Roman" panose="02020603050405020304" pitchFamily="18" charset="0"/>
                <a:cs typeface="Times New Roman" panose="02020603050405020304" pitchFamily="18" charset="0"/>
              </a:rPr>
              <a:t>two input</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voltages</a:t>
            </a:r>
            <a:r>
              <a:rPr lang="en-US" sz="2800" dirty="0">
                <a:latin typeface="Times New Roman" panose="02020603050405020304" pitchFamily="18" charset="0"/>
                <a:cs typeface="Times New Roman" panose="02020603050405020304" pitchFamily="18" charset="0"/>
              </a:rPr>
              <a:t> but suppresses any voltage common to the two inputs.</a:t>
            </a:r>
          </a:p>
        </p:txBody>
      </p:sp>
    </p:spTree>
    <p:extLst>
      <p:ext uri="{BB962C8B-B14F-4D97-AF65-F5344CB8AC3E}">
        <p14:creationId xmlns:p14="http://schemas.microsoft.com/office/powerpoint/2010/main" xmlns="" val="15690028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user\Desktop\attachments\Schmit trigger.PNG"/>
          <p:cNvPicPr>
            <a:picLocks noChangeAspect="1" noChangeArrowheads="1"/>
          </p:cNvPicPr>
          <p:nvPr/>
        </p:nvPicPr>
        <p:blipFill>
          <a:blip r:embed="rId2" cstate="print"/>
          <a:srcRect/>
          <a:stretch>
            <a:fillRect/>
          </a:stretch>
        </p:blipFill>
        <p:spPr bwMode="auto">
          <a:xfrm>
            <a:off x="5836102" y="1295400"/>
            <a:ext cx="3301459" cy="2057400"/>
          </a:xfrm>
          <a:prstGeom prst="rect">
            <a:avLst/>
          </a:prstGeom>
          <a:noFill/>
        </p:spPr>
      </p:pic>
      <p:sp>
        <p:nvSpPr>
          <p:cNvPr id="7" name="Rectangle 6"/>
          <p:cNvSpPr/>
          <p:nvPr/>
        </p:nvSpPr>
        <p:spPr>
          <a:xfrm>
            <a:off x="0" y="304800"/>
            <a:ext cx="4572000" cy="523220"/>
          </a:xfrm>
          <a:prstGeom prst="rect">
            <a:avLst/>
          </a:prstGeom>
        </p:spPr>
        <p:txBody>
          <a:bodyPr>
            <a:spAutoFit/>
          </a:bodyPr>
          <a:lstStyle/>
          <a:p>
            <a:r>
              <a:rPr lang="en-IN" sz="2800" b="1" dirty="0">
                <a:latin typeface="Times New Roman" pitchFamily="18" charset="0"/>
                <a:cs typeface="Times New Roman" pitchFamily="18" charset="0"/>
              </a:rPr>
              <a:t>E</a:t>
            </a:r>
            <a:r>
              <a:rPr lang="en-IN" sz="2800" b="1" dirty="0" smtClean="0">
                <a:latin typeface="Times New Roman" pitchFamily="18" charset="0"/>
                <a:cs typeface="Times New Roman" pitchFamily="18" charset="0"/>
              </a:rPr>
              <a:t>) </a:t>
            </a:r>
            <a:r>
              <a:rPr lang="en-US" sz="2800" b="1" u="sng" dirty="0" smtClean="0">
                <a:latin typeface="Times New Roman" pitchFamily="18" charset="0"/>
                <a:cs typeface="Times New Roman" pitchFamily="18" charset="0"/>
              </a:rPr>
              <a:t>Schmitt Trigger</a:t>
            </a:r>
            <a:r>
              <a:rPr lang="en-US" sz="2800" b="1" dirty="0" smtClean="0">
                <a:latin typeface="Times New Roman" pitchFamily="18" charset="0"/>
                <a:cs typeface="Times New Roman" pitchFamily="18" charset="0"/>
              </a:rPr>
              <a:t>:-</a:t>
            </a:r>
            <a:endParaRPr lang="en-US" sz="2800" dirty="0"/>
          </a:p>
        </p:txBody>
      </p:sp>
      <p:pic>
        <p:nvPicPr>
          <p:cNvPr id="2" name="Picture 1"/>
          <p:cNvPicPr>
            <a:picLocks noChangeAspect="1"/>
          </p:cNvPicPr>
          <p:nvPr/>
        </p:nvPicPr>
        <p:blipFill>
          <a:blip r:embed="rId3" cstate="print"/>
          <a:stretch>
            <a:fillRect/>
          </a:stretch>
        </p:blipFill>
        <p:spPr>
          <a:xfrm>
            <a:off x="609600" y="990600"/>
            <a:ext cx="4114800" cy="2046339"/>
          </a:xfrm>
          <a:prstGeom prst="rect">
            <a:avLst/>
          </a:prstGeom>
        </p:spPr>
      </p:pic>
      <p:sp>
        <p:nvSpPr>
          <p:cNvPr id="3" name="TextBox 2"/>
          <p:cNvSpPr txBox="1"/>
          <p:nvPr/>
        </p:nvSpPr>
        <p:spPr>
          <a:xfrm>
            <a:off x="1524000" y="1829103"/>
            <a:ext cx="6858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Let</a:t>
            </a: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0" y="3276600"/>
            <a:ext cx="5334000"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When </a:t>
            </a:r>
            <a:r>
              <a:rPr lang="en-US" sz="2400" dirty="0" err="1" smtClean="0">
                <a:latin typeface="Times New Roman" panose="02020603050405020304" pitchFamily="18" charset="0"/>
                <a:cs typeface="Times New Roman" panose="02020603050405020304" pitchFamily="18" charset="0"/>
              </a:rPr>
              <a:t>V</a:t>
            </a:r>
            <a:r>
              <a:rPr lang="en-US" dirty="0" err="1" smtClean="0">
                <a:latin typeface="Times New Roman" panose="02020603050405020304" pitchFamily="18" charset="0"/>
                <a:cs typeface="Times New Roman" panose="02020603050405020304" pitchFamily="18" charset="0"/>
              </a:rPr>
              <a:t>p</a:t>
            </a:r>
            <a:r>
              <a:rPr lang="en-US" sz="2400" dirty="0" smtClean="0">
                <a:latin typeface="Times New Roman" panose="02020603050405020304" pitchFamily="18" charset="0"/>
                <a:cs typeface="Times New Roman" panose="02020603050405020304" pitchFamily="18" charset="0"/>
              </a:rPr>
              <a:t> = 0, Comparator will switch</a:t>
            </a: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4" cstate="print"/>
          <a:stretch>
            <a:fillRect/>
          </a:stretch>
        </p:blipFill>
        <p:spPr>
          <a:xfrm>
            <a:off x="1676400" y="3875442"/>
            <a:ext cx="2061244" cy="467958"/>
          </a:xfrm>
          <a:prstGeom prst="rect">
            <a:avLst/>
          </a:prstGeom>
        </p:spPr>
      </p:pic>
      <p:sp>
        <p:nvSpPr>
          <p:cNvPr id="6" name="TextBox 5"/>
          <p:cNvSpPr txBox="1"/>
          <p:nvPr/>
        </p:nvSpPr>
        <p:spPr>
          <a:xfrm>
            <a:off x="381000" y="4495800"/>
            <a:ext cx="8756561" cy="1292662"/>
          </a:xfrm>
          <a:prstGeom prst="rect">
            <a:avLst/>
          </a:prstGeom>
          <a:noFill/>
        </p:spPr>
        <p:txBody>
          <a:bodyPr wrap="square" rtlCol="0">
            <a:spAutoFit/>
          </a:bodyPr>
          <a:lstStyle/>
          <a:p>
            <a:r>
              <a:rPr lang="en-US" sz="2600" dirty="0" smtClean="0">
                <a:latin typeface="Times New Roman" panose="02020603050405020304" pitchFamily="18" charset="0"/>
                <a:cs typeface="Times New Roman" panose="02020603050405020304" pitchFamily="18" charset="0"/>
              </a:rPr>
              <a:t>V</a:t>
            </a:r>
            <a:r>
              <a:rPr lang="en-US" dirty="0" smtClean="0">
                <a:latin typeface="Times New Roman" panose="02020603050405020304" pitchFamily="18" charset="0"/>
                <a:cs typeface="Times New Roman" panose="02020603050405020304" pitchFamily="18" charset="0"/>
              </a:rPr>
              <a:t>in</a:t>
            </a:r>
            <a:r>
              <a:rPr lang="en-US" sz="2600" dirty="0" smtClean="0">
                <a:latin typeface="Times New Roman" panose="02020603050405020304" pitchFamily="18" charset="0"/>
                <a:cs typeface="Times New Roman" panose="02020603050405020304" pitchFamily="18" charset="0"/>
              </a:rPr>
              <a:t> must drop below              to get Output to switch</a:t>
            </a:r>
          </a:p>
          <a:p>
            <a:r>
              <a:rPr lang="en-US" sz="2600" dirty="0" smtClean="0">
                <a:latin typeface="Times New Roman" panose="02020603050405020304" pitchFamily="18" charset="0"/>
                <a:cs typeface="Times New Roman" panose="02020603050405020304" pitchFamily="18" charset="0"/>
              </a:rPr>
              <a:t>Now  </a:t>
            </a:r>
            <a:r>
              <a:rPr lang="en-US" sz="2600" dirty="0" err="1" smtClean="0">
                <a:latin typeface="Times New Roman" panose="02020603050405020304" pitchFamily="18" charset="0"/>
                <a:cs typeface="Times New Roman" panose="02020603050405020304" pitchFamily="18" charset="0"/>
              </a:rPr>
              <a:t>V</a:t>
            </a:r>
            <a:r>
              <a:rPr lang="en-US" dirty="0" err="1" smtClean="0">
                <a:latin typeface="Times New Roman" panose="02020603050405020304" pitchFamily="18" charset="0"/>
                <a:cs typeface="Times New Roman" panose="02020603050405020304" pitchFamily="18" charset="0"/>
              </a:rPr>
              <a:t>out</a:t>
            </a:r>
            <a:r>
              <a:rPr lang="en-US" sz="2600" dirty="0" smtClean="0">
                <a:latin typeface="Times New Roman" panose="02020603050405020304" pitchFamily="18" charset="0"/>
                <a:cs typeface="Times New Roman" panose="02020603050405020304" pitchFamily="18" charset="0"/>
              </a:rPr>
              <a:t> = -</a:t>
            </a:r>
            <a:r>
              <a:rPr lang="en-US" sz="2600" dirty="0" err="1" smtClean="0">
                <a:latin typeface="Times New Roman" panose="02020603050405020304" pitchFamily="18" charset="0"/>
                <a:cs typeface="Times New Roman" panose="02020603050405020304" pitchFamily="18" charset="0"/>
              </a:rPr>
              <a:t>V</a:t>
            </a:r>
            <a:r>
              <a:rPr lang="en-US" dirty="0" err="1" smtClean="0">
                <a:latin typeface="Times New Roman" panose="02020603050405020304" pitchFamily="18" charset="0"/>
                <a:cs typeface="Times New Roman" panose="02020603050405020304" pitchFamily="18" charset="0"/>
              </a:rPr>
              <a:t>cc</a:t>
            </a:r>
            <a:endParaRPr lang="en-US"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So Next Threshold will be </a:t>
            </a:r>
            <a:endParaRPr lang="en-US" sz="26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5" cstate="print"/>
          <a:stretch>
            <a:fillRect/>
          </a:stretch>
        </p:blipFill>
        <p:spPr>
          <a:xfrm>
            <a:off x="3242344" y="4286569"/>
            <a:ext cx="990600" cy="761198"/>
          </a:xfrm>
          <a:prstGeom prst="rect">
            <a:avLst/>
          </a:prstGeom>
        </p:spPr>
      </p:pic>
      <p:pic>
        <p:nvPicPr>
          <p:cNvPr id="9" name="Picture 8"/>
          <p:cNvPicPr>
            <a:picLocks noChangeAspect="1"/>
          </p:cNvPicPr>
          <p:nvPr/>
        </p:nvPicPr>
        <p:blipFill>
          <a:blip r:embed="rId6" cstate="print"/>
          <a:stretch>
            <a:fillRect/>
          </a:stretch>
        </p:blipFill>
        <p:spPr>
          <a:xfrm>
            <a:off x="4038600" y="5183605"/>
            <a:ext cx="834356" cy="706885"/>
          </a:xfrm>
          <a:prstGeom prst="rect">
            <a:avLst/>
          </a:prstGeom>
        </p:spPr>
      </p:pic>
    </p:spTree>
    <p:extLst>
      <p:ext uri="{BB962C8B-B14F-4D97-AF65-F5344CB8AC3E}">
        <p14:creationId xmlns:p14="http://schemas.microsoft.com/office/powerpoint/2010/main" xmlns="" val="22886208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 y="456962"/>
            <a:ext cx="8229600" cy="1815882"/>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 Schmitt trigger is an electronic circuit that is used to detect whether a voltage has crossed over a given reference level.</a:t>
            </a:r>
          </a:p>
          <a:p>
            <a:pPr marL="457200" indent="-45720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6200" y="2057400"/>
            <a:ext cx="7772400" cy="1384995"/>
          </a:xfrm>
          <a:prstGeom prst="rect">
            <a:avLst/>
          </a:prstGeom>
          <a:noFill/>
        </p:spPr>
        <p:txBody>
          <a:bodyPr wrap="square" rtlCol="0">
            <a:spAutoFit/>
          </a:bodyPr>
          <a:lstStyle/>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A Schmitt trigger circuit is a fast-operating voltage-level detector.</a:t>
            </a:r>
          </a:p>
          <a:p>
            <a:pPr marL="457200" indent="-45720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76200" y="3442395"/>
            <a:ext cx="8229600" cy="1384995"/>
          </a:xfrm>
          <a:prstGeom prst="rect">
            <a:avLst/>
          </a:prstGeom>
          <a:noFill/>
        </p:spPr>
        <p:txBody>
          <a:bodyPr wrap="square" rtlCol="0">
            <a:spAutoFit/>
          </a:bodyPr>
          <a:lstStyle/>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When the input voltage arrives at the upper or lower trigger levels, the output changes rapidly.</a:t>
            </a:r>
            <a:br>
              <a:rPr lang="en-IN"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267312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user\Desktop\attachments\Integrator.PNG"/>
          <p:cNvPicPr>
            <a:picLocks noChangeAspect="1" noChangeArrowheads="1"/>
          </p:cNvPicPr>
          <p:nvPr/>
        </p:nvPicPr>
        <p:blipFill>
          <a:blip r:embed="rId2" cstate="print"/>
          <a:srcRect/>
          <a:stretch>
            <a:fillRect/>
          </a:stretch>
        </p:blipFill>
        <p:spPr bwMode="auto">
          <a:xfrm>
            <a:off x="4495800" y="990600"/>
            <a:ext cx="4630980" cy="2753380"/>
          </a:xfrm>
          <a:prstGeom prst="rect">
            <a:avLst/>
          </a:prstGeom>
          <a:noFill/>
        </p:spPr>
      </p:pic>
      <p:sp>
        <p:nvSpPr>
          <p:cNvPr id="15" name="Rectangle 14"/>
          <p:cNvSpPr/>
          <p:nvPr/>
        </p:nvSpPr>
        <p:spPr>
          <a:xfrm>
            <a:off x="0" y="304800"/>
            <a:ext cx="4039247" cy="523220"/>
          </a:xfrm>
          <a:prstGeom prst="rect">
            <a:avLst/>
          </a:prstGeom>
        </p:spPr>
        <p:txBody>
          <a:bodyPr wrap="none">
            <a:spAutoFit/>
          </a:bodyPr>
          <a:lstStyle/>
          <a:p>
            <a:r>
              <a:rPr lang="en-US" sz="2800" b="1" dirty="0">
                <a:latin typeface="Times New Roman" pitchFamily="18" charset="0"/>
                <a:cs typeface="Times New Roman" pitchFamily="18" charset="0"/>
              </a:rPr>
              <a:t>F</a:t>
            </a:r>
            <a:r>
              <a:rPr lang="en-US" sz="2800" b="1" dirty="0" smtClean="0">
                <a:latin typeface="Times New Roman" pitchFamily="18" charset="0"/>
                <a:cs typeface="Times New Roman" pitchFamily="18" charset="0"/>
              </a:rPr>
              <a:t>) </a:t>
            </a:r>
            <a:r>
              <a:rPr lang="en-US" sz="2800" b="1" u="sng" dirty="0" smtClean="0">
                <a:latin typeface="Times New Roman" pitchFamily="18" charset="0"/>
                <a:cs typeface="Times New Roman" pitchFamily="18" charset="0"/>
              </a:rPr>
              <a:t>OP-AMP Integrator</a:t>
            </a:r>
            <a:r>
              <a:rPr lang="en-US" sz="2800" b="1" dirty="0" smtClean="0">
                <a:latin typeface="Times New Roman" pitchFamily="18" charset="0"/>
                <a:cs typeface="Times New Roman" pitchFamily="18" charset="0"/>
              </a:rPr>
              <a:t> :-</a:t>
            </a:r>
            <a:endParaRPr lang="en-US" sz="2800" b="1" u="sng" dirty="0"/>
          </a:p>
        </p:txBody>
      </p:sp>
      <p:pic>
        <p:nvPicPr>
          <p:cNvPr id="16" name="Picture 15"/>
          <p:cNvPicPr>
            <a:picLocks noChangeAspect="1"/>
          </p:cNvPicPr>
          <p:nvPr/>
        </p:nvPicPr>
        <p:blipFill>
          <a:blip r:embed="rId3" cstate="print"/>
          <a:stretch>
            <a:fillRect/>
          </a:stretch>
        </p:blipFill>
        <p:spPr>
          <a:xfrm>
            <a:off x="1447800" y="1524000"/>
            <a:ext cx="2937557" cy="2661081"/>
          </a:xfrm>
          <a:prstGeom prst="rect">
            <a:avLst/>
          </a:prstGeom>
        </p:spPr>
      </p:pic>
      <p:sp>
        <p:nvSpPr>
          <p:cNvPr id="17" name="TextBox 16"/>
          <p:cNvSpPr txBox="1"/>
          <p:nvPr/>
        </p:nvSpPr>
        <p:spPr>
          <a:xfrm>
            <a:off x="1295400" y="2127681"/>
            <a:ext cx="60960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But</a:t>
            </a:r>
            <a:endParaRPr lang="en-US" sz="2000"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685800" y="2813481"/>
            <a:ext cx="160020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For Capacitor</a:t>
            </a:r>
            <a:endParaRPr lang="en-US" sz="20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0" y="4413681"/>
            <a:ext cx="9144000" cy="492443"/>
          </a:xfrm>
          <a:prstGeom prst="rect">
            <a:avLst/>
          </a:prstGeom>
          <a:noFill/>
        </p:spPr>
        <p:txBody>
          <a:bodyPr wrap="square" rtlCol="0">
            <a:spAutoFit/>
          </a:bodyPr>
          <a:lstStyle/>
          <a:p>
            <a:r>
              <a:rPr lang="en-US" sz="2600" dirty="0" smtClean="0">
                <a:latin typeface="Times New Roman" panose="02020603050405020304" pitchFamily="18" charset="0"/>
                <a:cs typeface="Times New Roman" panose="02020603050405020304" pitchFamily="18" charset="0"/>
              </a:rPr>
              <a:t>V</a:t>
            </a:r>
            <a:r>
              <a:rPr lang="en-US" dirty="0" smtClean="0">
                <a:latin typeface="Times New Roman" panose="02020603050405020304" pitchFamily="18" charset="0"/>
                <a:cs typeface="Times New Roman" panose="02020603050405020304" pitchFamily="18" charset="0"/>
              </a:rPr>
              <a:t>2</a:t>
            </a:r>
            <a:r>
              <a:rPr lang="en-US" sz="2600" dirty="0" smtClean="0">
                <a:latin typeface="Times New Roman" panose="02020603050405020304" pitchFamily="18" charset="0"/>
                <a:cs typeface="Times New Roman" panose="02020603050405020304" pitchFamily="18" charset="0"/>
              </a:rPr>
              <a:t> = V</a:t>
            </a:r>
            <a:r>
              <a:rPr lang="en-US" dirty="0" smtClean="0">
                <a:latin typeface="Times New Roman" panose="02020603050405020304" pitchFamily="18" charset="0"/>
                <a:cs typeface="Times New Roman" panose="02020603050405020304" pitchFamily="18" charset="0"/>
              </a:rPr>
              <a:t>1</a:t>
            </a:r>
            <a:r>
              <a:rPr lang="en-US" sz="2600" dirty="0" smtClean="0">
                <a:latin typeface="Times New Roman" panose="02020603050405020304" pitchFamily="18" charset="0"/>
                <a:cs typeface="Times New Roman" panose="02020603050405020304" pitchFamily="18" charset="0"/>
              </a:rPr>
              <a:t> =0 ;for ideal Op-amp</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699032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2379345"/>
            <a:ext cx="9144000" cy="2954655"/>
          </a:xfrm>
          <a:prstGeom prst="rect">
            <a:avLst/>
          </a:prstGeom>
          <a:noFill/>
        </p:spPr>
        <p:txBody>
          <a:bodyPr wrap="square" rtlCol="0">
            <a:spAutoFit/>
          </a:bodyPr>
          <a:lstStyle/>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The Integrator Amplifier is an operational amplifier circuit that performs the mathematical operation of Integration, that is we can cause the output to respond to changes in the input voltage over time and the integrator amplifier produces a voltage output which is proportional to that of its input voltage with respect to time.</a:t>
            </a:r>
          </a:p>
          <a:p>
            <a:endParaRPr lang="en-US" dirty="0"/>
          </a:p>
        </p:txBody>
      </p:sp>
      <p:pic>
        <p:nvPicPr>
          <p:cNvPr id="9" name="Picture 8"/>
          <p:cNvPicPr>
            <a:picLocks noChangeAspect="1"/>
          </p:cNvPicPr>
          <p:nvPr/>
        </p:nvPicPr>
        <p:blipFill>
          <a:blip r:embed="rId2" cstate="print"/>
          <a:stretch>
            <a:fillRect/>
          </a:stretch>
        </p:blipFill>
        <p:spPr>
          <a:xfrm>
            <a:off x="1371600" y="304800"/>
            <a:ext cx="3962400" cy="1919288"/>
          </a:xfrm>
          <a:prstGeom prst="rect">
            <a:avLst/>
          </a:prstGeom>
        </p:spPr>
      </p:pic>
      <p:sp>
        <p:nvSpPr>
          <p:cNvPr id="10" name="TextBox 9"/>
          <p:cNvSpPr txBox="1"/>
          <p:nvPr/>
        </p:nvSpPr>
        <p:spPr>
          <a:xfrm>
            <a:off x="5334000" y="1447800"/>
            <a:ext cx="37338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Where Vin is the output voltage at t=0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6959087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user\Desktop\attachments\differentiator.PNG"/>
          <p:cNvPicPr>
            <a:picLocks noChangeAspect="1" noChangeArrowheads="1"/>
          </p:cNvPicPr>
          <p:nvPr/>
        </p:nvPicPr>
        <p:blipFill>
          <a:blip r:embed="rId2" cstate="print"/>
          <a:srcRect/>
          <a:stretch>
            <a:fillRect/>
          </a:stretch>
        </p:blipFill>
        <p:spPr bwMode="auto">
          <a:xfrm>
            <a:off x="5029200" y="609599"/>
            <a:ext cx="3902075" cy="2911881"/>
          </a:xfrm>
          <a:prstGeom prst="rect">
            <a:avLst/>
          </a:prstGeom>
          <a:noFill/>
        </p:spPr>
      </p:pic>
      <p:sp>
        <p:nvSpPr>
          <p:cNvPr id="9" name="Rectangle 8"/>
          <p:cNvSpPr/>
          <p:nvPr/>
        </p:nvSpPr>
        <p:spPr>
          <a:xfrm>
            <a:off x="0" y="314980"/>
            <a:ext cx="4630691" cy="523220"/>
          </a:xfrm>
          <a:prstGeom prst="rect">
            <a:avLst/>
          </a:prstGeom>
        </p:spPr>
        <p:txBody>
          <a:bodyPr wrap="none">
            <a:spAutoFit/>
          </a:bodyPr>
          <a:lstStyle/>
          <a:p>
            <a:r>
              <a:rPr lang="en-US" sz="2800" b="1" dirty="0">
                <a:latin typeface="Times New Roman" pitchFamily="18" charset="0"/>
                <a:cs typeface="Times New Roman" pitchFamily="18" charset="0"/>
              </a:rPr>
              <a:t>G</a:t>
            </a:r>
            <a:r>
              <a:rPr lang="en-US" sz="2800" b="1" dirty="0" smtClean="0">
                <a:latin typeface="Times New Roman" pitchFamily="18" charset="0"/>
                <a:cs typeface="Times New Roman" pitchFamily="18" charset="0"/>
              </a:rPr>
              <a:t>) </a:t>
            </a:r>
            <a:r>
              <a:rPr lang="en-US" sz="2800" b="1" u="sng" dirty="0" smtClean="0">
                <a:latin typeface="Times New Roman" pitchFamily="18" charset="0"/>
                <a:cs typeface="Times New Roman" pitchFamily="18" charset="0"/>
              </a:rPr>
              <a:t>OP-AMP Differentiator</a:t>
            </a:r>
            <a:r>
              <a:rPr lang="en-US" sz="2800" b="1" dirty="0" smtClean="0">
                <a:latin typeface="Times New Roman" pitchFamily="18" charset="0"/>
                <a:cs typeface="Times New Roman" pitchFamily="18" charset="0"/>
              </a:rPr>
              <a:t> :-</a:t>
            </a:r>
            <a:endParaRPr lang="en-US" sz="2800" b="1" u="sng" dirty="0">
              <a:latin typeface="Times New Roman" pitchFamily="18" charset="0"/>
              <a:cs typeface="Times New Roman" pitchFamily="18" charset="0"/>
            </a:endParaRPr>
          </a:p>
        </p:txBody>
      </p:sp>
      <p:pic>
        <p:nvPicPr>
          <p:cNvPr id="10" name="Picture 9"/>
          <p:cNvPicPr>
            <a:picLocks noChangeAspect="1"/>
          </p:cNvPicPr>
          <p:nvPr/>
        </p:nvPicPr>
        <p:blipFill>
          <a:blip r:embed="rId3" cstate="print"/>
          <a:stretch>
            <a:fillRect/>
          </a:stretch>
        </p:blipFill>
        <p:spPr>
          <a:xfrm>
            <a:off x="763073" y="1371600"/>
            <a:ext cx="1981200" cy="809625"/>
          </a:xfrm>
          <a:prstGeom prst="rect">
            <a:avLst/>
          </a:prstGeom>
        </p:spPr>
      </p:pic>
      <p:sp>
        <p:nvSpPr>
          <p:cNvPr id="11" name="Rectangle 10"/>
          <p:cNvSpPr/>
          <p:nvPr/>
        </p:nvSpPr>
        <p:spPr>
          <a:xfrm>
            <a:off x="0" y="3018979"/>
            <a:ext cx="5943600" cy="3000821"/>
          </a:xfrm>
          <a:prstGeom prst="rect">
            <a:avLst/>
          </a:prstGeom>
        </p:spPr>
        <p:txBody>
          <a:bodyPr wrap="square">
            <a:spAutoFit/>
          </a:bodyPr>
          <a:lstStyle/>
          <a:p>
            <a:pPr marL="457200" indent="-457200" algn="just">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A circuit that performs the mathematical differentiation of the </a:t>
            </a:r>
            <a:r>
              <a:rPr lang="en-US" sz="2100" dirty="0" smtClean="0">
                <a:latin typeface="Times New Roman" panose="02020603050405020304" pitchFamily="18" charset="0"/>
                <a:cs typeface="Times New Roman" panose="02020603050405020304" pitchFamily="18" charset="0"/>
              </a:rPr>
              <a:t>input </a:t>
            </a:r>
            <a:r>
              <a:rPr lang="en-US" sz="2100" dirty="0">
                <a:latin typeface="Times New Roman" panose="02020603050405020304" pitchFamily="18" charset="0"/>
                <a:cs typeface="Times New Roman" panose="02020603050405020304" pitchFamily="18" charset="0"/>
              </a:rPr>
              <a:t>signal is called a “differentiator”. i.e. the </a:t>
            </a:r>
            <a:r>
              <a:rPr lang="en-US" sz="2100" dirty="0" smtClean="0">
                <a:latin typeface="Times New Roman" panose="02020603050405020304" pitchFamily="18" charset="0"/>
                <a:cs typeface="Times New Roman" panose="02020603050405020304" pitchFamily="18" charset="0"/>
              </a:rPr>
              <a:t>output </a:t>
            </a:r>
            <a:r>
              <a:rPr lang="en-US" sz="2100" dirty="0">
                <a:latin typeface="Times New Roman" panose="02020603050405020304" pitchFamily="18" charset="0"/>
                <a:cs typeface="Times New Roman" panose="02020603050405020304" pitchFamily="18" charset="0"/>
              </a:rPr>
              <a:t>of the differentiator is proportional to the rate of change of its input signal. By introducing electrical reactance (resistance or capacitance) into the feedback loops of op-amp amplifier circuits, we can cause the output to respond to changes in the input voltage with time. </a:t>
            </a:r>
          </a:p>
        </p:txBody>
      </p:sp>
    </p:spTree>
    <p:extLst>
      <p:ext uri="{BB962C8B-B14F-4D97-AF65-F5344CB8AC3E}">
        <p14:creationId xmlns:p14="http://schemas.microsoft.com/office/powerpoint/2010/main" xmlns="" val="21960580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5275855" cy="523220"/>
          </a:xfrm>
          <a:prstGeom prst="rect">
            <a:avLst/>
          </a:prstGeom>
        </p:spPr>
        <p:txBody>
          <a:bodyPr wrap="square">
            <a:spAutoFit/>
          </a:bodyPr>
          <a:lstStyle/>
          <a:p>
            <a:r>
              <a:rPr lang="en-US" sz="2800" b="1" dirty="0">
                <a:latin typeface="Times New Roman" pitchFamily="18" charset="0"/>
                <a:cs typeface="Times New Roman" pitchFamily="18" charset="0"/>
              </a:rPr>
              <a:t>H</a:t>
            </a:r>
            <a:r>
              <a:rPr lang="en-US" sz="2800" b="1" dirty="0" smtClean="0">
                <a:latin typeface="Times New Roman" pitchFamily="18" charset="0"/>
                <a:cs typeface="Times New Roman" pitchFamily="18" charset="0"/>
              </a:rPr>
              <a:t>) </a:t>
            </a:r>
            <a:r>
              <a:rPr lang="en-US" sz="2800" b="1" u="sng" dirty="0">
                <a:latin typeface="Times New Roman" pitchFamily="18" charset="0"/>
                <a:cs typeface="Times New Roman" pitchFamily="18" charset="0"/>
              </a:rPr>
              <a:t>Precision </a:t>
            </a:r>
            <a:r>
              <a:rPr lang="en-US" sz="2800" b="1" u="sng" dirty="0" smtClean="0">
                <a:latin typeface="Times New Roman" pitchFamily="18" charset="0"/>
                <a:cs typeface="Times New Roman" pitchFamily="18" charset="0"/>
              </a:rPr>
              <a:t>Rectifier</a:t>
            </a:r>
            <a:r>
              <a:rPr lang="en-US" sz="2800" b="1" dirty="0" smtClean="0">
                <a:latin typeface="Times New Roman" pitchFamily="18" charset="0"/>
                <a:cs typeface="Times New Roman" pitchFamily="18" charset="0"/>
              </a:rPr>
              <a:t> :-</a:t>
            </a:r>
            <a:endParaRPr lang="en-US" sz="2800" b="1" u="sng" dirty="0">
              <a:latin typeface="Times New Roman" pitchFamily="18" charset="0"/>
              <a:cs typeface="Times New Roman" pitchFamily="18" charset="0"/>
            </a:endParaRPr>
          </a:p>
        </p:txBody>
      </p:sp>
      <p:pic>
        <p:nvPicPr>
          <p:cNvPr id="5" name="Picture 2" descr="C:\Users\user\Desktop\attachments\rectifier.PNG"/>
          <p:cNvPicPr>
            <a:picLocks noChangeAspect="1" noChangeArrowheads="1"/>
          </p:cNvPicPr>
          <p:nvPr/>
        </p:nvPicPr>
        <p:blipFill>
          <a:blip r:embed="rId2" cstate="print"/>
          <a:srcRect/>
          <a:stretch>
            <a:fillRect/>
          </a:stretch>
        </p:blipFill>
        <p:spPr bwMode="auto">
          <a:xfrm>
            <a:off x="5742714" y="722779"/>
            <a:ext cx="2941637" cy="1744663"/>
          </a:xfrm>
          <a:prstGeom prst="rect">
            <a:avLst/>
          </a:prstGeom>
          <a:noFill/>
        </p:spPr>
      </p:pic>
      <p:sp>
        <p:nvSpPr>
          <p:cNvPr id="8" name="TextBox 7"/>
          <p:cNvSpPr txBox="1"/>
          <p:nvPr/>
        </p:nvSpPr>
        <p:spPr>
          <a:xfrm>
            <a:off x="0" y="4419600"/>
            <a:ext cx="9144000" cy="1815882"/>
          </a:xfrm>
          <a:prstGeom prst="rect">
            <a:avLst/>
          </a:prstGeom>
          <a:noFill/>
        </p:spPr>
        <p:txBody>
          <a:bodyPr wrap="square" rtlCol="0">
            <a:spAutoFit/>
          </a:bodyPr>
          <a:lstStyle/>
          <a:p>
            <a:pPr marL="285750" indent="-285750">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 It </a:t>
            </a:r>
            <a:r>
              <a:rPr lang="en-IN" sz="2800" dirty="0">
                <a:latin typeface="Times New Roman" panose="02020603050405020304" pitchFamily="18" charset="0"/>
                <a:cs typeface="Times New Roman" panose="02020603050405020304" pitchFamily="18" charset="0"/>
              </a:rPr>
              <a:t>is a configuration obtained with an </a:t>
            </a:r>
            <a:r>
              <a:rPr lang="en-IN" sz="2800" dirty="0" smtClean="0">
                <a:latin typeface="Times New Roman" panose="02020603050405020304" pitchFamily="18" charset="0"/>
                <a:cs typeface="Times New Roman" panose="02020603050405020304" pitchFamily="18" charset="0"/>
              </a:rPr>
              <a:t>operational  amplifier</a:t>
            </a:r>
            <a:r>
              <a:rPr lang="en-IN" sz="2800" dirty="0">
                <a:latin typeface="Times New Roman" panose="02020603050405020304" pitchFamily="18" charset="0"/>
                <a:cs typeface="Times New Roman" panose="02020603050405020304" pitchFamily="18" charset="0"/>
              </a:rPr>
              <a:t> in order to have a circuit behaving like an ideal</a:t>
            </a:r>
            <a:r>
              <a:rPr lang="en-IN" sz="2800" b="1" dirty="0">
                <a:solidFill>
                  <a:srgbClr val="FF0000"/>
                </a:solidFill>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 and rectifier.</a:t>
            </a:r>
          </a:p>
          <a:p>
            <a:pPr marL="285750" indent="-285750">
              <a:buFont typeface="Wingdings" panose="05000000000000000000" pitchFamily="2" charset="2"/>
              <a:buChar char="Ø"/>
            </a:pPr>
            <a:endParaRPr lang="en-US" sz="2800" dirty="0"/>
          </a:p>
        </p:txBody>
      </p:sp>
      <p:sp>
        <p:nvSpPr>
          <p:cNvPr id="2" name="TextBox 1"/>
          <p:cNvSpPr txBox="1"/>
          <p:nvPr/>
        </p:nvSpPr>
        <p:spPr>
          <a:xfrm>
            <a:off x="0" y="1219200"/>
            <a:ext cx="5733055" cy="2893100"/>
          </a:xfrm>
          <a:prstGeom prst="rect">
            <a:avLst/>
          </a:prstGeom>
          <a:noFill/>
        </p:spPr>
        <p:txBody>
          <a:bodyPr wrap="square" rtlCol="0">
            <a:spAutoFit/>
          </a:bodyPr>
          <a:lstStyle/>
          <a:p>
            <a:pPr marL="457200" indent="-457200">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When V</a:t>
            </a:r>
            <a:r>
              <a:rPr lang="en-US" dirty="0" smtClean="0">
                <a:latin typeface="Times New Roman" panose="02020603050405020304" pitchFamily="18" charset="0"/>
                <a:cs typeface="Times New Roman" panose="02020603050405020304" pitchFamily="18" charset="0"/>
              </a:rPr>
              <a:t>in</a:t>
            </a:r>
            <a:r>
              <a:rPr lang="en-US" sz="2600" dirty="0" smtClean="0">
                <a:latin typeface="Times New Roman" panose="02020603050405020304" pitchFamily="18" charset="0"/>
                <a:cs typeface="Times New Roman" panose="02020603050405020304" pitchFamily="18" charset="0"/>
              </a:rPr>
              <a:t> &lt; 0;</a:t>
            </a:r>
          </a:p>
          <a:p>
            <a:r>
              <a:rPr lang="en-US" sz="2600" dirty="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a:t>
            </a:r>
            <a:r>
              <a:rPr lang="en-US" dirty="0" err="1" smtClean="0">
                <a:latin typeface="Times New Roman" panose="02020603050405020304" pitchFamily="18" charset="0"/>
                <a:cs typeface="Times New Roman" panose="02020603050405020304" pitchFamily="18" charset="0"/>
              </a:rPr>
              <a:t>out</a:t>
            </a:r>
            <a:r>
              <a:rPr lang="en-US" sz="2600" dirty="0" smtClean="0">
                <a:latin typeface="Times New Roman" panose="02020603050405020304" pitchFamily="18" charset="0"/>
                <a:cs typeface="Times New Roman" panose="02020603050405020304" pitchFamily="18" charset="0"/>
              </a:rPr>
              <a:t> = -</a:t>
            </a:r>
            <a:r>
              <a:rPr lang="en-US" sz="2600" dirty="0" err="1" smtClean="0">
                <a:latin typeface="Times New Roman" panose="02020603050405020304" pitchFamily="18" charset="0"/>
                <a:cs typeface="Times New Roman" panose="02020603050405020304" pitchFamily="18" charset="0"/>
              </a:rPr>
              <a:t>V</a:t>
            </a:r>
            <a:r>
              <a:rPr lang="en-US" dirty="0" err="1" smtClean="0">
                <a:latin typeface="Times New Roman" panose="02020603050405020304" pitchFamily="18" charset="0"/>
                <a:cs typeface="Times New Roman" panose="02020603050405020304" pitchFamily="18" charset="0"/>
              </a:rPr>
              <a:t>cc</a:t>
            </a:r>
            <a:r>
              <a:rPr lang="en-US" sz="2600" dirty="0" smtClean="0">
                <a:latin typeface="Times New Roman" panose="02020603050405020304" pitchFamily="18" charset="0"/>
                <a:cs typeface="Times New Roman" panose="02020603050405020304" pitchFamily="18" charset="0"/>
              </a:rPr>
              <a:t>  =&gt; </a:t>
            </a:r>
            <a:r>
              <a:rPr lang="en-US" sz="2600" dirty="0" err="1" smtClean="0">
                <a:latin typeface="Times New Roman" panose="02020603050405020304" pitchFamily="18" charset="0"/>
                <a:cs typeface="Times New Roman" panose="02020603050405020304" pitchFamily="18" charset="0"/>
              </a:rPr>
              <a:t>V</a:t>
            </a:r>
            <a:r>
              <a:rPr lang="en-US" dirty="0" err="1" smtClean="0">
                <a:latin typeface="Times New Roman" panose="02020603050405020304" pitchFamily="18" charset="0"/>
                <a:cs typeface="Times New Roman" panose="02020603050405020304" pitchFamily="18" charset="0"/>
              </a:rPr>
              <a:t>out</a:t>
            </a:r>
            <a:r>
              <a:rPr lang="en-US" sz="2600" dirty="0" smtClean="0">
                <a:latin typeface="Times New Roman" panose="02020603050405020304" pitchFamily="18" charset="0"/>
                <a:cs typeface="Times New Roman" panose="02020603050405020304" pitchFamily="18" charset="0"/>
              </a:rPr>
              <a:t>=0</a:t>
            </a:r>
          </a:p>
          <a:p>
            <a:endParaRPr lang="en-US" sz="2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When Vin &gt; 0;</a:t>
            </a:r>
          </a:p>
          <a:p>
            <a:r>
              <a:rPr lang="en-US" sz="2600" dirty="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a:t>
            </a:r>
            <a:r>
              <a:rPr lang="en-US" dirty="0" err="1" smtClean="0">
                <a:latin typeface="Times New Roman" panose="02020603050405020304" pitchFamily="18" charset="0"/>
                <a:cs typeface="Times New Roman" panose="02020603050405020304" pitchFamily="18" charset="0"/>
              </a:rPr>
              <a:t>out</a:t>
            </a:r>
            <a:r>
              <a:rPr lang="en-US" sz="2600" dirty="0" smtClean="0">
                <a:latin typeface="Times New Roman" panose="02020603050405020304" pitchFamily="18" charset="0"/>
                <a:cs typeface="Times New Roman" panose="02020603050405020304" pitchFamily="18" charset="0"/>
              </a:rPr>
              <a:t> = </a:t>
            </a:r>
            <a:r>
              <a:rPr lang="en-US" sz="2600" dirty="0" err="1" smtClean="0">
                <a:latin typeface="Times New Roman" panose="02020603050405020304" pitchFamily="18" charset="0"/>
                <a:cs typeface="Times New Roman" panose="02020603050405020304" pitchFamily="18" charset="0"/>
              </a:rPr>
              <a:t>V</a:t>
            </a:r>
            <a:r>
              <a:rPr lang="en-US" dirty="0" err="1" smtClean="0">
                <a:latin typeface="Times New Roman" panose="02020603050405020304" pitchFamily="18" charset="0"/>
                <a:cs typeface="Times New Roman" panose="02020603050405020304" pitchFamily="18" charset="0"/>
              </a:rPr>
              <a:t>cc</a:t>
            </a:r>
            <a:r>
              <a:rPr lang="en-US" sz="2600" dirty="0" smtClean="0">
                <a:latin typeface="Times New Roman" panose="02020603050405020304" pitchFamily="18" charset="0"/>
                <a:cs typeface="Times New Roman" panose="02020603050405020304" pitchFamily="18" charset="0"/>
              </a:rPr>
              <a:t> ; Voltage Follower</a:t>
            </a:r>
          </a:p>
          <a:p>
            <a:endParaRPr lang="en-US" sz="2600" dirty="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Hence for case ii, Output follows Input.</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831552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286000"/>
            <a:ext cx="8610600" cy="2800767"/>
          </a:xfrm>
          <a:prstGeom prst="rect">
            <a:avLst/>
          </a:prstGeom>
          <a:noFill/>
        </p:spPr>
        <p:txBody>
          <a:bodyPr wrap="square" rtlCol="0">
            <a:spAutoFit/>
          </a:bodyPr>
          <a:lstStyle/>
          <a:p>
            <a:pPr marL="457200" indent="-45720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When the input is positive, it is amplified by the operational amplifier and it turns the diode on. </a:t>
            </a:r>
            <a:endParaRPr lang="en-IN" sz="2800" dirty="0" smtClean="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There is current in the load and, because of the feedback, the output voltage is equal to the input.</a:t>
            </a:r>
          </a:p>
          <a:p>
            <a:pPr marL="285750" indent="-285750" algn="just">
              <a:buFont typeface="Wingdings" panose="05000000000000000000" pitchFamily="2" charset="2"/>
              <a:buChar char="Ø"/>
            </a:pPr>
            <a:endParaRPr lang="en-IN" dirty="0"/>
          </a:p>
          <a:p>
            <a:endParaRPr lang="en-US" dirty="0"/>
          </a:p>
        </p:txBody>
      </p:sp>
      <p:sp>
        <p:nvSpPr>
          <p:cNvPr id="6" name="TextBox 5"/>
          <p:cNvSpPr txBox="1"/>
          <p:nvPr/>
        </p:nvSpPr>
        <p:spPr>
          <a:xfrm>
            <a:off x="0" y="304800"/>
            <a:ext cx="8686800" cy="2246769"/>
          </a:xfrm>
          <a:prstGeom prst="rect">
            <a:avLst/>
          </a:prstGeom>
          <a:noFill/>
        </p:spPr>
        <p:txBody>
          <a:bodyPr wrap="square" rtlCol="0">
            <a:spAutoFit/>
          </a:bodyPr>
          <a:lstStyle/>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When the input voltage is negative, there is a negative voltage on the diode, too, so it works like an open circuit, there is no current in the load and the output voltage is zero.</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224853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289451"/>
          </a:xfrm>
        </p:spPr>
        <p:txBody>
          <a:bodyPr>
            <a:noAutofit/>
          </a:bodyPr>
          <a:lstStyle/>
          <a:p>
            <a:pPr marL="0" indent="0" algn="just">
              <a:buNone/>
            </a:pPr>
            <a:r>
              <a:rPr lang="en-IN" sz="2400" dirty="0" smtClean="0">
                <a:latin typeface="Times New Roman" pitchFamily="18" charset="0"/>
                <a:cs typeface="Times New Roman" pitchFamily="18" charset="0"/>
              </a:rPr>
              <a:t>1)  For a non - inverting amplifier,  if R</a:t>
            </a:r>
            <a:r>
              <a:rPr lang="en-IN" sz="2400" baseline="-25000" dirty="0" smtClean="0">
                <a:latin typeface="Times New Roman" pitchFamily="18" charset="0"/>
                <a:cs typeface="Times New Roman" pitchFamily="18" charset="0"/>
              </a:rPr>
              <a:t>1 </a:t>
            </a:r>
            <a:r>
              <a:rPr lang="en-IN" sz="2400" dirty="0" smtClean="0">
                <a:latin typeface="Times New Roman" pitchFamily="18" charset="0"/>
                <a:cs typeface="Times New Roman" pitchFamily="18" charset="0"/>
              </a:rPr>
              <a:t> = 10K</a:t>
            </a:r>
            <a:r>
              <a:rPr lang="el-GR" sz="2400" dirty="0" smtClean="0">
                <a:latin typeface="Times New Roman" pitchFamily="18" charset="0"/>
                <a:cs typeface="Times New Roman" pitchFamily="18" charset="0"/>
              </a:rPr>
              <a:t>Ω</a:t>
            </a:r>
            <a:r>
              <a:rPr lang="en-IN" sz="2400" dirty="0" smtClean="0">
                <a:latin typeface="Times New Roman" pitchFamily="18" charset="0"/>
                <a:cs typeface="Times New Roman" pitchFamily="18" charset="0"/>
              </a:rPr>
              <a:t> , R</a:t>
            </a:r>
            <a:r>
              <a:rPr lang="en-IN" sz="2400" baseline="-25000" dirty="0" smtClean="0">
                <a:latin typeface="Times New Roman" pitchFamily="18" charset="0"/>
                <a:cs typeface="Times New Roman" pitchFamily="18" charset="0"/>
              </a:rPr>
              <a:t>2</a:t>
            </a:r>
            <a:r>
              <a:rPr lang="en-IN" sz="2400" dirty="0" smtClean="0">
                <a:latin typeface="Times New Roman" pitchFamily="18" charset="0"/>
                <a:cs typeface="Times New Roman" pitchFamily="18" charset="0"/>
              </a:rPr>
              <a:t> = 20K</a:t>
            </a:r>
            <a:r>
              <a:rPr lang="el-GR" sz="2400" dirty="0" smtClean="0">
                <a:latin typeface="Times New Roman" pitchFamily="18" charset="0"/>
                <a:cs typeface="Times New Roman" pitchFamily="18" charset="0"/>
              </a:rPr>
              <a:t>Ω</a:t>
            </a: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 open loop gain= 10</a:t>
            </a:r>
            <a:r>
              <a:rPr lang="en-IN" sz="2400" baseline="30000" dirty="0" smtClean="0">
                <a:latin typeface="Times New Roman" pitchFamily="18" charset="0"/>
                <a:cs typeface="Times New Roman" pitchFamily="18" charset="0"/>
              </a:rPr>
              <a:t>6</a:t>
            </a:r>
            <a:r>
              <a:rPr lang="en-IN" sz="2400" dirty="0" smtClean="0">
                <a:latin typeface="Times New Roman" pitchFamily="18" charset="0"/>
                <a:cs typeface="Times New Roman" pitchFamily="18" charset="0"/>
              </a:rPr>
              <a:t> , Find closed loop gain.</a:t>
            </a:r>
          </a:p>
          <a:p>
            <a:pPr marL="0" indent="0" algn="just">
              <a:buNone/>
            </a:pPr>
            <a:endParaRPr lang="en-IN" sz="2400" dirty="0" smtClean="0">
              <a:latin typeface="Times New Roman" pitchFamily="18" charset="0"/>
              <a:cs typeface="Times New Roman" pitchFamily="18" charset="0"/>
            </a:endParaRPr>
          </a:p>
          <a:p>
            <a:pPr marL="0" indent="0" algn="just">
              <a:buNone/>
            </a:pPr>
            <a:r>
              <a:rPr lang="en-IN" sz="2400" dirty="0" smtClean="0">
                <a:latin typeface="Times New Roman" pitchFamily="18" charset="0"/>
                <a:cs typeface="Times New Roman" pitchFamily="18" charset="0"/>
              </a:rPr>
              <a:t>Sol:-                                           = 2.999991</a:t>
            </a:r>
          </a:p>
          <a:p>
            <a:pPr marL="0" indent="0" algn="just">
              <a:buNone/>
            </a:pPr>
            <a:r>
              <a:rPr lang="en-IN" sz="2400" dirty="0" smtClean="0">
                <a:latin typeface="Times New Roman" pitchFamily="18" charset="0"/>
                <a:cs typeface="Times New Roman" pitchFamily="18" charset="0"/>
              </a:rPr>
              <a:t>	</a:t>
            </a:r>
          </a:p>
          <a:p>
            <a:pPr marL="0" indent="0" algn="just">
              <a:buNone/>
            </a:pPr>
            <a:r>
              <a:rPr lang="en-IN" sz="2400" dirty="0" smtClean="0">
                <a:latin typeface="Times New Roman" pitchFamily="18" charset="0"/>
                <a:cs typeface="Times New Roman" pitchFamily="18" charset="0"/>
              </a:rPr>
              <a:t>                               = 3</a:t>
            </a:r>
          </a:p>
          <a:p>
            <a:pPr marL="0" indent="0" algn="just">
              <a:buNone/>
            </a:pPr>
            <a:endParaRPr lang="en-IN" sz="2400" dirty="0">
              <a:latin typeface="Times New Roman" pitchFamily="18" charset="0"/>
              <a:cs typeface="Times New Roman" pitchFamily="18" charset="0"/>
            </a:endParaRPr>
          </a:p>
          <a:p>
            <a:pPr marL="457200" indent="-457200" algn="just">
              <a:buNone/>
            </a:pPr>
            <a:r>
              <a:rPr lang="en-IN" sz="2400" dirty="0" smtClean="0">
                <a:latin typeface="Times New Roman" pitchFamily="18" charset="0"/>
                <a:cs typeface="Times New Roman" pitchFamily="18" charset="0"/>
              </a:rPr>
              <a:t>2)  For a summing amplifier with R</a:t>
            </a:r>
            <a:r>
              <a:rPr lang="en-IN" sz="2400" baseline="-25000" dirty="0">
                <a:latin typeface="Times New Roman" pitchFamily="18" charset="0"/>
                <a:cs typeface="Times New Roman" pitchFamily="18" charset="0"/>
              </a:rPr>
              <a:t>F</a:t>
            </a:r>
            <a:r>
              <a:rPr lang="en-IN" sz="2400" dirty="0" smtClean="0">
                <a:latin typeface="Times New Roman" pitchFamily="18" charset="0"/>
                <a:cs typeface="Times New Roman" pitchFamily="18" charset="0"/>
              </a:rPr>
              <a:t> = 15K</a:t>
            </a:r>
            <a:r>
              <a:rPr lang="el-GR" sz="2400" dirty="0" smtClean="0">
                <a:latin typeface="Times New Roman" pitchFamily="18" charset="0"/>
                <a:cs typeface="Times New Roman" pitchFamily="18" charset="0"/>
              </a:rPr>
              <a:t>Ω</a:t>
            </a:r>
            <a:r>
              <a:rPr lang="en-IN" sz="2400" dirty="0" smtClean="0">
                <a:latin typeface="Times New Roman" pitchFamily="18" charset="0"/>
                <a:cs typeface="Times New Roman" pitchFamily="18" charset="0"/>
              </a:rPr>
              <a:t>, and three input V</a:t>
            </a:r>
            <a:r>
              <a:rPr lang="en-IN" sz="2400" baseline="-25000" dirty="0" smtClean="0">
                <a:latin typeface="Times New Roman" pitchFamily="18" charset="0"/>
                <a:cs typeface="Times New Roman" pitchFamily="18" charset="0"/>
              </a:rPr>
              <a:t>1,</a:t>
            </a:r>
            <a:r>
              <a:rPr lang="en-IN" sz="2400" dirty="0" smtClean="0">
                <a:latin typeface="Times New Roman" pitchFamily="18" charset="0"/>
                <a:cs typeface="Times New Roman" pitchFamily="18" charset="0"/>
              </a:rPr>
              <a:t>V</a:t>
            </a:r>
            <a:r>
              <a:rPr lang="en-IN" sz="2400" baseline="-25000" dirty="0" smtClean="0">
                <a:latin typeface="Times New Roman" pitchFamily="18" charset="0"/>
                <a:cs typeface="Times New Roman" pitchFamily="18" charset="0"/>
              </a:rPr>
              <a:t>2</a:t>
            </a:r>
            <a:r>
              <a:rPr lang="en-IN" sz="2400" dirty="0" smtClean="0">
                <a:latin typeface="Times New Roman" pitchFamily="18" charset="0"/>
                <a:cs typeface="Times New Roman" pitchFamily="18" charset="0"/>
              </a:rPr>
              <a:t> and V</a:t>
            </a:r>
            <a:r>
              <a:rPr lang="en-IN" sz="2400" baseline="-25000" dirty="0" smtClean="0">
                <a:latin typeface="Times New Roman" pitchFamily="18" charset="0"/>
                <a:cs typeface="Times New Roman" pitchFamily="18" charset="0"/>
              </a:rPr>
              <a:t>3</a:t>
            </a:r>
            <a:r>
              <a:rPr lang="en-IN" sz="2400" dirty="0" smtClean="0">
                <a:latin typeface="Times New Roman" pitchFamily="18" charset="0"/>
                <a:cs typeface="Times New Roman" pitchFamily="18" charset="0"/>
              </a:rPr>
              <a:t> . If V</a:t>
            </a:r>
            <a:r>
              <a:rPr lang="en-IN" sz="2400" baseline="-25000" dirty="0" smtClean="0">
                <a:latin typeface="Times New Roman" pitchFamily="18" charset="0"/>
                <a:cs typeface="Times New Roman" pitchFamily="18" charset="0"/>
              </a:rPr>
              <a:t>o</a:t>
            </a:r>
            <a:r>
              <a:rPr lang="en-IN" sz="2400" dirty="0" smtClean="0">
                <a:latin typeface="Times New Roman" pitchFamily="18" charset="0"/>
                <a:cs typeface="Times New Roman" pitchFamily="18" charset="0"/>
              </a:rPr>
              <a:t> = -2V</a:t>
            </a:r>
            <a:r>
              <a:rPr lang="en-IN" sz="2400" baseline="-25000" dirty="0" smtClean="0">
                <a:latin typeface="Times New Roman" pitchFamily="18" charset="0"/>
                <a:cs typeface="Times New Roman" pitchFamily="18" charset="0"/>
              </a:rPr>
              <a:t>1</a:t>
            </a:r>
            <a:r>
              <a:rPr lang="en-IN" sz="2400" dirty="0" smtClean="0">
                <a:latin typeface="Times New Roman" pitchFamily="18" charset="0"/>
                <a:cs typeface="Times New Roman" pitchFamily="18" charset="0"/>
              </a:rPr>
              <a:t> -3V</a:t>
            </a:r>
            <a:r>
              <a:rPr lang="en-IN" sz="2400" baseline="-25000" dirty="0" smtClean="0">
                <a:latin typeface="Times New Roman" pitchFamily="18" charset="0"/>
                <a:cs typeface="Times New Roman" pitchFamily="18" charset="0"/>
              </a:rPr>
              <a:t>2</a:t>
            </a:r>
            <a:r>
              <a:rPr lang="en-IN" sz="2400" dirty="0" smtClean="0">
                <a:latin typeface="Times New Roman" pitchFamily="18" charset="0"/>
                <a:cs typeface="Times New Roman" pitchFamily="18" charset="0"/>
              </a:rPr>
              <a:t> -5V</a:t>
            </a:r>
            <a:r>
              <a:rPr lang="en-IN" sz="2400" baseline="-25000" dirty="0" smtClean="0">
                <a:latin typeface="Times New Roman" pitchFamily="18" charset="0"/>
                <a:cs typeface="Times New Roman" pitchFamily="18" charset="0"/>
              </a:rPr>
              <a:t>3</a:t>
            </a: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 Find R</a:t>
            </a:r>
            <a:r>
              <a:rPr lang="en-IN" sz="2400" baseline="-25000" dirty="0" smtClean="0">
                <a:latin typeface="Times New Roman" pitchFamily="18" charset="0"/>
                <a:cs typeface="Times New Roman" pitchFamily="18" charset="0"/>
              </a:rPr>
              <a:t>1</a:t>
            </a:r>
            <a:r>
              <a:rPr lang="en-IN" sz="2400" dirty="0" smtClean="0">
                <a:latin typeface="Times New Roman" pitchFamily="18" charset="0"/>
                <a:cs typeface="Times New Roman" pitchFamily="18" charset="0"/>
              </a:rPr>
              <a:t> , R</a:t>
            </a:r>
            <a:r>
              <a:rPr lang="en-IN" sz="2400" baseline="-25000" dirty="0" smtClean="0">
                <a:latin typeface="Times New Roman" pitchFamily="18" charset="0"/>
                <a:cs typeface="Times New Roman" pitchFamily="18" charset="0"/>
              </a:rPr>
              <a:t>2</a:t>
            </a:r>
            <a:r>
              <a:rPr lang="en-IN" sz="2400" dirty="0" smtClean="0">
                <a:latin typeface="Times New Roman" pitchFamily="18" charset="0"/>
                <a:cs typeface="Times New Roman" pitchFamily="18" charset="0"/>
              </a:rPr>
              <a:t> and R</a:t>
            </a:r>
            <a:r>
              <a:rPr lang="en-IN" sz="2400" baseline="-25000" dirty="0" smtClean="0">
                <a:latin typeface="Times New Roman" pitchFamily="18" charset="0"/>
                <a:cs typeface="Times New Roman" pitchFamily="18" charset="0"/>
              </a:rPr>
              <a:t>3</a:t>
            </a:r>
            <a:r>
              <a:rPr lang="en-IN" sz="2400" dirty="0" smtClean="0">
                <a:latin typeface="Times New Roman" pitchFamily="18" charset="0"/>
                <a:cs typeface="Times New Roman" pitchFamily="18" charset="0"/>
              </a:rPr>
              <a:t> .</a:t>
            </a:r>
          </a:p>
          <a:p>
            <a:pPr marL="0" indent="0" algn="just">
              <a:buNone/>
            </a:pPr>
            <a:endParaRPr lang="en-IN" sz="2400" dirty="0" smtClean="0">
              <a:latin typeface="Times New Roman" pitchFamily="18" charset="0"/>
              <a:cs typeface="Times New Roman" pitchFamily="18" charset="0"/>
            </a:endParaRPr>
          </a:p>
          <a:p>
            <a:pPr marL="0" indent="0" algn="just">
              <a:buNone/>
            </a:pPr>
            <a:r>
              <a:rPr lang="en-IN" sz="2400" dirty="0" smtClean="0">
                <a:latin typeface="Times New Roman" pitchFamily="18" charset="0"/>
                <a:cs typeface="Times New Roman" pitchFamily="18" charset="0"/>
              </a:rPr>
              <a:t>Sol:- </a:t>
            </a:r>
            <a:endParaRPr lang="en-IN" sz="2400" dirty="0">
              <a:latin typeface="Times New Roman" pitchFamily="18" charset="0"/>
              <a:cs typeface="Times New Roman" pitchFamily="18" charset="0"/>
            </a:endParaRPr>
          </a:p>
          <a:p>
            <a:pPr marL="0" indent="0" algn="just">
              <a:buNone/>
            </a:pPr>
            <a:r>
              <a:rPr lang="en-IN" sz="2400" dirty="0" smtClean="0">
                <a:latin typeface="Times New Roman" pitchFamily="18" charset="0"/>
                <a:cs typeface="Times New Roman" pitchFamily="18" charset="0"/>
              </a:rPr>
              <a:t>              </a:t>
            </a:r>
            <a:endParaRPr lang="en-IN" sz="2400" dirty="0">
              <a:latin typeface="Times New Roman" pitchFamily="18" charset="0"/>
              <a:cs typeface="Times New Roman" pitchFamily="18" charset="0"/>
            </a:endParaRPr>
          </a:p>
          <a:p>
            <a:pPr marL="0" indent="0" algn="just">
              <a:buNone/>
            </a:pPr>
            <a:r>
              <a:rPr lang="en-IN" sz="2400" dirty="0" smtClean="0">
                <a:latin typeface="Times New Roman" pitchFamily="18" charset="0"/>
                <a:cs typeface="Times New Roman" pitchFamily="18" charset="0"/>
              </a:rPr>
              <a:t>             So </a:t>
            </a:r>
          </a:p>
        </p:txBody>
      </p:sp>
      <p:sp>
        <p:nvSpPr>
          <p:cNvPr id="2" name="Title 1"/>
          <p:cNvSpPr>
            <a:spLocks noGrp="1"/>
          </p:cNvSpPr>
          <p:nvPr>
            <p:ph type="title"/>
          </p:nvPr>
        </p:nvSpPr>
        <p:spPr>
          <a:xfrm>
            <a:off x="0" y="145504"/>
            <a:ext cx="8229600" cy="692696"/>
          </a:xfrm>
        </p:spPr>
        <p:txBody>
          <a:bodyPr>
            <a:normAutofit/>
          </a:bodyPr>
          <a:lstStyle/>
          <a:p>
            <a:r>
              <a:rPr lang="en-IN" sz="2800" b="1" u="sng" dirty="0" smtClean="0">
                <a:solidFill>
                  <a:schemeClr val="tx1"/>
                </a:solidFill>
                <a:effectLst/>
                <a:latin typeface="Times New Roman" panose="02020603050405020304" pitchFamily="18" charset="0"/>
                <a:cs typeface="Times New Roman" panose="02020603050405020304" pitchFamily="18" charset="0"/>
              </a:rPr>
              <a:t>Examples :</a:t>
            </a:r>
            <a:endParaRPr lang="en-IN" sz="2800" b="1" u="sng" dirty="0">
              <a:solidFill>
                <a:schemeClr val="tx1"/>
              </a:solidFill>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stretch>
            <a:fillRect/>
          </a:stretch>
        </p:blipFill>
        <p:spPr>
          <a:xfrm>
            <a:off x="1447800" y="1981200"/>
            <a:ext cx="2847975" cy="676275"/>
          </a:xfrm>
          <a:prstGeom prst="rect">
            <a:avLst/>
          </a:prstGeom>
        </p:spPr>
      </p:pic>
      <p:pic>
        <p:nvPicPr>
          <p:cNvPr id="5" name="Picture 4"/>
          <p:cNvPicPr>
            <a:picLocks noChangeAspect="1"/>
          </p:cNvPicPr>
          <p:nvPr/>
        </p:nvPicPr>
        <p:blipFill>
          <a:blip r:embed="rId3" cstate="print"/>
          <a:stretch>
            <a:fillRect/>
          </a:stretch>
        </p:blipFill>
        <p:spPr>
          <a:xfrm>
            <a:off x="1447800" y="2801491"/>
            <a:ext cx="1381125" cy="590550"/>
          </a:xfrm>
          <a:prstGeom prst="rect">
            <a:avLst/>
          </a:prstGeom>
        </p:spPr>
      </p:pic>
      <p:pic>
        <p:nvPicPr>
          <p:cNvPr id="6" name="Picture 5"/>
          <p:cNvPicPr>
            <a:picLocks noChangeAspect="1"/>
          </p:cNvPicPr>
          <p:nvPr/>
        </p:nvPicPr>
        <p:blipFill>
          <a:blip r:embed="rId4" cstate="print"/>
          <a:stretch>
            <a:fillRect/>
          </a:stretch>
        </p:blipFill>
        <p:spPr>
          <a:xfrm>
            <a:off x="1295400" y="4876800"/>
            <a:ext cx="3743325" cy="552450"/>
          </a:xfrm>
          <a:prstGeom prst="rect">
            <a:avLst/>
          </a:prstGeom>
        </p:spPr>
      </p:pic>
      <p:pic>
        <p:nvPicPr>
          <p:cNvPr id="7" name="Picture 6"/>
          <p:cNvPicPr>
            <a:picLocks noChangeAspect="1"/>
          </p:cNvPicPr>
          <p:nvPr/>
        </p:nvPicPr>
        <p:blipFill>
          <a:blip r:embed="rId5" cstate="print"/>
          <a:stretch>
            <a:fillRect/>
          </a:stretch>
        </p:blipFill>
        <p:spPr>
          <a:xfrm>
            <a:off x="5375252" y="4766641"/>
            <a:ext cx="3048000" cy="666750"/>
          </a:xfrm>
          <a:prstGeom prst="rect">
            <a:avLst/>
          </a:prstGeom>
        </p:spPr>
      </p:pic>
      <p:pic>
        <p:nvPicPr>
          <p:cNvPr id="8" name="Picture 7"/>
          <p:cNvPicPr>
            <a:picLocks noChangeAspect="1"/>
          </p:cNvPicPr>
          <p:nvPr/>
        </p:nvPicPr>
        <p:blipFill>
          <a:blip r:embed="rId6" cstate="print"/>
          <a:stretch>
            <a:fillRect/>
          </a:stretch>
        </p:blipFill>
        <p:spPr>
          <a:xfrm>
            <a:off x="2133600" y="5783749"/>
            <a:ext cx="4034065" cy="342414"/>
          </a:xfrm>
          <a:prstGeom prst="rect">
            <a:avLst/>
          </a:prstGeom>
        </p:spPr>
      </p:pic>
    </p:spTree>
    <p:extLst>
      <p:ext uri="{BB962C8B-B14F-4D97-AF65-F5344CB8AC3E}">
        <p14:creationId xmlns:p14="http://schemas.microsoft.com/office/powerpoint/2010/main" xmlns="" val="4725457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381000"/>
            <a:ext cx="8458200" cy="5447645"/>
          </a:xfrm>
          <a:prstGeom prst="rect">
            <a:avLst/>
          </a:prstGeom>
        </p:spPr>
        <p:txBody>
          <a:bodyPr wrap="square">
            <a:spAutoFit/>
          </a:bodyPr>
          <a:lstStyle/>
          <a:p>
            <a:pPr marL="457200" indent="-457200">
              <a:buAutoNum type="arabicParenR" startAt="3"/>
            </a:pPr>
            <a:r>
              <a:rPr lang="en-IN" sz="2400" dirty="0" smtClean="0">
                <a:latin typeface="Times New Roman" pitchFamily="18" charset="0"/>
                <a:cs typeface="Times New Roman" pitchFamily="18" charset="0"/>
              </a:rPr>
              <a:t>Design a summing amplifier, that accepts two sources whose internal resistances are 10K</a:t>
            </a:r>
            <a:r>
              <a:rPr lang="el-GR" sz="2400" dirty="0" smtClean="0">
                <a:latin typeface="Times New Roman" pitchFamily="18" charset="0"/>
                <a:cs typeface="Times New Roman" pitchFamily="18" charset="0"/>
              </a:rPr>
              <a:t>Ω</a:t>
            </a:r>
            <a:r>
              <a:rPr lang="en-IN" sz="2400" dirty="0" smtClean="0">
                <a:latin typeface="Times New Roman" pitchFamily="18" charset="0"/>
                <a:cs typeface="Times New Roman" pitchFamily="18" charset="0"/>
              </a:rPr>
              <a:t> , 4K</a:t>
            </a:r>
            <a:r>
              <a:rPr lang="el-GR" sz="2400" dirty="0" smtClean="0">
                <a:latin typeface="Times New Roman" pitchFamily="18" charset="0"/>
                <a:cs typeface="Times New Roman" pitchFamily="18" charset="0"/>
              </a:rPr>
              <a:t>Ω</a:t>
            </a:r>
            <a:r>
              <a:rPr lang="en-IN" sz="2400" dirty="0" smtClean="0">
                <a:latin typeface="Times New Roman" pitchFamily="18" charset="0"/>
                <a:cs typeface="Times New Roman" pitchFamily="18" charset="0"/>
              </a:rPr>
              <a:t> and V</a:t>
            </a:r>
            <a:r>
              <a:rPr lang="en-IN" sz="2400" baseline="-25000" dirty="0" smtClean="0">
                <a:latin typeface="Times New Roman" pitchFamily="18" charset="0"/>
                <a:cs typeface="Times New Roman" pitchFamily="18" charset="0"/>
              </a:rPr>
              <a:t>o</a:t>
            </a:r>
            <a:r>
              <a:rPr lang="en-IN" sz="2400" dirty="0" smtClean="0">
                <a:latin typeface="Times New Roman" pitchFamily="18" charset="0"/>
                <a:cs typeface="Times New Roman" pitchFamily="18" charset="0"/>
              </a:rPr>
              <a:t> = -10V</a:t>
            </a:r>
            <a:r>
              <a:rPr lang="en-IN" sz="2400" baseline="-25000" dirty="0" smtClean="0">
                <a:latin typeface="Times New Roman" pitchFamily="18" charset="0"/>
                <a:cs typeface="Times New Roman" pitchFamily="18" charset="0"/>
              </a:rPr>
              <a:t>1</a:t>
            </a:r>
            <a:r>
              <a:rPr lang="en-IN" sz="2400" dirty="0" smtClean="0">
                <a:latin typeface="Times New Roman" pitchFamily="18" charset="0"/>
                <a:cs typeface="Times New Roman" pitchFamily="18" charset="0"/>
              </a:rPr>
              <a:t> -18V</a:t>
            </a:r>
            <a:r>
              <a:rPr lang="en-IN" sz="2400" baseline="-25000" dirty="0" smtClean="0">
                <a:latin typeface="Times New Roman" pitchFamily="18" charset="0"/>
                <a:cs typeface="Times New Roman" pitchFamily="18" charset="0"/>
              </a:rPr>
              <a:t>2</a:t>
            </a:r>
            <a:r>
              <a:rPr lang="en-IN" sz="2400" dirty="0" smtClean="0">
                <a:latin typeface="Times New Roman" pitchFamily="18" charset="0"/>
                <a:cs typeface="Times New Roman" pitchFamily="18" charset="0"/>
              </a:rPr>
              <a:t> .</a:t>
            </a:r>
          </a:p>
          <a:p>
            <a:pPr marL="457200" indent="-457200">
              <a:buAutoNum type="arabicParenR" startAt="3"/>
            </a:pPr>
            <a:endParaRPr lang="en-IN" sz="2400" dirty="0" smtClean="0">
              <a:latin typeface="Times New Roman" pitchFamily="18" charset="0"/>
              <a:cs typeface="Times New Roman" pitchFamily="18" charset="0"/>
            </a:endParaRPr>
          </a:p>
          <a:p>
            <a:pPr marL="457200" indent="-457200">
              <a:buAutoNum type="arabicParenR" startAt="3"/>
            </a:pPr>
            <a:r>
              <a:rPr lang="en-IN" sz="2400" dirty="0" smtClean="0">
                <a:latin typeface="Times New Roman" pitchFamily="18" charset="0"/>
                <a:cs typeface="Times New Roman" pitchFamily="18" charset="0"/>
              </a:rPr>
              <a:t>Design a circuit with V</a:t>
            </a:r>
            <a:r>
              <a:rPr lang="en-IN" sz="2400" baseline="-25000" dirty="0" smtClean="0">
                <a:latin typeface="Times New Roman" pitchFamily="18" charset="0"/>
                <a:cs typeface="Times New Roman" pitchFamily="18" charset="0"/>
              </a:rPr>
              <a:t>o</a:t>
            </a:r>
            <a:r>
              <a:rPr lang="en-IN" sz="2400" dirty="0" smtClean="0">
                <a:latin typeface="Times New Roman" pitchFamily="18" charset="0"/>
                <a:cs typeface="Times New Roman" pitchFamily="18" charset="0"/>
              </a:rPr>
              <a:t> = 4V</a:t>
            </a:r>
            <a:r>
              <a:rPr lang="en-IN" sz="2400" baseline="-25000" dirty="0" smtClean="0">
                <a:latin typeface="Times New Roman" pitchFamily="18" charset="0"/>
                <a:cs typeface="Times New Roman" pitchFamily="18" charset="0"/>
              </a:rPr>
              <a:t>1</a:t>
            </a:r>
            <a:r>
              <a:rPr lang="en-IN" sz="2400" dirty="0" smtClean="0">
                <a:latin typeface="Times New Roman" pitchFamily="18" charset="0"/>
                <a:cs typeface="Times New Roman" pitchFamily="18" charset="0"/>
              </a:rPr>
              <a:t> -2V</a:t>
            </a:r>
            <a:r>
              <a:rPr lang="en-IN" sz="2400" baseline="-25000" dirty="0" smtClean="0">
                <a:latin typeface="Times New Roman" pitchFamily="18" charset="0"/>
                <a:cs typeface="Times New Roman" pitchFamily="18" charset="0"/>
              </a:rPr>
              <a:t>2</a:t>
            </a:r>
            <a:r>
              <a:rPr lang="en-IN" sz="2400" dirty="0" smtClean="0">
                <a:latin typeface="Times New Roman" pitchFamily="18" charset="0"/>
                <a:cs typeface="Times New Roman" pitchFamily="18" charset="0"/>
              </a:rPr>
              <a:t> . Both  V</a:t>
            </a:r>
            <a:r>
              <a:rPr lang="en-IN" sz="2400" baseline="-25000" dirty="0" smtClean="0">
                <a:latin typeface="Times New Roman" pitchFamily="18" charset="0"/>
                <a:cs typeface="Times New Roman" pitchFamily="18" charset="0"/>
              </a:rPr>
              <a:t>1 </a:t>
            </a:r>
            <a:r>
              <a:rPr lang="en-IN" sz="2400" dirty="0" smtClean="0">
                <a:latin typeface="Times New Roman" pitchFamily="18" charset="0"/>
                <a:cs typeface="Times New Roman" pitchFamily="18" charset="0"/>
              </a:rPr>
              <a:t> and V</a:t>
            </a:r>
            <a:r>
              <a:rPr lang="en-IN" sz="2400" baseline="-25000" dirty="0" smtClean="0">
                <a:latin typeface="Times New Roman" pitchFamily="18" charset="0"/>
                <a:cs typeface="Times New Roman" pitchFamily="18" charset="0"/>
              </a:rPr>
              <a:t>2</a:t>
            </a:r>
            <a:r>
              <a:rPr lang="en-IN" sz="2400" dirty="0" smtClean="0">
                <a:latin typeface="Times New Roman" pitchFamily="18" charset="0"/>
                <a:cs typeface="Times New Roman" pitchFamily="18" charset="0"/>
              </a:rPr>
              <a:t> have internal resistance = 1K</a:t>
            </a:r>
            <a:r>
              <a:rPr lang="el-GR" sz="2400" dirty="0" smtClean="0">
                <a:latin typeface="Times New Roman" pitchFamily="18" charset="0"/>
                <a:cs typeface="Times New Roman" pitchFamily="18" charset="0"/>
              </a:rPr>
              <a:t>Ω</a:t>
            </a:r>
            <a:r>
              <a:rPr lang="en-IN" sz="2400" dirty="0" smtClean="0">
                <a:latin typeface="Times New Roman" pitchFamily="18" charset="0"/>
                <a:cs typeface="Times New Roman" pitchFamily="18" charset="0"/>
              </a:rPr>
              <a:t>.</a:t>
            </a:r>
          </a:p>
          <a:p>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Sol:-</a:t>
            </a:r>
          </a:p>
          <a:p>
            <a:r>
              <a:rPr lang="en-IN" dirty="0" smtClean="0"/>
              <a:t> 					</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smtClean="0"/>
          </a:p>
        </p:txBody>
      </p:sp>
      <p:pic>
        <p:nvPicPr>
          <p:cNvPr id="2" name="Picture 1"/>
          <p:cNvPicPr>
            <a:picLocks noChangeAspect="1"/>
          </p:cNvPicPr>
          <p:nvPr/>
        </p:nvPicPr>
        <p:blipFill>
          <a:blip r:embed="rId2" cstate="print"/>
          <a:stretch>
            <a:fillRect/>
          </a:stretch>
        </p:blipFill>
        <p:spPr>
          <a:xfrm>
            <a:off x="1143000" y="2515458"/>
            <a:ext cx="3276600" cy="989741"/>
          </a:xfrm>
          <a:prstGeom prst="rect">
            <a:avLst/>
          </a:prstGeom>
        </p:spPr>
      </p:pic>
      <p:pic>
        <p:nvPicPr>
          <p:cNvPr id="3" name="Picture 2"/>
          <p:cNvPicPr>
            <a:picLocks noChangeAspect="1"/>
          </p:cNvPicPr>
          <p:nvPr/>
        </p:nvPicPr>
        <p:blipFill>
          <a:blip r:embed="rId3" cstate="print"/>
          <a:stretch>
            <a:fillRect/>
          </a:stretch>
        </p:blipFill>
        <p:spPr>
          <a:xfrm>
            <a:off x="4724400" y="2515459"/>
            <a:ext cx="1101453" cy="804432"/>
          </a:xfrm>
          <a:prstGeom prst="rect">
            <a:avLst/>
          </a:prstGeom>
        </p:spPr>
      </p:pic>
      <p:pic>
        <p:nvPicPr>
          <p:cNvPr id="4" name="Picture 3"/>
          <p:cNvPicPr>
            <a:picLocks noChangeAspect="1"/>
          </p:cNvPicPr>
          <p:nvPr/>
        </p:nvPicPr>
        <p:blipFill>
          <a:blip r:embed="rId4" cstate="print"/>
          <a:stretch>
            <a:fillRect/>
          </a:stretch>
        </p:blipFill>
        <p:spPr>
          <a:xfrm>
            <a:off x="5877556" y="2515459"/>
            <a:ext cx="2335448" cy="804432"/>
          </a:xfrm>
          <a:prstGeom prst="rect">
            <a:avLst/>
          </a:prstGeom>
        </p:spPr>
      </p:pic>
      <p:pic>
        <p:nvPicPr>
          <p:cNvPr id="6" name="Picture 5"/>
          <p:cNvPicPr>
            <a:picLocks noChangeAspect="1"/>
          </p:cNvPicPr>
          <p:nvPr/>
        </p:nvPicPr>
        <p:blipFill>
          <a:blip r:embed="rId5" cstate="print"/>
          <a:stretch>
            <a:fillRect/>
          </a:stretch>
        </p:blipFill>
        <p:spPr>
          <a:xfrm>
            <a:off x="1143000" y="3657600"/>
            <a:ext cx="5434853" cy="381000"/>
          </a:xfrm>
          <a:prstGeom prst="rect">
            <a:avLst/>
          </a:prstGeom>
        </p:spPr>
      </p:pic>
    </p:spTree>
    <p:extLst>
      <p:ext uri="{BB962C8B-B14F-4D97-AF65-F5344CB8AC3E}">
        <p14:creationId xmlns:p14="http://schemas.microsoft.com/office/powerpoint/2010/main" xmlns="" val="4200660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4800" y="1676400"/>
            <a:ext cx="8839200" cy="1569660"/>
          </a:xfrm>
          <a:prstGeom prst="rect">
            <a:avLst/>
          </a:prstGeom>
        </p:spPr>
        <p:txBody>
          <a:bodyPr wrap="square">
            <a:spAutoFit/>
          </a:bodyPr>
          <a:lstStyle/>
          <a:p>
            <a:pPr>
              <a:buFont typeface="Arial" pitchFamily="34" charset="0"/>
              <a:buChar char="•"/>
            </a:pPr>
            <a:r>
              <a:rPr lang="en-IN" sz="2400" dirty="0" smtClean="0">
                <a:latin typeface="Times New Roman" pitchFamily="18" charset="0"/>
                <a:cs typeface="Times New Roman" pitchFamily="18" charset="0"/>
              </a:rPr>
              <a:t> It is made up of 24 transistors and RC networks.</a:t>
            </a:r>
          </a:p>
          <a:p>
            <a:pPr>
              <a:buFont typeface="Arial" pitchFamily="34" charset="0"/>
              <a:buChar char="•"/>
            </a:pPr>
            <a:r>
              <a:rPr lang="en-IN" sz="2400" dirty="0" smtClean="0">
                <a:latin typeface="Times New Roman" pitchFamily="18" charset="0"/>
                <a:cs typeface="Times New Roman" pitchFamily="18" charset="0"/>
              </a:rPr>
              <a:t> Also called High Voltage Gain Amplifier.</a:t>
            </a:r>
          </a:p>
          <a:p>
            <a:pPr>
              <a:buFont typeface="Arial" pitchFamily="34" charset="0"/>
              <a:buChar char="•"/>
            </a:pPr>
            <a:r>
              <a:rPr lang="en-IN" sz="2400" dirty="0" smtClean="0">
                <a:latin typeface="Times New Roman" pitchFamily="18" charset="0"/>
                <a:cs typeface="Times New Roman" pitchFamily="18" charset="0"/>
              </a:rPr>
              <a:t> 8 Pin Package. </a:t>
            </a:r>
          </a:p>
          <a:p>
            <a:pPr>
              <a:buFont typeface="Arial" pitchFamily="34" charset="0"/>
              <a:buChar char="•"/>
            </a:pP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It amplifies the input voltage difference.</a:t>
            </a:r>
          </a:p>
        </p:txBody>
      </p:sp>
      <p:sp>
        <p:nvSpPr>
          <p:cNvPr id="47" name="Rectangle 46"/>
          <p:cNvSpPr/>
          <p:nvPr/>
        </p:nvSpPr>
        <p:spPr>
          <a:xfrm>
            <a:off x="1524000" y="304800"/>
            <a:ext cx="5791200" cy="92333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IN" sz="5400" b="1" cap="none" spc="50" dirty="0" smtClean="0">
                <a:ln w="11430"/>
                <a:solidFill>
                  <a:srgbClr val="FF0000"/>
                </a:solidFill>
                <a:effectLst>
                  <a:outerShdw blurRad="76200" dist="50800" dir="5400000" algn="tl" rotWithShape="0">
                    <a:srgbClr val="000000">
                      <a:alpha val="65000"/>
                    </a:srgbClr>
                  </a:outerShdw>
                </a:effectLst>
                <a:latin typeface="Times New Roman" pitchFamily="18" charset="0"/>
                <a:cs typeface="Times New Roman" pitchFamily="18" charset="0"/>
              </a:rPr>
              <a:t>OP-AMP</a:t>
            </a:r>
            <a:endParaRPr lang="en-US" sz="5400" b="1" cap="none" spc="50" dirty="0">
              <a:ln w="11430"/>
              <a:solidFill>
                <a:srgbClr val="FF0000"/>
              </a:solidFill>
              <a:effectLst>
                <a:outerShdw blurRad="76200" dist="50800" dir="5400000" algn="tl" rotWithShape="0">
                  <a:srgbClr val="000000">
                    <a:alpha val="65000"/>
                  </a:srgbClr>
                </a:outerShdw>
              </a:effectLst>
            </a:endParaRPr>
          </a:p>
        </p:txBody>
      </p:sp>
      <p:pic>
        <p:nvPicPr>
          <p:cNvPr id="9218" name="Picture 2" descr="C:\Users\user\Desktop\attachments\basic.PNG"/>
          <p:cNvPicPr>
            <a:picLocks noChangeAspect="1" noChangeArrowheads="1"/>
          </p:cNvPicPr>
          <p:nvPr/>
        </p:nvPicPr>
        <p:blipFill>
          <a:blip r:embed="rId2" cstate="print"/>
          <a:srcRect/>
          <a:stretch>
            <a:fillRect/>
          </a:stretch>
        </p:blipFill>
        <p:spPr bwMode="auto">
          <a:xfrm>
            <a:off x="2667000" y="3352800"/>
            <a:ext cx="4450349" cy="2919412"/>
          </a:xfrm>
          <a:prstGeom prst="rect">
            <a:avLst/>
          </a:prstGeom>
          <a:noFill/>
        </p:spPr>
      </p:pic>
    </p:spTree>
    <p:extLst>
      <p:ext uri="{BB962C8B-B14F-4D97-AF65-F5344CB8AC3E}">
        <p14:creationId xmlns:p14="http://schemas.microsoft.com/office/powerpoint/2010/main" xmlns="" val="20630177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rmAutofit/>
          </a:bodyPr>
          <a:lstStyle/>
          <a:p>
            <a:pPr marL="0" indent="0">
              <a:buNone/>
            </a:pPr>
            <a:r>
              <a:rPr lang="en-IN" sz="2400" dirty="0" smtClean="0">
                <a:latin typeface="Times New Roman" pitchFamily="18" charset="0"/>
                <a:cs typeface="Times New Roman" pitchFamily="18" charset="0"/>
              </a:rPr>
              <a:t>1) Problem : </a:t>
            </a:r>
            <a:endParaRPr lang="en-IN" sz="2400" dirty="0">
              <a:latin typeface="Times New Roman" pitchFamily="18" charset="0"/>
              <a:cs typeface="Times New Roman" pitchFamily="18" charset="0"/>
            </a:endParaRPr>
          </a:p>
        </p:txBody>
      </p:sp>
      <p:sp>
        <p:nvSpPr>
          <p:cNvPr id="2" name="Title 1"/>
          <p:cNvSpPr>
            <a:spLocks noGrp="1"/>
          </p:cNvSpPr>
          <p:nvPr>
            <p:ph type="title"/>
          </p:nvPr>
        </p:nvSpPr>
        <p:spPr>
          <a:xfrm>
            <a:off x="0" y="0"/>
            <a:ext cx="8229600" cy="838200"/>
          </a:xfrm>
        </p:spPr>
        <p:txBody>
          <a:bodyPr>
            <a:normAutofit/>
          </a:bodyPr>
          <a:lstStyle/>
          <a:p>
            <a:pPr algn="ctr"/>
            <a:r>
              <a:rPr lang="en-IN" sz="2800" b="1" u="sng" dirty="0" smtClean="0">
                <a:solidFill>
                  <a:schemeClr val="tx1"/>
                </a:solidFill>
                <a:effectLst/>
                <a:latin typeface="Times New Roman" pitchFamily="18" charset="0"/>
                <a:cs typeface="Times New Roman" pitchFamily="18" charset="0"/>
              </a:rPr>
              <a:t>Op-Amp Circuit Analysis</a:t>
            </a:r>
            <a:endParaRPr lang="en-IN" sz="2800" b="1" u="sng" dirty="0">
              <a:solidFill>
                <a:schemeClr val="tx1"/>
              </a:solidFill>
              <a:effectLst/>
              <a:latin typeface="Times New Roman" pitchFamily="18" charset="0"/>
              <a:cs typeface="Times New Roman" pitchFamily="18" charset="0"/>
            </a:endParaRPr>
          </a:p>
        </p:txBody>
      </p:sp>
      <p:sp>
        <p:nvSpPr>
          <p:cNvPr id="21" name="AutoShape 2" descr="Image result for resistor schematic symbols"/>
          <p:cNvSpPr>
            <a:spLocks noChangeAspect="1" noChangeArrowheads="1"/>
          </p:cNvSpPr>
          <p:nvPr/>
        </p:nvSpPr>
        <p:spPr bwMode="auto">
          <a:xfrm>
            <a:off x="155575" y="-457200"/>
            <a:ext cx="1428750" cy="9525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6" name="TextBox 75"/>
          <p:cNvSpPr txBox="1"/>
          <p:nvPr/>
        </p:nvSpPr>
        <p:spPr>
          <a:xfrm>
            <a:off x="8820472" y="2204864"/>
            <a:ext cx="576064" cy="369332"/>
          </a:xfrm>
          <a:prstGeom prst="rect">
            <a:avLst/>
          </a:prstGeom>
          <a:noFill/>
        </p:spPr>
        <p:txBody>
          <a:bodyPr wrap="square" rtlCol="0">
            <a:spAutoFit/>
          </a:bodyPr>
          <a:lstStyle/>
          <a:p>
            <a:r>
              <a:rPr lang="en-IN" baseline="-25000" dirty="0" smtClean="0"/>
              <a:t>o</a:t>
            </a:r>
            <a:endParaRPr lang="en-IN" dirty="0"/>
          </a:p>
        </p:txBody>
      </p:sp>
      <p:pic>
        <p:nvPicPr>
          <p:cNvPr id="18434" name="Picture 2" descr="C:\Users\user\Desktop\opamp ckt.png"/>
          <p:cNvPicPr>
            <a:picLocks noChangeAspect="1" noChangeArrowheads="1"/>
          </p:cNvPicPr>
          <p:nvPr/>
        </p:nvPicPr>
        <p:blipFill>
          <a:blip r:embed="rId2" cstate="print"/>
          <a:srcRect/>
          <a:stretch>
            <a:fillRect/>
          </a:stretch>
        </p:blipFill>
        <p:spPr bwMode="auto">
          <a:xfrm>
            <a:off x="4981575" y="692696"/>
            <a:ext cx="4162425" cy="2381250"/>
          </a:xfrm>
          <a:prstGeom prst="rect">
            <a:avLst/>
          </a:prstGeom>
          <a:noFill/>
        </p:spPr>
      </p:pic>
      <p:pic>
        <p:nvPicPr>
          <p:cNvPr id="5" name="Picture 4"/>
          <p:cNvPicPr>
            <a:picLocks noChangeAspect="1"/>
          </p:cNvPicPr>
          <p:nvPr/>
        </p:nvPicPr>
        <p:blipFill>
          <a:blip r:embed="rId3" cstate="print"/>
          <a:stretch>
            <a:fillRect/>
          </a:stretch>
        </p:blipFill>
        <p:spPr>
          <a:xfrm>
            <a:off x="1584325" y="1066800"/>
            <a:ext cx="3619500" cy="5038725"/>
          </a:xfrm>
          <a:prstGeom prst="rect">
            <a:avLst/>
          </a:prstGeom>
        </p:spPr>
      </p:pic>
      <p:pic>
        <p:nvPicPr>
          <p:cNvPr id="6" name="Picture 5"/>
          <p:cNvPicPr>
            <a:picLocks noChangeAspect="1"/>
          </p:cNvPicPr>
          <p:nvPr/>
        </p:nvPicPr>
        <p:blipFill>
          <a:blip r:embed="rId4" cstate="print"/>
          <a:stretch>
            <a:fillRect/>
          </a:stretch>
        </p:blipFill>
        <p:spPr>
          <a:xfrm>
            <a:off x="2198849" y="4724400"/>
            <a:ext cx="2047875" cy="371475"/>
          </a:xfrm>
          <a:prstGeom prst="rect">
            <a:avLst/>
          </a:prstGeom>
        </p:spPr>
      </p:pic>
      <p:sp>
        <p:nvSpPr>
          <p:cNvPr id="7" name="TextBox 6"/>
          <p:cNvSpPr txBox="1"/>
          <p:nvPr/>
        </p:nvSpPr>
        <p:spPr>
          <a:xfrm>
            <a:off x="533400" y="1245513"/>
            <a:ext cx="1817849" cy="430887"/>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KCL @ </a:t>
            </a:r>
            <a:r>
              <a:rPr lang="en-US" sz="2200" dirty="0" err="1" smtClean="0">
                <a:latin typeface="Times New Roman" panose="02020603050405020304" pitchFamily="18" charset="0"/>
                <a:cs typeface="Times New Roman" panose="02020603050405020304" pitchFamily="18" charset="0"/>
              </a:rPr>
              <a:t>Vn</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533400" y="2083713"/>
            <a:ext cx="1817849" cy="430887"/>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KCL @ </a:t>
            </a:r>
            <a:r>
              <a:rPr lang="en-US" sz="2200" dirty="0" err="1" smtClean="0">
                <a:latin typeface="Times New Roman" panose="02020603050405020304" pitchFamily="18" charset="0"/>
                <a:cs typeface="Times New Roman" panose="02020603050405020304" pitchFamily="18" charset="0"/>
              </a:rPr>
              <a:t>Vp</a:t>
            </a:r>
            <a:r>
              <a:rPr lang="en-US" sz="2200" dirty="0" smtClean="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55576" y="2540913"/>
            <a:ext cx="2195674" cy="430887"/>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Virtual Ground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358821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61652"/>
            <a:ext cx="2058577" cy="2000548"/>
          </a:xfrm>
          <a:prstGeom prst="rect">
            <a:avLst/>
          </a:prstGeom>
        </p:spPr>
        <p:txBody>
          <a:bodyPr wrap="none">
            <a:spAutoFit/>
          </a:bodyPr>
          <a:lstStyle/>
          <a:p>
            <a:r>
              <a:rPr lang="en-IN" sz="2800" dirty="0" smtClean="0">
                <a:latin typeface="Times New Roman" pitchFamily="18" charset="0"/>
                <a:cs typeface="Times New Roman" pitchFamily="18" charset="0"/>
              </a:rPr>
              <a:t>2) Question :</a:t>
            </a:r>
          </a:p>
          <a:p>
            <a:endParaRPr lang="en-IN" sz="3200" dirty="0" smtClean="0"/>
          </a:p>
          <a:p>
            <a:endParaRPr lang="en-US" sz="3200" dirty="0" smtClean="0"/>
          </a:p>
          <a:p>
            <a:r>
              <a:rPr lang="en-IN" sz="3200" dirty="0" smtClean="0"/>
              <a:t> </a:t>
            </a:r>
            <a:endParaRPr lang="en-US" sz="3200" dirty="0"/>
          </a:p>
        </p:txBody>
      </p:sp>
      <p:pic>
        <p:nvPicPr>
          <p:cNvPr id="19458" name="Picture 2" descr="C:\Users\user\Desktop\op amp 2.png"/>
          <p:cNvPicPr>
            <a:picLocks noChangeAspect="1" noChangeArrowheads="1"/>
          </p:cNvPicPr>
          <p:nvPr/>
        </p:nvPicPr>
        <p:blipFill>
          <a:blip r:embed="rId2" cstate="print"/>
          <a:srcRect/>
          <a:stretch>
            <a:fillRect/>
          </a:stretch>
        </p:blipFill>
        <p:spPr bwMode="auto">
          <a:xfrm>
            <a:off x="4876799" y="1485900"/>
            <a:ext cx="4172857" cy="2857500"/>
          </a:xfrm>
          <a:prstGeom prst="rect">
            <a:avLst/>
          </a:prstGeom>
          <a:noFill/>
        </p:spPr>
      </p:pic>
      <p:pic>
        <p:nvPicPr>
          <p:cNvPr id="2" name="Picture 1"/>
          <p:cNvPicPr>
            <a:picLocks noChangeAspect="1"/>
          </p:cNvPicPr>
          <p:nvPr/>
        </p:nvPicPr>
        <p:blipFill>
          <a:blip r:embed="rId3" cstate="print"/>
          <a:stretch>
            <a:fillRect/>
          </a:stretch>
        </p:blipFill>
        <p:spPr>
          <a:xfrm>
            <a:off x="1763951" y="1641520"/>
            <a:ext cx="2960449" cy="2701880"/>
          </a:xfrm>
          <a:prstGeom prst="rect">
            <a:avLst/>
          </a:prstGeom>
        </p:spPr>
      </p:pic>
      <p:sp>
        <p:nvSpPr>
          <p:cNvPr id="7" name="TextBox 6"/>
          <p:cNvSpPr txBox="1"/>
          <p:nvPr/>
        </p:nvSpPr>
        <p:spPr>
          <a:xfrm>
            <a:off x="304800" y="3150513"/>
            <a:ext cx="1817849" cy="430887"/>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KCL @ </a:t>
            </a:r>
            <a:r>
              <a:rPr lang="en-US" sz="2200" dirty="0" err="1" smtClean="0">
                <a:latin typeface="Times New Roman" panose="02020603050405020304" pitchFamily="18" charset="0"/>
                <a:cs typeface="Times New Roman" panose="02020603050405020304" pitchFamily="18" charset="0"/>
              </a:rPr>
              <a:t>Vn</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304800" y="1828800"/>
            <a:ext cx="1817849" cy="430887"/>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KCL @ </a:t>
            </a:r>
            <a:r>
              <a:rPr lang="en-US" sz="2200" dirty="0" err="1" smtClean="0">
                <a:latin typeface="Times New Roman" panose="02020603050405020304" pitchFamily="18" charset="0"/>
                <a:cs typeface="Times New Roman" panose="02020603050405020304" pitchFamily="18" charset="0"/>
              </a:rPr>
              <a:t>Vp</a:t>
            </a:r>
            <a:r>
              <a:rPr lang="en-US" sz="2200" dirty="0" smtClean="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user\Desktop\op amp 3.png"/>
          <p:cNvPicPr>
            <a:picLocks noChangeAspect="1" noChangeArrowheads="1"/>
          </p:cNvPicPr>
          <p:nvPr/>
        </p:nvPicPr>
        <p:blipFill>
          <a:blip r:embed="rId2" cstate="print"/>
          <a:srcRect/>
          <a:stretch>
            <a:fillRect/>
          </a:stretch>
        </p:blipFill>
        <p:spPr bwMode="auto">
          <a:xfrm>
            <a:off x="2438400" y="838200"/>
            <a:ext cx="6705600" cy="3539400"/>
          </a:xfrm>
          <a:prstGeom prst="rect">
            <a:avLst/>
          </a:prstGeom>
          <a:noFill/>
        </p:spPr>
      </p:pic>
      <p:sp>
        <p:nvSpPr>
          <p:cNvPr id="2" name="TextBox 1"/>
          <p:cNvSpPr txBox="1"/>
          <p:nvPr/>
        </p:nvSpPr>
        <p:spPr>
          <a:xfrm>
            <a:off x="0" y="381000"/>
            <a:ext cx="3200400" cy="492443"/>
          </a:xfrm>
          <a:prstGeom prst="rect">
            <a:avLst/>
          </a:prstGeom>
          <a:noFill/>
        </p:spPr>
        <p:txBody>
          <a:bodyPr wrap="square" rtlCol="0">
            <a:spAutoFit/>
          </a:bodyPr>
          <a:lstStyle/>
          <a:p>
            <a:r>
              <a:rPr lang="en-US" sz="2600" dirty="0" smtClean="0">
                <a:latin typeface="Times New Roman" panose="02020603050405020304" pitchFamily="18" charset="0"/>
                <a:cs typeface="Times New Roman" panose="02020603050405020304" pitchFamily="18" charset="0"/>
              </a:rPr>
              <a:t>3) Question :</a:t>
            </a:r>
            <a:endParaRPr lang="en-US" sz="26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52400" y="4822448"/>
            <a:ext cx="8458200" cy="892552"/>
          </a:xfrm>
          <a:prstGeom prst="rect">
            <a:avLst/>
          </a:prstGeom>
          <a:noFill/>
        </p:spPr>
        <p:txBody>
          <a:bodyPr wrap="square" rtlCol="0">
            <a:spAutoFit/>
          </a:bodyPr>
          <a:lstStyle/>
          <a:p>
            <a:pPr marL="457200" indent="-457200" algn="just">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To find </a:t>
            </a:r>
            <a:r>
              <a:rPr lang="en-US" sz="2600" dirty="0" err="1" smtClean="0">
                <a:latin typeface="Times New Roman" panose="02020603050405020304" pitchFamily="18" charset="0"/>
                <a:cs typeface="Times New Roman" panose="02020603050405020304" pitchFamily="18" charset="0"/>
              </a:rPr>
              <a:t>R</a:t>
            </a:r>
            <a:r>
              <a:rPr lang="en-US" dirty="0" err="1" smtClean="0">
                <a:latin typeface="Times New Roman" panose="02020603050405020304" pitchFamily="18" charset="0"/>
                <a:cs typeface="Times New Roman" panose="02020603050405020304" pitchFamily="18" charset="0"/>
              </a:rPr>
              <a:t>eq</a:t>
            </a:r>
            <a:r>
              <a:rPr lang="en-US" sz="2600" dirty="0" smtClean="0">
                <a:latin typeface="Times New Roman" panose="02020603050405020304" pitchFamily="18" charset="0"/>
                <a:cs typeface="Times New Roman" panose="02020603050405020304" pitchFamily="18" charset="0"/>
              </a:rPr>
              <a:t>, we apply </a:t>
            </a:r>
            <a:r>
              <a:rPr lang="en-US" sz="2600" dirty="0" err="1" smtClean="0">
                <a:latin typeface="Times New Roman" panose="02020603050405020304" pitchFamily="18" charset="0"/>
                <a:cs typeface="Times New Roman" panose="02020603050405020304" pitchFamily="18" charset="0"/>
              </a:rPr>
              <a:t>V</a:t>
            </a:r>
            <a:r>
              <a:rPr lang="en-US" dirty="0" err="1" smtClean="0">
                <a:latin typeface="Times New Roman" panose="02020603050405020304" pitchFamily="18" charset="0"/>
                <a:cs typeface="Times New Roman" panose="02020603050405020304" pitchFamily="18" charset="0"/>
              </a:rPr>
              <a:t>test</a:t>
            </a:r>
            <a:r>
              <a:rPr lang="en-US" sz="2600" dirty="0" smtClean="0">
                <a:latin typeface="Times New Roman" panose="02020603050405020304" pitchFamily="18" charset="0"/>
                <a:cs typeface="Times New Roman" panose="02020603050405020304" pitchFamily="18" charset="0"/>
              </a:rPr>
              <a:t> and find </a:t>
            </a:r>
            <a:r>
              <a:rPr lang="en-US" sz="2600" dirty="0" err="1" smtClean="0">
                <a:latin typeface="Times New Roman" panose="02020603050405020304" pitchFamily="18" charset="0"/>
                <a:cs typeface="Times New Roman" panose="02020603050405020304" pitchFamily="18" charset="0"/>
              </a:rPr>
              <a:t>I</a:t>
            </a:r>
            <a:r>
              <a:rPr lang="en-US" dirty="0" err="1" smtClean="0">
                <a:latin typeface="Times New Roman" panose="02020603050405020304" pitchFamily="18" charset="0"/>
                <a:cs typeface="Times New Roman" panose="02020603050405020304" pitchFamily="18" charset="0"/>
              </a:rPr>
              <a:t>test</a:t>
            </a:r>
            <a:r>
              <a:rPr lang="en-US" sz="2600" dirty="0" smtClean="0">
                <a:latin typeface="Times New Roman" panose="02020603050405020304" pitchFamily="18" charset="0"/>
                <a:cs typeface="Times New Roman" panose="02020603050405020304" pitchFamily="18" charset="0"/>
              </a:rPr>
              <a:t>. Then </a:t>
            </a:r>
            <a:r>
              <a:rPr lang="en-US" sz="2600" dirty="0" err="1" smtClean="0">
                <a:latin typeface="Times New Roman" panose="02020603050405020304" pitchFamily="18" charset="0"/>
                <a:cs typeface="Times New Roman" panose="02020603050405020304" pitchFamily="18" charset="0"/>
              </a:rPr>
              <a:t>R</a:t>
            </a:r>
            <a:r>
              <a:rPr lang="en-US" dirty="0" err="1" smtClean="0">
                <a:latin typeface="Times New Roman" panose="02020603050405020304" pitchFamily="18" charset="0"/>
                <a:cs typeface="Times New Roman" panose="02020603050405020304" pitchFamily="18" charset="0"/>
              </a:rPr>
              <a:t>eq</a:t>
            </a:r>
            <a:r>
              <a:rPr lang="en-US" sz="2600" dirty="0" smtClean="0">
                <a:latin typeface="Times New Roman" panose="02020603050405020304" pitchFamily="18" charset="0"/>
                <a:cs typeface="Times New Roman" panose="02020603050405020304" pitchFamily="18" charset="0"/>
              </a:rPr>
              <a:t> can be found.</a:t>
            </a:r>
            <a:endParaRPr lang="en-US" sz="2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228600"/>
            <a:ext cx="5105400" cy="461665"/>
          </a:xfrm>
          <a:prstGeom prst="rect">
            <a:avLst/>
          </a:prstGeom>
        </p:spPr>
        <p:txBody>
          <a:bodyPr wrap="square">
            <a:spAutoFit/>
          </a:bodyPr>
          <a:lstStyle/>
          <a:p>
            <a:r>
              <a:rPr lang="en-US" sz="2400" dirty="0" smtClean="0">
                <a:latin typeface="Times New Roman" pitchFamily="18" charset="0"/>
                <a:cs typeface="Times New Roman" pitchFamily="18" charset="0"/>
              </a:rPr>
              <a:t>Sol –</a:t>
            </a:r>
          </a:p>
        </p:txBody>
      </p:sp>
      <p:pic>
        <p:nvPicPr>
          <p:cNvPr id="3" name="Picture 2"/>
          <p:cNvPicPr>
            <a:picLocks noChangeAspect="1"/>
          </p:cNvPicPr>
          <p:nvPr/>
        </p:nvPicPr>
        <p:blipFill>
          <a:blip r:embed="rId2" cstate="print"/>
          <a:stretch>
            <a:fillRect/>
          </a:stretch>
        </p:blipFill>
        <p:spPr>
          <a:xfrm>
            <a:off x="2803838" y="914400"/>
            <a:ext cx="5430522" cy="4677005"/>
          </a:xfrm>
          <a:prstGeom prst="rect">
            <a:avLst/>
          </a:prstGeom>
        </p:spPr>
      </p:pic>
      <p:sp>
        <p:nvSpPr>
          <p:cNvPr id="4" name="TextBox 3"/>
          <p:cNvSpPr txBox="1"/>
          <p:nvPr/>
        </p:nvSpPr>
        <p:spPr>
          <a:xfrm>
            <a:off x="304800" y="1447800"/>
            <a:ext cx="1817849" cy="430887"/>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KCL @ </a:t>
            </a:r>
            <a:r>
              <a:rPr lang="en-US" sz="2200" dirty="0" err="1" smtClean="0">
                <a:latin typeface="Times New Roman" panose="02020603050405020304" pitchFamily="18" charset="0"/>
                <a:cs typeface="Times New Roman" panose="02020603050405020304" pitchFamily="18" charset="0"/>
              </a:rPr>
              <a:t>Vn</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04800" y="2438400"/>
            <a:ext cx="1817849" cy="430887"/>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KCL @ </a:t>
            </a:r>
            <a:r>
              <a:rPr lang="en-US" sz="2200" dirty="0" err="1" smtClean="0">
                <a:latin typeface="Times New Roman" panose="02020603050405020304" pitchFamily="18" charset="0"/>
                <a:cs typeface="Times New Roman" panose="02020603050405020304" pitchFamily="18" charset="0"/>
              </a:rPr>
              <a:t>Vp</a:t>
            </a:r>
            <a:r>
              <a:rPr lang="en-US" sz="2200" dirty="0" smtClean="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28600" y="4369713"/>
            <a:ext cx="1905000" cy="430887"/>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KCL @ </a:t>
            </a:r>
            <a:r>
              <a:rPr lang="en-US" sz="2200" dirty="0" err="1" smtClean="0">
                <a:latin typeface="Times New Roman" panose="02020603050405020304" pitchFamily="18" charset="0"/>
                <a:cs typeface="Times New Roman" panose="02020603050405020304" pitchFamily="18" charset="0"/>
              </a:rPr>
              <a:t>V</a:t>
            </a:r>
            <a:r>
              <a:rPr lang="en-US" dirty="0" err="1" smtClean="0">
                <a:latin typeface="Times New Roman" panose="02020603050405020304" pitchFamily="18" charset="0"/>
                <a:cs typeface="Times New Roman" panose="02020603050405020304" pitchFamily="18" charset="0"/>
              </a:rPr>
              <a:t>test</a:t>
            </a:r>
            <a:r>
              <a:rPr lang="en-US" sz="2200" dirty="0" smtClean="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user\Desktop\op amp 4.png"/>
          <p:cNvPicPr>
            <a:picLocks noChangeAspect="1" noChangeArrowheads="1"/>
          </p:cNvPicPr>
          <p:nvPr/>
        </p:nvPicPr>
        <p:blipFill>
          <a:blip r:embed="rId2" cstate="print"/>
          <a:srcRect/>
          <a:stretch>
            <a:fillRect/>
          </a:stretch>
        </p:blipFill>
        <p:spPr bwMode="auto">
          <a:xfrm>
            <a:off x="4876800" y="685800"/>
            <a:ext cx="4266857" cy="3505200"/>
          </a:xfrm>
          <a:prstGeom prst="rect">
            <a:avLst/>
          </a:prstGeom>
          <a:noFill/>
        </p:spPr>
      </p:pic>
      <p:sp>
        <p:nvSpPr>
          <p:cNvPr id="9" name="TextBox 8"/>
          <p:cNvSpPr txBox="1"/>
          <p:nvPr/>
        </p:nvSpPr>
        <p:spPr>
          <a:xfrm>
            <a:off x="0" y="193357"/>
            <a:ext cx="3505200" cy="492443"/>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4</a:t>
            </a:r>
            <a:r>
              <a:rPr lang="en-US" sz="2600" dirty="0" smtClean="0">
                <a:latin typeface="Times New Roman" panose="02020603050405020304" pitchFamily="18" charset="0"/>
                <a:cs typeface="Times New Roman" panose="02020603050405020304" pitchFamily="18" charset="0"/>
              </a:rPr>
              <a:t>) Question : Find V</a:t>
            </a:r>
            <a:r>
              <a:rPr lang="en-US" dirty="0" smtClean="0">
                <a:latin typeface="Times New Roman" panose="02020603050405020304" pitchFamily="18" charset="0"/>
                <a:cs typeface="Times New Roman" panose="02020603050405020304" pitchFamily="18" charset="0"/>
              </a:rPr>
              <a:t>0</a:t>
            </a:r>
            <a:r>
              <a:rPr lang="en-US" sz="2600" dirty="0" smtClean="0">
                <a:latin typeface="Times New Roman" panose="02020603050405020304" pitchFamily="18" charset="0"/>
                <a:cs typeface="Times New Roman" panose="02020603050405020304" pitchFamily="18" charset="0"/>
              </a:rPr>
              <a:t> ?</a:t>
            </a:r>
            <a:endParaRPr lang="en-US" sz="26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cstate="print"/>
          <a:stretch>
            <a:fillRect/>
          </a:stretch>
        </p:blipFill>
        <p:spPr>
          <a:xfrm>
            <a:off x="-1" y="1023937"/>
            <a:ext cx="4965649" cy="3090863"/>
          </a:xfrm>
          <a:prstGeom prst="rect">
            <a:avLst/>
          </a:prstGeom>
        </p:spPr>
      </p:pic>
    </p:spTree>
    <p:extLst>
      <p:ext uri="{BB962C8B-B14F-4D97-AF65-F5344CB8AC3E}">
        <p14:creationId xmlns:p14="http://schemas.microsoft.com/office/powerpoint/2010/main" xmlns="" val="21923554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C:\Users\user\Desktop\Untitled.png"/>
          <p:cNvPicPr>
            <a:picLocks noChangeAspect="1" noChangeArrowheads="1"/>
          </p:cNvPicPr>
          <p:nvPr/>
        </p:nvPicPr>
        <p:blipFill>
          <a:blip r:embed="rId2" cstate="print"/>
          <a:srcRect/>
          <a:stretch>
            <a:fillRect/>
          </a:stretch>
        </p:blipFill>
        <p:spPr bwMode="auto">
          <a:xfrm>
            <a:off x="5181600" y="838200"/>
            <a:ext cx="3409950" cy="3390900"/>
          </a:xfrm>
          <a:prstGeom prst="rect">
            <a:avLst/>
          </a:prstGeom>
          <a:noFill/>
        </p:spPr>
      </p:pic>
      <p:sp>
        <p:nvSpPr>
          <p:cNvPr id="3" name="TextBox 2"/>
          <p:cNvSpPr txBox="1"/>
          <p:nvPr/>
        </p:nvSpPr>
        <p:spPr>
          <a:xfrm>
            <a:off x="0" y="117157"/>
            <a:ext cx="4191000" cy="492443"/>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4</a:t>
            </a:r>
            <a:r>
              <a:rPr lang="en-US" sz="2600" dirty="0" smtClean="0">
                <a:latin typeface="Times New Roman" panose="02020603050405020304" pitchFamily="18" charset="0"/>
                <a:cs typeface="Times New Roman" panose="02020603050405020304" pitchFamily="18" charset="0"/>
              </a:rPr>
              <a:t>) Question : Find V</a:t>
            </a:r>
            <a:r>
              <a:rPr lang="en-US" dirty="0" smtClean="0">
                <a:latin typeface="Times New Roman" panose="02020603050405020304" pitchFamily="18" charset="0"/>
                <a:cs typeface="Times New Roman" panose="02020603050405020304" pitchFamily="18" charset="0"/>
              </a:rPr>
              <a:t>0</a:t>
            </a:r>
            <a:r>
              <a:rPr lang="en-US" sz="2600" dirty="0" smtClean="0">
                <a:latin typeface="Times New Roman" panose="02020603050405020304" pitchFamily="18" charset="0"/>
                <a:cs typeface="Times New Roman" panose="02020603050405020304" pitchFamily="18" charset="0"/>
              </a:rPr>
              <a:t> , V</a:t>
            </a:r>
            <a:r>
              <a:rPr lang="en-US" dirty="0" smtClean="0">
                <a:latin typeface="Times New Roman" panose="02020603050405020304" pitchFamily="18" charset="0"/>
                <a:cs typeface="Times New Roman" panose="02020603050405020304" pitchFamily="18" charset="0"/>
              </a:rPr>
              <a:t>02 </a:t>
            </a:r>
            <a:r>
              <a:rPr lang="en-US" sz="2600" dirty="0" smtClean="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76200" y="990600"/>
            <a:ext cx="4953000" cy="892552"/>
          </a:xfrm>
          <a:prstGeom prst="rect">
            <a:avLst/>
          </a:prstGeom>
          <a:noFill/>
        </p:spPr>
        <p:txBody>
          <a:bodyPr wrap="square" rtlCol="0">
            <a:spAutoFit/>
          </a:bodyPr>
          <a:lstStyle/>
          <a:p>
            <a:r>
              <a:rPr lang="en-US" sz="2600" dirty="0" smtClean="0">
                <a:latin typeface="Times New Roman" panose="02020603050405020304" pitchFamily="18" charset="0"/>
                <a:cs typeface="Times New Roman" panose="02020603050405020304" pitchFamily="18" charset="0"/>
              </a:rPr>
              <a:t>We assume V</a:t>
            </a:r>
            <a:r>
              <a:rPr lang="en-US" dirty="0" smtClean="0">
                <a:latin typeface="Times New Roman" panose="02020603050405020304" pitchFamily="18" charset="0"/>
                <a:cs typeface="Times New Roman" panose="02020603050405020304" pitchFamily="18" charset="0"/>
              </a:rPr>
              <a:t>n1</a:t>
            </a:r>
            <a:r>
              <a:rPr lang="en-US" sz="2600" dirty="0" smtClean="0">
                <a:latin typeface="Times New Roman" panose="02020603050405020304" pitchFamily="18" charset="0"/>
                <a:cs typeface="Times New Roman" panose="02020603050405020304" pitchFamily="18" charset="0"/>
              </a:rPr>
              <a:t> = V</a:t>
            </a:r>
            <a:r>
              <a:rPr lang="en-US" dirty="0" smtClean="0">
                <a:latin typeface="Times New Roman" panose="02020603050405020304" pitchFamily="18" charset="0"/>
                <a:cs typeface="Times New Roman" panose="02020603050405020304" pitchFamily="18" charset="0"/>
              </a:rPr>
              <a:t>p1</a:t>
            </a:r>
            <a:r>
              <a:rPr lang="en-US" sz="2600" dirty="0" smtClean="0">
                <a:latin typeface="Times New Roman" panose="02020603050405020304" pitchFamily="18" charset="0"/>
                <a:cs typeface="Times New Roman" panose="02020603050405020304" pitchFamily="18" charset="0"/>
              </a:rPr>
              <a:t> &amp;</a:t>
            </a:r>
          </a:p>
          <a:p>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       V</a:t>
            </a:r>
            <a:r>
              <a:rPr lang="en-US" dirty="0" smtClean="0">
                <a:latin typeface="Times New Roman" panose="02020603050405020304" pitchFamily="18" charset="0"/>
                <a:cs typeface="Times New Roman" panose="02020603050405020304" pitchFamily="18" charset="0"/>
              </a:rPr>
              <a:t>n2</a:t>
            </a:r>
            <a:r>
              <a:rPr lang="en-US" sz="2600" dirty="0" smtClean="0">
                <a:latin typeface="Times New Roman" panose="02020603050405020304" pitchFamily="18" charset="0"/>
                <a:cs typeface="Times New Roman" panose="02020603050405020304" pitchFamily="18" charset="0"/>
              </a:rPr>
              <a:t> = V</a:t>
            </a:r>
            <a:r>
              <a:rPr lang="en-US" dirty="0" smtClean="0">
                <a:latin typeface="Times New Roman" panose="02020603050405020304" pitchFamily="18" charset="0"/>
                <a:cs typeface="Times New Roman" panose="02020603050405020304" pitchFamily="18" charset="0"/>
              </a:rPr>
              <a:t>p2</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cstate="print"/>
          <a:stretch>
            <a:fillRect/>
          </a:stretch>
        </p:blipFill>
        <p:spPr>
          <a:xfrm>
            <a:off x="1158170" y="2264152"/>
            <a:ext cx="4015917" cy="3679448"/>
          </a:xfrm>
          <a:prstGeom prst="rect">
            <a:avLst/>
          </a:prstGeom>
        </p:spPr>
      </p:pic>
      <p:sp>
        <p:nvSpPr>
          <p:cNvPr id="6" name="TextBox 5"/>
          <p:cNvSpPr txBox="1"/>
          <p:nvPr/>
        </p:nvSpPr>
        <p:spPr>
          <a:xfrm>
            <a:off x="0" y="2362200"/>
            <a:ext cx="1817849" cy="430887"/>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KCL @ Vp</a:t>
            </a:r>
            <a:r>
              <a:rPr lang="en-US" dirty="0" smtClean="0">
                <a:latin typeface="Times New Roman" panose="02020603050405020304" pitchFamily="18" charset="0"/>
                <a:cs typeface="Times New Roman" panose="02020603050405020304" pitchFamily="18" charset="0"/>
              </a:rPr>
              <a:t>1</a:t>
            </a:r>
            <a:r>
              <a:rPr lang="en-US" sz="2200" dirty="0" smtClean="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0" y="3836313"/>
            <a:ext cx="1817849" cy="430887"/>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KCL @ Vn</a:t>
            </a:r>
            <a:r>
              <a:rPr lang="en-US" dirty="0" smtClean="0">
                <a:latin typeface="Times New Roman" panose="02020603050405020304" pitchFamily="18" charset="0"/>
                <a:cs typeface="Times New Roman" panose="02020603050405020304" pitchFamily="18" charset="0"/>
              </a:rPr>
              <a:t>1</a:t>
            </a:r>
            <a:r>
              <a:rPr lang="en-US" sz="2200" dirty="0" smtClean="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2362200" y="609600"/>
            <a:ext cx="3335451" cy="2819400"/>
          </a:xfrm>
          <a:prstGeom prst="rect">
            <a:avLst/>
          </a:prstGeom>
        </p:spPr>
      </p:pic>
      <p:sp>
        <p:nvSpPr>
          <p:cNvPr id="5" name="TextBox 4"/>
          <p:cNvSpPr txBox="1"/>
          <p:nvPr/>
        </p:nvSpPr>
        <p:spPr>
          <a:xfrm>
            <a:off x="2286000" y="1564957"/>
            <a:ext cx="1447800" cy="492443"/>
          </a:xfrm>
          <a:prstGeom prst="rect">
            <a:avLst/>
          </a:prstGeom>
          <a:noFill/>
        </p:spPr>
        <p:txBody>
          <a:bodyPr wrap="square" rtlCol="0">
            <a:spAutoFit/>
          </a:bodyPr>
          <a:lstStyle/>
          <a:p>
            <a:r>
              <a:rPr lang="en-US" sz="2600" dirty="0" smtClean="0">
                <a:latin typeface="Times New Roman" panose="02020603050405020304" pitchFamily="18" charset="0"/>
                <a:cs typeface="Times New Roman" panose="02020603050405020304" pitchFamily="18" charset="0"/>
              </a:rPr>
              <a:t>Also,</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54670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38400" y="304800"/>
            <a:ext cx="3962400" cy="76944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rPr>
              <a:t>FILTERS</a:t>
            </a:r>
            <a:endParaRPr lang="en-US" sz="4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endParaRPr>
          </a:p>
        </p:txBody>
      </p:sp>
      <p:sp>
        <p:nvSpPr>
          <p:cNvPr id="5" name="TextBox 4"/>
          <p:cNvSpPr txBox="1"/>
          <p:nvPr/>
        </p:nvSpPr>
        <p:spPr>
          <a:xfrm>
            <a:off x="152400" y="1219200"/>
            <a:ext cx="8839200" cy="6063198"/>
          </a:xfrm>
          <a:prstGeom prst="rect">
            <a:avLst/>
          </a:prstGeom>
          <a:noFill/>
        </p:spPr>
        <p:txBody>
          <a:bodyPr wrap="square" rtlCol="0">
            <a:spAutoFit/>
          </a:bodyPr>
          <a:lstStyle/>
          <a:p>
            <a:pPr marL="457200" indent="-457200">
              <a:buAutoNum type="alphaUcParenR"/>
            </a:pPr>
            <a:r>
              <a:rPr lang="en-US" sz="2800" b="1" dirty="0" smtClean="0">
                <a:latin typeface="Times New Roman" pitchFamily="18" charset="0"/>
                <a:cs typeface="Times New Roman" pitchFamily="18" charset="0"/>
              </a:rPr>
              <a:t>Passive Filters</a:t>
            </a:r>
          </a:p>
          <a:p>
            <a:pPr marL="457200" indent="-457200"/>
            <a:endParaRPr lang="en-US" sz="2400" dirty="0" smtClean="0">
              <a:latin typeface="Times New Roman" pitchFamily="18" charset="0"/>
              <a:cs typeface="Times New Roman" pitchFamily="18" charset="0"/>
            </a:endParaRPr>
          </a:p>
          <a:p>
            <a:pPr marL="457200" indent="-457200"/>
            <a:r>
              <a:rPr lang="en-US" sz="2400" b="1" dirty="0" smtClean="0">
                <a:latin typeface="Times New Roman" pitchFamily="18" charset="0"/>
                <a:cs typeface="Times New Roman" pitchFamily="18" charset="0"/>
              </a:rPr>
              <a:t>1) Low Pass Filter</a:t>
            </a:r>
          </a:p>
          <a:p>
            <a:pPr marL="457200" indent="-457200">
              <a:buFont typeface="Wingdings" panose="05000000000000000000" pitchFamily="2" charset="2"/>
              <a:buChar char="Ø"/>
            </a:pPr>
            <a:r>
              <a:rPr lang="en-US" sz="2400" dirty="0" smtClean="0">
                <a:latin typeface="Times New Roman" pitchFamily="18" charset="0"/>
                <a:cs typeface="Times New Roman" pitchFamily="18" charset="0"/>
              </a:rPr>
              <a:t>Capacitive Reactance</a:t>
            </a:r>
          </a:p>
          <a:p>
            <a:endParaRPr lang="en-US" sz="2400" dirty="0" smtClean="0">
              <a:latin typeface="Times New Roman" pitchFamily="18" charset="0"/>
              <a:cs typeface="Times New Roman" pitchFamily="18" charset="0"/>
            </a:endParaRPr>
          </a:p>
          <a:p>
            <a:pPr marL="342900" indent="-342900">
              <a:buFont typeface="Wingdings" panose="05000000000000000000" pitchFamily="2" charset="2"/>
              <a:buChar char="Ø"/>
            </a:pPr>
            <a:r>
              <a:rPr lang="en-US" sz="2400" dirty="0" smtClean="0">
                <a:latin typeface="Times New Roman" pitchFamily="18" charset="0"/>
                <a:cs typeface="Times New Roman" pitchFamily="18" charset="0"/>
              </a:rPr>
              <a:t>Since  </a:t>
            </a:r>
            <a:r>
              <a:rPr lang="en-US" sz="2400" dirty="0" err="1" smtClean="0">
                <a:latin typeface="Times New Roman" pitchFamily="18" charset="0"/>
                <a:cs typeface="Times New Roman" pitchFamily="18" charset="0"/>
              </a:rPr>
              <a:t>Xc</a:t>
            </a:r>
            <a:r>
              <a:rPr lang="en-US" sz="2400" dirty="0" smtClean="0">
                <a:latin typeface="Times New Roman" pitchFamily="18" charset="0"/>
                <a:cs typeface="Times New Roman" pitchFamily="18" charset="0"/>
              </a:rPr>
              <a:t>/z keep on decreasing with increasing in frequency.</a:t>
            </a:r>
          </a:p>
          <a:p>
            <a:r>
              <a:rPr lang="en-US" sz="2400" dirty="0" smtClean="0">
                <a:latin typeface="Times New Roman" pitchFamily="18" charset="0"/>
                <a:cs typeface="Times New Roman" pitchFamily="18" charset="0"/>
              </a:rPr>
              <a:t>     Higher frequency input provides low output.</a:t>
            </a:r>
          </a:p>
          <a:p>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pPr marL="342900" indent="-342900">
              <a:buFont typeface="Arial" panose="020B0604020202020204" pitchFamily="34" charset="0"/>
              <a:buChar char="•"/>
            </a:pPr>
            <a:r>
              <a:rPr lang="en-US" sz="2400" dirty="0" smtClean="0">
                <a:latin typeface="Times New Roman" pitchFamily="18" charset="0"/>
                <a:cs typeface="Times New Roman" pitchFamily="18" charset="0"/>
              </a:rPr>
              <a:t>For </a:t>
            </a:r>
            <a:r>
              <a:rPr lang="en-US" sz="2400" dirty="0">
                <a:latin typeface="Times New Roman" pitchFamily="18" charset="0"/>
                <a:cs typeface="Times New Roman" pitchFamily="18" charset="0"/>
              </a:rPr>
              <a:t>higher order </a:t>
            </a:r>
            <a:r>
              <a:rPr lang="en-US" sz="2400" dirty="0" smtClean="0">
                <a:latin typeface="Times New Roman" pitchFamily="18" charset="0"/>
                <a:cs typeface="Times New Roman" pitchFamily="18" charset="0"/>
              </a:rPr>
              <a:t>Filter</a:t>
            </a:r>
          </a:p>
          <a:p>
            <a:pPr marL="457200" indent="-457200"/>
            <a:endParaRPr lang="en-US" sz="2400" dirty="0" smtClean="0">
              <a:latin typeface="Times New Roman" pitchFamily="18" charset="0"/>
              <a:cs typeface="Times New Roman" pitchFamily="18" charset="0"/>
            </a:endParaRPr>
          </a:p>
          <a:p>
            <a:pPr marL="457200" indent="-457200"/>
            <a:endParaRPr lang="en-US" sz="2400" b="1" dirty="0" smtClean="0">
              <a:latin typeface="Times New Roman" pitchFamily="18" charset="0"/>
              <a:cs typeface="Times New Roman" pitchFamily="18" charset="0"/>
            </a:endParaRPr>
          </a:p>
          <a:p>
            <a:pPr marL="457200" indent="-457200"/>
            <a:endParaRPr lang="en-US" sz="2400" b="1" dirty="0" smtClean="0">
              <a:latin typeface="Times New Roman" pitchFamily="18" charset="0"/>
              <a:cs typeface="Times New Roman" pitchFamily="18" charset="0"/>
            </a:endParaRPr>
          </a:p>
          <a:p>
            <a:pPr marL="457200" indent="-457200"/>
            <a:endParaRPr lang="en-US" sz="2400" b="1" dirty="0">
              <a:latin typeface="Times New Roman" pitchFamily="18" charset="0"/>
              <a:cs typeface="Times New Roman" pitchFamily="18" charset="0"/>
            </a:endParaRPr>
          </a:p>
        </p:txBody>
      </p:sp>
      <p:pic>
        <p:nvPicPr>
          <p:cNvPr id="7" name="Picture 6" descr="Image result for low pass filter"/>
          <p:cNvPicPr/>
          <p:nvPr/>
        </p:nvPicPr>
        <p:blipFill>
          <a:blip r:embed="rId2" cstate="print"/>
          <a:srcRect/>
          <a:stretch>
            <a:fillRect/>
          </a:stretch>
        </p:blipFill>
        <p:spPr bwMode="auto">
          <a:xfrm>
            <a:off x="5715000" y="1600200"/>
            <a:ext cx="2895600" cy="1371600"/>
          </a:xfrm>
          <a:prstGeom prst="rect">
            <a:avLst/>
          </a:prstGeom>
          <a:noFill/>
          <a:ln w="9525">
            <a:noFill/>
            <a:miter lim="800000"/>
            <a:headEnd/>
            <a:tailEnd/>
          </a:ln>
        </p:spPr>
      </p:pic>
      <p:pic>
        <p:nvPicPr>
          <p:cNvPr id="2" name="Picture 1"/>
          <p:cNvPicPr>
            <a:picLocks noChangeAspect="1"/>
          </p:cNvPicPr>
          <p:nvPr/>
        </p:nvPicPr>
        <p:blipFill>
          <a:blip r:embed="rId3" cstate="print"/>
          <a:stretch>
            <a:fillRect/>
          </a:stretch>
        </p:blipFill>
        <p:spPr>
          <a:xfrm>
            <a:off x="3475566" y="2362200"/>
            <a:ext cx="1677057" cy="704850"/>
          </a:xfrm>
          <a:prstGeom prst="rect">
            <a:avLst/>
          </a:prstGeom>
        </p:spPr>
      </p:pic>
      <p:pic>
        <p:nvPicPr>
          <p:cNvPr id="3" name="Picture 2"/>
          <p:cNvPicPr>
            <a:picLocks noChangeAspect="1"/>
          </p:cNvPicPr>
          <p:nvPr/>
        </p:nvPicPr>
        <p:blipFill>
          <a:blip r:embed="rId4" cstate="print"/>
          <a:stretch>
            <a:fillRect/>
          </a:stretch>
        </p:blipFill>
        <p:spPr>
          <a:xfrm>
            <a:off x="1873126" y="3962400"/>
            <a:ext cx="3262325" cy="1454676"/>
          </a:xfrm>
          <a:prstGeom prst="rect">
            <a:avLst/>
          </a:prstGeom>
        </p:spPr>
      </p:pic>
      <p:pic>
        <p:nvPicPr>
          <p:cNvPr id="6" name="Picture 5"/>
          <p:cNvPicPr>
            <a:picLocks noChangeAspect="1"/>
          </p:cNvPicPr>
          <p:nvPr/>
        </p:nvPicPr>
        <p:blipFill>
          <a:blip r:embed="rId5" cstate="print"/>
          <a:stretch>
            <a:fillRect/>
          </a:stretch>
        </p:blipFill>
        <p:spPr>
          <a:xfrm>
            <a:off x="3629058" y="5284546"/>
            <a:ext cx="2792134" cy="860908"/>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 result for frequency response of low pass filter"/>
          <p:cNvPicPr/>
          <p:nvPr/>
        </p:nvPicPr>
        <p:blipFill>
          <a:blip r:embed="rId2" cstate="print"/>
          <a:srcRect/>
          <a:stretch>
            <a:fillRect/>
          </a:stretch>
        </p:blipFill>
        <p:spPr bwMode="auto">
          <a:xfrm>
            <a:off x="1981200" y="1447800"/>
            <a:ext cx="5638800" cy="3352800"/>
          </a:xfrm>
          <a:prstGeom prst="rect">
            <a:avLst/>
          </a:prstGeom>
          <a:noFill/>
          <a:ln w="9525">
            <a:noFill/>
            <a:miter lim="800000"/>
            <a:headEnd/>
            <a:tailEnd/>
          </a:ln>
        </p:spPr>
      </p:pic>
      <p:sp>
        <p:nvSpPr>
          <p:cNvPr id="6" name="Rectangle 5"/>
          <p:cNvSpPr/>
          <p:nvPr/>
        </p:nvSpPr>
        <p:spPr>
          <a:xfrm>
            <a:off x="-1447800" y="228600"/>
            <a:ext cx="8382000" cy="461665"/>
          </a:xfrm>
          <a:prstGeom prst="rect">
            <a:avLst/>
          </a:prstGeom>
        </p:spPr>
        <p:txBody>
          <a:bodyPr wrap="square">
            <a:spAutoFit/>
          </a:bodyPr>
          <a:lstStyle/>
          <a:p>
            <a:pPr algn="ctr"/>
            <a:r>
              <a:rPr lang="en-US" sz="2400" b="1" u="sng" dirty="0" smtClean="0">
                <a:latin typeface="Times New Roman" pitchFamily="18" charset="0"/>
                <a:cs typeface="Times New Roman" pitchFamily="18" charset="0"/>
              </a:rPr>
              <a:t>Frequency Response For Low Pass Filter</a:t>
            </a:r>
            <a:endParaRPr lang="en-US" sz="2400" b="1" u="sng" dirty="0">
              <a:latin typeface="Times New Roman" pitchFamily="18" charset="0"/>
              <a:cs typeface="Times New Roman" pitchFamily="18" charset="0"/>
            </a:endParaRPr>
          </a:p>
        </p:txBody>
      </p:sp>
      <p:pic>
        <p:nvPicPr>
          <p:cNvPr id="2" name="Picture 1"/>
          <p:cNvPicPr>
            <a:picLocks noChangeAspect="1"/>
          </p:cNvPicPr>
          <p:nvPr/>
        </p:nvPicPr>
        <p:blipFill>
          <a:blip r:embed="rId3" cstate="print"/>
          <a:stretch>
            <a:fillRect/>
          </a:stretch>
        </p:blipFill>
        <p:spPr>
          <a:xfrm>
            <a:off x="3048000" y="5072360"/>
            <a:ext cx="3124577" cy="117604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 result for high pass filter"/>
          <p:cNvPicPr/>
          <p:nvPr/>
        </p:nvPicPr>
        <p:blipFill>
          <a:blip r:embed="rId2" cstate="print"/>
          <a:srcRect/>
          <a:stretch>
            <a:fillRect/>
          </a:stretch>
        </p:blipFill>
        <p:spPr bwMode="auto">
          <a:xfrm>
            <a:off x="5410200" y="914400"/>
            <a:ext cx="3524250" cy="1905000"/>
          </a:xfrm>
          <a:prstGeom prst="rect">
            <a:avLst/>
          </a:prstGeom>
          <a:noFill/>
          <a:ln w="9525">
            <a:noFill/>
            <a:miter lim="800000"/>
            <a:headEnd/>
            <a:tailEnd/>
          </a:ln>
        </p:spPr>
      </p:pic>
      <p:sp>
        <p:nvSpPr>
          <p:cNvPr id="5" name="TextBox 4"/>
          <p:cNvSpPr txBox="1"/>
          <p:nvPr/>
        </p:nvSpPr>
        <p:spPr>
          <a:xfrm>
            <a:off x="228600" y="304800"/>
            <a:ext cx="2635658" cy="830997"/>
          </a:xfrm>
          <a:prstGeom prst="rect">
            <a:avLst/>
          </a:prstGeom>
          <a:noFill/>
        </p:spPr>
        <p:txBody>
          <a:bodyPr wrap="none" rtlCol="0">
            <a:spAutoFit/>
          </a:bodyPr>
          <a:lstStyle/>
          <a:p>
            <a:r>
              <a:rPr lang="en-US" sz="2400" b="1" u="sng" dirty="0" smtClean="0">
                <a:latin typeface="Times New Roman" pitchFamily="18" charset="0"/>
                <a:cs typeface="Times New Roman" pitchFamily="18" charset="0"/>
              </a:rPr>
              <a:t>2) High Pass Filter</a:t>
            </a:r>
          </a:p>
          <a:p>
            <a:endParaRPr lang="en-US" sz="2400" u="sng" dirty="0" smtClean="0">
              <a:latin typeface="Times New Roman" pitchFamily="18" charset="0"/>
              <a:cs typeface="Times New Roman" pitchFamily="18" charset="0"/>
            </a:endParaRPr>
          </a:p>
        </p:txBody>
      </p:sp>
      <p:sp>
        <p:nvSpPr>
          <p:cNvPr id="2" name="TextBox 1"/>
          <p:cNvSpPr txBox="1"/>
          <p:nvPr/>
        </p:nvSpPr>
        <p:spPr>
          <a:xfrm>
            <a:off x="0" y="4694872"/>
            <a:ext cx="8705850" cy="1477328"/>
          </a:xfrm>
          <a:prstGeom prst="rect">
            <a:avLst/>
          </a:prstGeom>
          <a:noFill/>
        </p:spPr>
        <p:txBody>
          <a:bodyPr wrap="square" rtlCol="0">
            <a:spAutoFit/>
          </a:bodyPr>
          <a:lstStyle/>
          <a:p>
            <a:pPr marL="342900" lvl="0" indent="-342900">
              <a:buFont typeface="Wingdings" panose="05000000000000000000" pitchFamily="2" charset="2"/>
              <a:buChar char="Ø"/>
            </a:pPr>
            <a:r>
              <a:rPr lang="en-US" sz="2400" dirty="0">
                <a:solidFill>
                  <a:prstClr val="black"/>
                </a:solidFill>
                <a:latin typeface="Times New Roman" pitchFamily="18" charset="0"/>
                <a:cs typeface="Times New Roman" pitchFamily="18" charset="0"/>
              </a:rPr>
              <a:t>Since  R/Z is low for lower frequencies and high for higher frequencies</a:t>
            </a:r>
          </a:p>
          <a:p>
            <a:pPr lvl="0"/>
            <a:r>
              <a:rPr lang="en-US" sz="2400" dirty="0" smtClean="0">
                <a:solidFill>
                  <a:prstClr val="black"/>
                </a:solidFill>
                <a:latin typeface="Times New Roman" pitchFamily="18" charset="0"/>
                <a:cs typeface="Times New Roman" pitchFamily="18" charset="0"/>
              </a:rPr>
              <a:t>    Therefore </a:t>
            </a:r>
            <a:r>
              <a:rPr lang="en-US" sz="2400" dirty="0">
                <a:solidFill>
                  <a:prstClr val="black"/>
                </a:solidFill>
                <a:latin typeface="Times New Roman" pitchFamily="18" charset="0"/>
                <a:cs typeface="Times New Roman" pitchFamily="18" charset="0"/>
              </a:rPr>
              <a:t>, higher output at higher frequencies</a:t>
            </a:r>
            <a:endParaRPr lang="en-US" dirty="0">
              <a:solidFill>
                <a:prstClr val="black"/>
              </a:solidFill>
            </a:endParaRPr>
          </a:p>
          <a:p>
            <a:endParaRPr lang="en-US" dirty="0"/>
          </a:p>
        </p:txBody>
      </p:sp>
      <p:pic>
        <p:nvPicPr>
          <p:cNvPr id="3" name="Picture 2"/>
          <p:cNvPicPr>
            <a:picLocks noChangeAspect="1"/>
          </p:cNvPicPr>
          <p:nvPr/>
        </p:nvPicPr>
        <p:blipFill>
          <a:blip r:embed="rId3" cstate="print"/>
          <a:stretch>
            <a:fillRect/>
          </a:stretch>
        </p:blipFill>
        <p:spPr>
          <a:xfrm>
            <a:off x="2022017" y="991672"/>
            <a:ext cx="3388183" cy="3504128"/>
          </a:xfrm>
          <a:prstGeom prst="rect">
            <a:avLst/>
          </a:prstGeom>
        </p:spPr>
      </p:pic>
      <p:sp>
        <p:nvSpPr>
          <p:cNvPr id="6" name="TextBox 5"/>
          <p:cNvSpPr txBox="1"/>
          <p:nvPr/>
        </p:nvSpPr>
        <p:spPr>
          <a:xfrm>
            <a:off x="76200" y="3698557"/>
            <a:ext cx="2209800" cy="492443"/>
          </a:xfrm>
          <a:prstGeom prst="rect">
            <a:avLst/>
          </a:prstGeom>
          <a:noFill/>
        </p:spPr>
        <p:txBody>
          <a:bodyPr wrap="square" rtlCol="0">
            <a:spAutoFit/>
          </a:bodyPr>
          <a:lstStyle/>
          <a:p>
            <a:r>
              <a:rPr lang="en-US" sz="2600" dirty="0" smtClean="0">
                <a:latin typeface="Times New Roman" panose="02020603050405020304" pitchFamily="18" charset="0"/>
                <a:cs typeface="Times New Roman" panose="02020603050405020304" pitchFamily="18" charset="0"/>
              </a:rPr>
              <a:t>For 2</a:t>
            </a:r>
            <a:r>
              <a:rPr lang="en-US" sz="2600" baseline="30000" dirty="0" smtClean="0">
                <a:latin typeface="Times New Roman" panose="02020603050405020304" pitchFamily="18" charset="0"/>
                <a:cs typeface="Times New Roman" panose="02020603050405020304" pitchFamily="18" charset="0"/>
              </a:rPr>
              <a:t>nd</a:t>
            </a:r>
            <a:r>
              <a:rPr lang="en-US" sz="2600" dirty="0" smtClean="0">
                <a:latin typeface="Times New Roman" panose="02020603050405020304" pitchFamily="18" charset="0"/>
                <a:cs typeface="Times New Roman" panose="02020603050405020304" pitchFamily="18" charset="0"/>
              </a:rPr>
              <a:t> order :</a:t>
            </a:r>
            <a:endParaRPr lang="en-US" sz="2600" baseline="30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304800"/>
            <a:ext cx="8686800" cy="3046988"/>
          </a:xfrm>
          <a:prstGeom prst="rect">
            <a:avLst/>
          </a:prstGeom>
        </p:spPr>
        <p:txBody>
          <a:bodyPr wrap="square">
            <a:spAutoFit/>
          </a:bodyPr>
          <a:lstStyle/>
          <a:p>
            <a:pPr>
              <a:buFont typeface="Arial" pitchFamily="34" charset="0"/>
              <a:buChar char="•"/>
            </a:pPr>
            <a:r>
              <a:rPr lang="en-IN" sz="2400" dirty="0" smtClean="0">
                <a:latin typeface="Times New Roman" pitchFamily="18" charset="0"/>
                <a:cs typeface="Times New Roman" pitchFamily="18" charset="0"/>
              </a:rPr>
              <a:t>V</a:t>
            </a:r>
            <a:r>
              <a:rPr lang="en-IN" sz="2400" baseline="-25000" dirty="0" smtClean="0">
                <a:latin typeface="Times New Roman" pitchFamily="18" charset="0"/>
                <a:cs typeface="Times New Roman" pitchFamily="18" charset="0"/>
              </a:rPr>
              <a:t>D </a:t>
            </a:r>
            <a:r>
              <a:rPr lang="en-IN" sz="2400" dirty="0" smtClean="0">
                <a:latin typeface="Times New Roman" pitchFamily="18" charset="0"/>
                <a:cs typeface="Times New Roman" pitchFamily="18" charset="0"/>
              </a:rPr>
              <a:t>= V</a:t>
            </a:r>
            <a:r>
              <a:rPr lang="en-IN" sz="2400" baseline="-25000" dirty="0" smtClean="0">
                <a:latin typeface="Times New Roman" pitchFamily="18" charset="0"/>
                <a:cs typeface="Times New Roman" pitchFamily="18" charset="0"/>
              </a:rPr>
              <a:t>P </a:t>
            </a:r>
            <a:r>
              <a:rPr lang="en-IN" sz="2400" dirty="0" smtClean="0">
                <a:latin typeface="Times New Roman" pitchFamily="18" charset="0"/>
                <a:cs typeface="Times New Roman" pitchFamily="18" charset="0"/>
              </a:rPr>
              <a:t>- V</a:t>
            </a:r>
            <a:r>
              <a:rPr lang="en-IN" sz="2400" baseline="-25000" dirty="0" smtClean="0">
                <a:latin typeface="Times New Roman" pitchFamily="18" charset="0"/>
                <a:cs typeface="Times New Roman" pitchFamily="18" charset="0"/>
              </a:rPr>
              <a:t>N</a:t>
            </a:r>
            <a:endParaRPr lang="en-IN" sz="2400" dirty="0" smtClean="0">
              <a:latin typeface="Times New Roman" pitchFamily="18" charset="0"/>
              <a:cs typeface="Times New Roman" pitchFamily="18" charset="0"/>
            </a:endParaRPr>
          </a:p>
          <a:p>
            <a:pPr>
              <a:buFont typeface="Arial" pitchFamily="34" charset="0"/>
              <a:buChar char="•"/>
            </a:pPr>
            <a:r>
              <a:rPr lang="en-IN" sz="2400" dirty="0" smtClean="0">
                <a:latin typeface="Times New Roman" pitchFamily="18" charset="0"/>
                <a:cs typeface="Times New Roman" pitchFamily="18" charset="0"/>
              </a:rPr>
              <a:t>V</a:t>
            </a:r>
            <a:r>
              <a:rPr lang="en-IN" sz="2400" baseline="-25000" dirty="0" smtClean="0">
                <a:latin typeface="Times New Roman" pitchFamily="18" charset="0"/>
                <a:cs typeface="Times New Roman" pitchFamily="18" charset="0"/>
              </a:rPr>
              <a:t>P </a:t>
            </a:r>
            <a:r>
              <a:rPr lang="en-IN" sz="2400" dirty="0" smtClean="0">
                <a:latin typeface="Times New Roman" pitchFamily="18" charset="0"/>
                <a:cs typeface="Times New Roman" pitchFamily="18" charset="0"/>
              </a:rPr>
              <a:t>- Non- inverting Input</a:t>
            </a:r>
          </a:p>
          <a:p>
            <a:pPr>
              <a:buFont typeface="Arial" pitchFamily="34" charset="0"/>
              <a:buChar char="•"/>
            </a:pPr>
            <a:r>
              <a:rPr lang="en-IN" sz="2400" dirty="0" smtClean="0">
                <a:latin typeface="Times New Roman" pitchFamily="18" charset="0"/>
                <a:cs typeface="Times New Roman" pitchFamily="18" charset="0"/>
              </a:rPr>
              <a:t>V</a:t>
            </a:r>
            <a:r>
              <a:rPr lang="en-IN" sz="2400" baseline="-25000" dirty="0" smtClean="0">
                <a:latin typeface="Times New Roman" pitchFamily="18" charset="0"/>
                <a:cs typeface="Times New Roman" pitchFamily="18" charset="0"/>
              </a:rPr>
              <a:t>N</a:t>
            </a:r>
            <a:r>
              <a:rPr lang="en-IN" sz="2400" dirty="0" smtClean="0">
                <a:latin typeface="Times New Roman" pitchFamily="18" charset="0"/>
                <a:cs typeface="Times New Roman" pitchFamily="18" charset="0"/>
              </a:rPr>
              <a:t> - inverting Input</a:t>
            </a:r>
          </a:p>
          <a:p>
            <a:pPr>
              <a:buFont typeface="Arial" pitchFamily="34" charset="0"/>
              <a:buChar char="•"/>
            </a:pPr>
            <a:r>
              <a:rPr lang="en-IN" sz="2400" dirty="0" smtClean="0">
                <a:latin typeface="Times New Roman" pitchFamily="18" charset="0"/>
                <a:cs typeface="Times New Roman" pitchFamily="18" charset="0"/>
              </a:rPr>
              <a:t>V</a:t>
            </a:r>
            <a:r>
              <a:rPr lang="en-IN" sz="2400" baseline="-25000" dirty="0" smtClean="0">
                <a:latin typeface="Times New Roman" pitchFamily="18" charset="0"/>
                <a:cs typeface="Times New Roman" pitchFamily="18" charset="0"/>
              </a:rPr>
              <a:t>D</a:t>
            </a:r>
            <a:r>
              <a:rPr lang="en-IN" sz="2400" dirty="0" smtClean="0">
                <a:latin typeface="Times New Roman" pitchFamily="18" charset="0"/>
                <a:cs typeface="Times New Roman" pitchFamily="18" charset="0"/>
              </a:rPr>
              <a:t> - Differential Input</a:t>
            </a:r>
          </a:p>
          <a:p>
            <a:pPr>
              <a:buFont typeface="Arial" pitchFamily="34" charset="0"/>
              <a:buChar char="•"/>
            </a:pPr>
            <a:r>
              <a:rPr lang="en-IN" sz="2400" dirty="0" smtClean="0">
                <a:latin typeface="Times New Roman" pitchFamily="18" charset="0"/>
                <a:cs typeface="Times New Roman" pitchFamily="18" charset="0"/>
              </a:rPr>
              <a:t>V</a:t>
            </a:r>
            <a:r>
              <a:rPr lang="en-IN" sz="2400" baseline="-25000" dirty="0" smtClean="0">
                <a:latin typeface="Times New Roman" pitchFamily="18" charset="0"/>
                <a:cs typeface="Times New Roman" pitchFamily="18" charset="0"/>
              </a:rPr>
              <a:t>O </a:t>
            </a:r>
            <a:r>
              <a:rPr lang="en-IN" sz="2400" dirty="0" smtClean="0">
                <a:latin typeface="Times New Roman" pitchFamily="18" charset="0"/>
                <a:cs typeface="Times New Roman" pitchFamily="18" charset="0"/>
              </a:rPr>
              <a:t>=</a:t>
            </a:r>
            <a:r>
              <a:rPr lang="en-IN" sz="2400" baseline="-250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A</a:t>
            </a:r>
            <a:r>
              <a:rPr lang="en-IN" sz="2400" baseline="-25000" dirty="0" smtClean="0">
                <a:latin typeface="Times New Roman" pitchFamily="18" charset="0"/>
                <a:cs typeface="Times New Roman" pitchFamily="18" charset="0"/>
              </a:rPr>
              <a:t>i </a:t>
            </a:r>
            <a:r>
              <a:rPr lang="en-IN" sz="2400" dirty="0" smtClean="0">
                <a:latin typeface="Times New Roman" pitchFamily="18" charset="0"/>
                <a:cs typeface="Times New Roman" pitchFamily="18" charset="0"/>
              </a:rPr>
              <a:t>V</a:t>
            </a:r>
            <a:r>
              <a:rPr lang="en-IN" sz="2400" baseline="-25000" dirty="0" smtClean="0">
                <a:latin typeface="Times New Roman" pitchFamily="18" charset="0"/>
                <a:cs typeface="Times New Roman" pitchFamily="18" charset="0"/>
              </a:rPr>
              <a:t>D</a:t>
            </a:r>
          </a:p>
          <a:p>
            <a:pPr>
              <a:buFont typeface="Arial" pitchFamily="34" charset="0"/>
              <a:buChar char="•"/>
            </a:pPr>
            <a:r>
              <a:rPr lang="en-IN" sz="2400" dirty="0" smtClean="0">
                <a:latin typeface="Times New Roman" pitchFamily="18" charset="0"/>
                <a:cs typeface="Times New Roman" pitchFamily="18" charset="0"/>
              </a:rPr>
              <a:t> a - High gain/Open loop gain of the Op-Amp,  10</a:t>
            </a:r>
            <a:r>
              <a:rPr lang="en-IN" sz="2400" baseline="30000" dirty="0" smtClean="0">
                <a:latin typeface="Times New Roman" pitchFamily="18" charset="0"/>
                <a:cs typeface="Times New Roman" pitchFamily="18" charset="0"/>
              </a:rPr>
              <a:t>5</a:t>
            </a:r>
            <a:r>
              <a:rPr lang="en-IN" sz="2400" dirty="0" smtClean="0">
                <a:latin typeface="Times New Roman" pitchFamily="18" charset="0"/>
                <a:cs typeface="Times New Roman" pitchFamily="18" charset="0"/>
              </a:rPr>
              <a:t>&lt; </a:t>
            </a:r>
            <a:r>
              <a:rPr lang="en-IN" sz="2400" dirty="0">
                <a:latin typeface="Times New Roman" pitchFamily="18" charset="0"/>
                <a:cs typeface="Times New Roman" pitchFamily="18" charset="0"/>
              </a:rPr>
              <a:t>a</a:t>
            </a:r>
            <a:r>
              <a:rPr lang="en-IN" sz="2400" dirty="0" smtClean="0">
                <a:latin typeface="Times New Roman" pitchFamily="18" charset="0"/>
                <a:cs typeface="Times New Roman" pitchFamily="18" charset="0"/>
              </a:rPr>
              <a:t> &lt; 10</a:t>
            </a:r>
            <a:r>
              <a:rPr lang="en-IN" sz="2400" baseline="30000" dirty="0" smtClean="0">
                <a:latin typeface="Times New Roman" pitchFamily="18" charset="0"/>
                <a:cs typeface="Times New Roman" pitchFamily="18" charset="0"/>
              </a:rPr>
              <a:t>7</a:t>
            </a:r>
          </a:p>
          <a:p>
            <a:pPr>
              <a:buFont typeface="Arial" pitchFamily="34" charset="0"/>
              <a:buChar char="•"/>
            </a:pPr>
            <a:r>
              <a:rPr lang="en-IN" sz="2400" baseline="30000" dirty="0">
                <a:latin typeface="Times New Roman" pitchFamily="18" charset="0"/>
                <a:cs typeface="Times New Roman" pitchFamily="18" charset="0"/>
              </a:rPr>
              <a:t> </a:t>
            </a:r>
            <a:r>
              <a:rPr lang="en-IN" sz="2400" dirty="0" smtClean="0">
                <a:solidFill>
                  <a:prstClr val="black"/>
                </a:solidFill>
                <a:latin typeface="Times New Roman" pitchFamily="18" charset="0"/>
                <a:cs typeface="Times New Roman" pitchFamily="18" charset="0"/>
              </a:rPr>
              <a:t>Output cannot exceed the biasing voltages.</a:t>
            </a:r>
            <a:endParaRPr lang="en-IN" sz="2400" dirty="0" smtClean="0">
              <a:latin typeface="Times New Roman" pitchFamily="18" charset="0"/>
              <a:cs typeface="Times New Roman" pitchFamily="18" charset="0"/>
            </a:endParaRPr>
          </a:p>
          <a:p>
            <a:endParaRPr lang="en-IN" sz="2400" dirty="0" smtClean="0">
              <a:solidFill>
                <a:schemeClr val="tx1">
                  <a:lumMod val="85000"/>
                  <a:lumOff val="15000"/>
                </a:schemeClr>
              </a:solidFill>
              <a:latin typeface="Times New Roman" pitchFamily="18" charset="0"/>
              <a:cs typeface="Times New Roman" pitchFamily="18" charset="0"/>
            </a:endParaRPr>
          </a:p>
        </p:txBody>
      </p:sp>
      <p:pic>
        <p:nvPicPr>
          <p:cNvPr id="10242" name="Picture 2" descr="C:\Users\user\Desktop\attachments\Op-Amp.PNG"/>
          <p:cNvPicPr>
            <a:picLocks noChangeAspect="1" noChangeArrowheads="1"/>
          </p:cNvPicPr>
          <p:nvPr/>
        </p:nvPicPr>
        <p:blipFill>
          <a:blip r:embed="rId2" cstate="print"/>
          <a:srcRect/>
          <a:stretch>
            <a:fillRect/>
          </a:stretch>
        </p:blipFill>
        <p:spPr bwMode="auto">
          <a:xfrm>
            <a:off x="533400" y="3048000"/>
            <a:ext cx="3276600" cy="2590800"/>
          </a:xfrm>
          <a:prstGeom prst="rect">
            <a:avLst/>
          </a:prstGeom>
          <a:noFill/>
        </p:spPr>
      </p:pic>
      <p:pic>
        <p:nvPicPr>
          <p:cNvPr id="10243" name="Picture 3" descr="C:\Users\user\Desktop\attachments\symbol.PNG"/>
          <p:cNvPicPr>
            <a:picLocks noChangeAspect="1" noChangeArrowheads="1"/>
          </p:cNvPicPr>
          <p:nvPr/>
        </p:nvPicPr>
        <p:blipFill>
          <a:blip r:embed="rId3" cstate="print"/>
          <a:srcRect/>
          <a:stretch>
            <a:fillRect/>
          </a:stretch>
        </p:blipFill>
        <p:spPr bwMode="auto">
          <a:xfrm>
            <a:off x="5334000" y="3200400"/>
            <a:ext cx="2803525" cy="2557512"/>
          </a:xfrm>
          <a:prstGeom prst="rect">
            <a:avLst/>
          </a:prstGeom>
          <a:noFill/>
        </p:spPr>
      </p:pic>
    </p:spTree>
    <p:extLst>
      <p:ext uri="{BB962C8B-B14F-4D97-AF65-F5344CB8AC3E}">
        <p14:creationId xmlns:p14="http://schemas.microsoft.com/office/powerpoint/2010/main" xmlns="" val="29157976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63" y="304800"/>
            <a:ext cx="5633337" cy="461665"/>
          </a:xfrm>
          <a:prstGeom prst="rect">
            <a:avLst/>
          </a:prstGeom>
        </p:spPr>
        <p:txBody>
          <a:bodyPr wrap="none">
            <a:spAutoFit/>
          </a:bodyPr>
          <a:lstStyle/>
          <a:p>
            <a:pPr algn="ctr"/>
            <a:r>
              <a:rPr lang="en-US" sz="2400" b="1" u="sng" dirty="0" smtClean="0">
                <a:latin typeface="Times New Roman" pitchFamily="18" charset="0"/>
                <a:cs typeface="Times New Roman" pitchFamily="18" charset="0"/>
              </a:rPr>
              <a:t>Frequency Response For High Pass Filter</a:t>
            </a:r>
            <a:endParaRPr lang="en-US" sz="3200" b="1" u="sng" dirty="0">
              <a:latin typeface="Times New Roman" pitchFamily="18" charset="0"/>
              <a:cs typeface="Times New Roman" pitchFamily="18" charset="0"/>
            </a:endParaRPr>
          </a:p>
        </p:txBody>
      </p:sp>
      <p:pic>
        <p:nvPicPr>
          <p:cNvPr id="6" name="Picture 2" descr="C:\Users\user\Desktop\high-pass-filter-response-curve-basic.gif"/>
          <p:cNvPicPr>
            <a:picLocks noChangeAspect="1" noChangeArrowheads="1"/>
          </p:cNvPicPr>
          <p:nvPr/>
        </p:nvPicPr>
        <p:blipFill>
          <a:blip r:embed="rId2" cstate="print"/>
          <a:srcRect/>
          <a:stretch>
            <a:fillRect/>
          </a:stretch>
        </p:blipFill>
        <p:spPr bwMode="auto">
          <a:xfrm>
            <a:off x="1143000" y="1600200"/>
            <a:ext cx="5257800" cy="3466862"/>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AutoShape 5" descr="Image result for frequency response of band pass filt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4583" name="AutoShape 7" descr="Image result for frequency response of band pass filt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extBox 10"/>
          <p:cNvSpPr txBox="1"/>
          <p:nvPr/>
        </p:nvSpPr>
        <p:spPr>
          <a:xfrm>
            <a:off x="2362200" y="5791200"/>
            <a:ext cx="3048000" cy="646331"/>
          </a:xfrm>
          <a:prstGeom prst="rect">
            <a:avLst/>
          </a:prstGeom>
          <a:noFill/>
        </p:spPr>
        <p:txBody>
          <a:bodyPr wrap="square" rtlCol="0">
            <a:spAutoFit/>
          </a:bodyPr>
          <a:lstStyle/>
          <a:p>
            <a:r>
              <a:rPr lang="en-US" sz="3600" dirty="0" smtClean="0"/>
              <a:t> </a:t>
            </a:r>
          </a:p>
        </p:txBody>
      </p:sp>
      <p:sp>
        <p:nvSpPr>
          <p:cNvPr id="10" name="Rectangle 9"/>
          <p:cNvSpPr/>
          <p:nvPr/>
        </p:nvSpPr>
        <p:spPr>
          <a:xfrm>
            <a:off x="152400" y="304800"/>
            <a:ext cx="2688557" cy="461665"/>
          </a:xfrm>
          <a:prstGeom prst="rect">
            <a:avLst/>
          </a:prstGeom>
        </p:spPr>
        <p:txBody>
          <a:bodyPr wrap="none">
            <a:spAutoFit/>
          </a:bodyPr>
          <a:lstStyle/>
          <a:p>
            <a:r>
              <a:rPr lang="en-US" sz="2400" b="1" dirty="0" smtClean="0">
                <a:latin typeface="Times New Roman" pitchFamily="18" charset="0"/>
                <a:cs typeface="Times New Roman" pitchFamily="18" charset="0"/>
              </a:rPr>
              <a:t>3) Band Pass Filter</a:t>
            </a:r>
          </a:p>
        </p:txBody>
      </p:sp>
      <p:pic>
        <p:nvPicPr>
          <p:cNvPr id="2" name="Picture 1"/>
          <p:cNvPicPr>
            <a:picLocks noChangeAspect="1"/>
          </p:cNvPicPr>
          <p:nvPr/>
        </p:nvPicPr>
        <p:blipFill>
          <a:blip r:embed="rId2" cstate="print"/>
          <a:stretch>
            <a:fillRect/>
          </a:stretch>
        </p:blipFill>
        <p:spPr>
          <a:xfrm>
            <a:off x="1066800" y="3200400"/>
            <a:ext cx="6757571" cy="2590800"/>
          </a:xfrm>
          <a:prstGeom prst="rect">
            <a:avLst/>
          </a:prstGeom>
        </p:spPr>
      </p:pic>
      <p:pic>
        <p:nvPicPr>
          <p:cNvPr id="8" name="Picture 7"/>
          <p:cNvPicPr>
            <a:picLocks noChangeAspect="1"/>
          </p:cNvPicPr>
          <p:nvPr/>
        </p:nvPicPr>
        <p:blipFill>
          <a:blip r:embed="rId3" cstate="print"/>
          <a:stretch>
            <a:fillRect/>
          </a:stretch>
        </p:blipFill>
        <p:spPr>
          <a:xfrm>
            <a:off x="1328007" y="1524000"/>
            <a:ext cx="5834793" cy="12192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9" descr="Image result for frequency response of band pass filter"/>
          <p:cNvPicPr>
            <a:picLocks noChangeAspect="1" noChangeArrowheads="1"/>
          </p:cNvPicPr>
          <p:nvPr/>
        </p:nvPicPr>
        <p:blipFill>
          <a:blip r:embed="rId2" cstate="print"/>
          <a:srcRect/>
          <a:stretch>
            <a:fillRect/>
          </a:stretch>
        </p:blipFill>
        <p:spPr bwMode="auto">
          <a:xfrm>
            <a:off x="533400" y="1219200"/>
            <a:ext cx="7080738" cy="2514600"/>
          </a:xfrm>
          <a:prstGeom prst="rect">
            <a:avLst/>
          </a:prstGeom>
          <a:noFill/>
        </p:spPr>
      </p:pic>
      <p:sp>
        <p:nvSpPr>
          <p:cNvPr id="4" name="Rectangle 3"/>
          <p:cNvSpPr/>
          <p:nvPr/>
        </p:nvSpPr>
        <p:spPr>
          <a:xfrm>
            <a:off x="36870" y="228600"/>
            <a:ext cx="5686237" cy="461665"/>
          </a:xfrm>
          <a:prstGeom prst="rect">
            <a:avLst/>
          </a:prstGeom>
        </p:spPr>
        <p:txBody>
          <a:bodyPr wrap="none">
            <a:spAutoFit/>
          </a:bodyPr>
          <a:lstStyle/>
          <a:p>
            <a:pPr algn="ctr"/>
            <a:r>
              <a:rPr lang="en-US" sz="2400" b="1" u="sng" dirty="0" smtClean="0">
                <a:latin typeface="Times New Roman" pitchFamily="18" charset="0"/>
                <a:cs typeface="Times New Roman" pitchFamily="18" charset="0"/>
              </a:rPr>
              <a:t>Frequency Response For Band Pass Filter</a:t>
            </a:r>
            <a:endParaRPr lang="en-US" sz="3200" b="1" u="sng" dirty="0">
              <a:latin typeface="Times New Roman" pitchFamily="18" charset="0"/>
              <a:cs typeface="Times New Roman" pitchFamily="18" charset="0"/>
            </a:endParaRPr>
          </a:p>
        </p:txBody>
      </p:sp>
      <p:pic>
        <p:nvPicPr>
          <p:cNvPr id="6" name="Picture 5"/>
          <p:cNvPicPr>
            <a:picLocks noChangeAspect="1"/>
          </p:cNvPicPr>
          <p:nvPr/>
        </p:nvPicPr>
        <p:blipFill>
          <a:blip r:embed="rId3" cstate="print"/>
          <a:stretch>
            <a:fillRect/>
          </a:stretch>
        </p:blipFill>
        <p:spPr>
          <a:xfrm>
            <a:off x="2286000" y="4262735"/>
            <a:ext cx="3534508" cy="9144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AutoShape 2" descr="Image result for frequency response of band pass filt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Rectangle 8"/>
          <p:cNvSpPr/>
          <p:nvPr/>
        </p:nvSpPr>
        <p:spPr>
          <a:xfrm>
            <a:off x="0" y="228600"/>
            <a:ext cx="8458200" cy="1446550"/>
          </a:xfrm>
          <a:prstGeom prst="rect">
            <a:avLst/>
          </a:prstGeom>
        </p:spPr>
        <p:txBody>
          <a:bodyPr wrap="square">
            <a:spAutoFit/>
          </a:bodyPr>
          <a:lstStyle/>
          <a:p>
            <a:pPr marL="457200" indent="-457200" algn="ctr"/>
            <a:r>
              <a:rPr lang="en-US" sz="3200" b="1" dirty="0" smtClean="0">
                <a:latin typeface="Times New Roman" pitchFamily="18" charset="0"/>
                <a:cs typeface="Times New Roman" pitchFamily="18" charset="0"/>
              </a:rPr>
              <a:t> </a:t>
            </a:r>
            <a:r>
              <a:rPr lang="en-US" sz="3200" b="1" u="sng" dirty="0" smtClean="0">
                <a:latin typeface="Times New Roman" pitchFamily="18" charset="0"/>
                <a:cs typeface="Times New Roman" pitchFamily="18" charset="0"/>
              </a:rPr>
              <a:t>Active Filters</a:t>
            </a:r>
          </a:p>
          <a:p>
            <a:pPr marL="457200" indent="-457200"/>
            <a:r>
              <a:rPr lang="en-US" sz="2800" b="1" dirty="0" smtClean="0">
                <a:latin typeface="Times New Roman" pitchFamily="18" charset="0"/>
                <a:cs typeface="Times New Roman" pitchFamily="18" charset="0"/>
              </a:rPr>
              <a:t> </a:t>
            </a:r>
          </a:p>
          <a:p>
            <a:pPr marL="457200" indent="-457200"/>
            <a:r>
              <a:rPr lang="en-US" sz="2800" b="1" dirty="0" smtClean="0">
                <a:latin typeface="Times New Roman" pitchFamily="18" charset="0"/>
                <a:cs typeface="Times New Roman" pitchFamily="18" charset="0"/>
              </a:rPr>
              <a:t>1) </a:t>
            </a:r>
            <a:r>
              <a:rPr lang="en-US" sz="2800" b="1" u="sng" dirty="0" smtClean="0">
                <a:latin typeface="Times New Roman" pitchFamily="18" charset="0"/>
                <a:cs typeface="Times New Roman" pitchFamily="18" charset="0"/>
              </a:rPr>
              <a:t>Low Pass Filter</a:t>
            </a:r>
            <a:r>
              <a:rPr lang="en-US" sz="2800" b="1" dirty="0" smtClean="0">
                <a:latin typeface="Times New Roman" pitchFamily="18" charset="0"/>
                <a:cs typeface="Times New Roman" pitchFamily="18" charset="0"/>
              </a:rPr>
              <a:t> :-</a:t>
            </a:r>
            <a:endParaRPr lang="en-US" sz="2800" b="1" u="sng" dirty="0" smtClean="0">
              <a:latin typeface="Times New Roman" pitchFamily="18" charset="0"/>
              <a:cs typeface="Times New Roman" pitchFamily="18" charset="0"/>
            </a:endParaRPr>
          </a:p>
        </p:txBody>
      </p:sp>
      <p:pic>
        <p:nvPicPr>
          <p:cNvPr id="4098" name="Picture 2" descr="C:\Users\user\Downloads\active LPF1.png"/>
          <p:cNvPicPr>
            <a:picLocks noChangeAspect="1" noChangeArrowheads="1"/>
          </p:cNvPicPr>
          <p:nvPr/>
        </p:nvPicPr>
        <p:blipFill>
          <a:blip r:embed="rId2" cstate="print"/>
          <a:srcRect/>
          <a:stretch>
            <a:fillRect/>
          </a:stretch>
        </p:blipFill>
        <p:spPr bwMode="auto">
          <a:xfrm>
            <a:off x="4937522" y="1295400"/>
            <a:ext cx="4168915" cy="2286000"/>
          </a:xfrm>
          <a:prstGeom prst="rect">
            <a:avLst/>
          </a:prstGeom>
          <a:noFill/>
        </p:spPr>
      </p:pic>
      <p:pic>
        <p:nvPicPr>
          <p:cNvPr id="4099" name="Picture 3" descr="C:\Users\user\Downloads\active LPF2.png"/>
          <p:cNvPicPr>
            <a:picLocks noChangeAspect="1" noChangeArrowheads="1"/>
          </p:cNvPicPr>
          <p:nvPr/>
        </p:nvPicPr>
        <p:blipFill>
          <a:blip r:embed="rId3" cstate="print"/>
          <a:srcRect/>
          <a:stretch>
            <a:fillRect/>
          </a:stretch>
        </p:blipFill>
        <p:spPr bwMode="auto">
          <a:xfrm>
            <a:off x="5042079" y="4191000"/>
            <a:ext cx="4064358" cy="2667512"/>
          </a:xfrm>
          <a:prstGeom prst="rect">
            <a:avLst/>
          </a:prstGeom>
          <a:noFill/>
        </p:spPr>
      </p:pic>
      <p:pic>
        <p:nvPicPr>
          <p:cNvPr id="2" name="Picture 1"/>
          <p:cNvPicPr>
            <a:picLocks noChangeAspect="1"/>
          </p:cNvPicPr>
          <p:nvPr/>
        </p:nvPicPr>
        <p:blipFill>
          <a:blip r:embed="rId4" cstate="print"/>
          <a:stretch>
            <a:fillRect/>
          </a:stretch>
        </p:blipFill>
        <p:spPr>
          <a:xfrm>
            <a:off x="1660922" y="2024650"/>
            <a:ext cx="3276600" cy="4071350"/>
          </a:xfrm>
          <a:prstGeom prst="rect">
            <a:avLst/>
          </a:prstGeom>
        </p:spPr>
      </p:pic>
      <p:sp>
        <p:nvSpPr>
          <p:cNvPr id="3" name="TextBox 2"/>
          <p:cNvSpPr txBox="1"/>
          <p:nvPr/>
        </p:nvSpPr>
        <p:spPr>
          <a:xfrm>
            <a:off x="533400" y="4155757"/>
            <a:ext cx="2054225" cy="492443"/>
          </a:xfrm>
          <a:prstGeom prst="rect">
            <a:avLst/>
          </a:prstGeom>
          <a:noFill/>
        </p:spPr>
        <p:txBody>
          <a:bodyPr wrap="square" rtlCol="0">
            <a:spAutoFit/>
          </a:bodyPr>
          <a:lstStyle/>
          <a:p>
            <a:r>
              <a:rPr lang="en-US" sz="2600" dirty="0" smtClean="0">
                <a:latin typeface="Times New Roman" panose="02020603050405020304" pitchFamily="18" charset="0"/>
                <a:cs typeface="Times New Roman" panose="02020603050405020304" pitchFamily="18" charset="0"/>
              </a:rPr>
              <a:t>With Gain :</a:t>
            </a:r>
            <a:endParaRPr lang="en-US" sz="2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381000"/>
            <a:ext cx="8458200" cy="584775"/>
          </a:xfrm>
          <a:prstGeom prst="rect">
            <a:avLst/>
          </a:prstGeom>
        </p:spPr>
        <p:txBody>
          <a:bodyPr wrap="square">
            <a:spAutoFit/>
          </a:bodyPr>
          <a:lstStyle/>
          <a:p>
            <a:r>
              <a:rPr lang="en-US" sz="3200" b="1" dirty="0" smtClean="0">
                <a:latin typeface="Times New Roman" pitchFamily="18" charset="0"/>
                <a:cs typeface="Times New Roman" pitchFamily="18" charset="0"/>
              </a:rPr>
              <a:t> 2) </a:t>
            </a:r>
            <a:r>
              <a:rPr lang="en-US" sz="3200" b="1" u="sng" dirty="0" smtClean="0">
                <a:latin typeface="Times New Roman" pitchFamily="18" charset="0"/>
                <a:cs typeface="Times New Roman" pitchFamily="18" charset="0"/>
              </a:rPr>
              <a:t>High Pass Filter</a:t>
            </a:r>
            <a:r>
              <a:rPr lang="en-US" sz="3200" b="1" dirty="0" smtClean="0">
                <a:latin typeface="Times New Roman" pitchFamily="18" charset="0"/>
                <a:cs typeface="Times New Roman" pitchFamily="18" charset="0"/>
              </a:rPr>
              <a:t> :-</a:t>
            </a:r>
            <a:endParaRPr lang="en-US" sz="3200" dirty="0"/>
          </a:p>
        </p:txBody>
      </p:sp>
      <p:pic>
        <p:nvPicPr>
          <p:cNvPr id="5126" name="Picture 6" descr="C:\Users\user\Downloads\active HPF1.png"/>
          <p:cNvPicPr>
            <a:picLocks noChangeAspect="1" noChangeArrowheads="1"/>
          </p:cNvPicPr>
          <p:nvPr/>
        </p:nvPicPr>
        <p:blipFill>
          <a:blip r:embed="rId2" cstate="print"/>
          <a:srcRect/>
          <a:stretch>
            <a:fillRect/>
          </a:stretch>
        </p:blipFill>
        <p:spPr bwMode="auto">
          <a:xfrm>
            <a:off x="4495800" y="1219200"/>
            <a:ext cx="4318270" cy="2362200"/>
          </a:xfrm>
          <a:prstGeom prst="rect">
            <a:avLst/>
          </a:prstGeom>
          <a:noFill/>
        </p:spPr>
      </p:pic>
      <p:pic>
        <p:nvPicPr>
          <p:cNvPr id="5127" name="Picture 7" descr="C:\Users\user\Downloads\active HPF2.png"/>
          <p:cNvPicPr>
            <a:picLocks noChangeAspect="1" noChangeArrowheads="1"/>
          </p:cNvPicPr>
          <p:nvPr/>
        </p:nvPicPr>
        <p:blipFill>
          <a:blip r:embed="rId3" cstate="print"/>
          <a:srcRect/>
          <a:stretch>
            <a:fillRect/>
          </a:stretch>
        </p:blipFill>
        <p:spPr bwMode="auto">
          <a:xfrm>
            <a:off x="4495800" y="4038600"/>
            <a:ext cx="4633795" cy="2819400"/>
          </a:xfrm>
          <a:prstGeom prst="rect">
            <a:avLst/>
          </a:prstGeom>
          <a:noFill/>
        </p:spPr>
      </p:pic>
      <p:pic>
        <p:nvPicPr>
          <p:cNvPr id="8" name="Picture 7"/>
          <p:cNvPicPr>
            <a:picLocks noChangeAspect="1"/>
          </p:cNvPicPr>
          <p:nvPr/>
        </p:nvPicPr>
        <p:blipFill>
          <a:blip r:embed="rId4" cstate="print"/>
          <a:stretch>
            <a:fillRect/>
          </a:stretch>
        </p:blipFill>
        <p:spPr>
          <a:xfrm>
            <a:off x="1219200" y="2024650"/>
            <a:ext cx="3276600" cy="4071350"/>
          </a:xfrm>
          <a:prstGeom prst="rect">
            <a:avLst/>
          </a:prstGeom>
        </p:spPr>
      </p:pic>
      <p:sp>
        <p:nvSpPr>
          <p:cNvPr id="9" name="TextBox 8"/>
          <p:cNvSpPr txBox="1"/>
          <p:nvPr/>
        </p:nvSpPr>
        <p:spPr>
          <a:xfrm>
            <a:off x="155575" y="4155757"/>
            <a:ext cx="2054225" cy="492443"/>
          </a:xfrm>
          <a:prstGeom prst="rect">
            <a:avLst/>
          </a:prstGeom>
          <a:noFill/>
        </p:spPr>
        <p:txBody>
          <a:bodyPr wrap="square" rtlCol="0">
            <a:spAutoFit/>
          </a:bodyPr>
          <a:lstStyle/>
          <a:p>
            <a:r>
              <a:rPr lang="en-US" sz="2600" dirty="0" smtClean="0">
                <a:latin typeface="Times New Roman" panose="02020603050405020304" pitchFamily="18" charset="0"/>
                <a:cs typeface="Times New Roman" panose="02020603050405020304" pitchFamily="18" charset="0"/>
              </a:rPr>
              <a:t>With Gain :</a:t>
            </a:r>
            <a:endParaRPr lang="en-US" sz="2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381000"/>
            <a:ext cx="8458200" cy="523220"/>
          </a:xfrm>
          <a:prstGeom prst="rect">
            <a:avLst/>
          </a:prstGeom>
          <a:noFill/>
        </p:spPr>
        <p:txBody>
          <a:bodyPr wrap="square" rtlCol="0">
            <a:spAutoFit/>
          </a:bodyPr>
          <a:lstStyle/>
          <a:p>
            <a:pPr algn="ctr"/>
            <a:r>
              <a:rPr lang="en-US" sz="2800" b="1" u="sng" dirty="0" smtClean="0">
                <a:latin typeface="Times New Roman" pitchFamily="18" charset="0"/>
                <a:cs typeface="Times New Roman" pitchFamily="18" charset="0"/>
              </a:rPr>
              <a:t>Second Order Filters</a:t>
            </a:r>
            <a:endParaRPr lang="en-US" sz="2800" b="1" u="sng" dirty="0">
              <a:latin typeface="Times New Roman" pitchFamily="18" charset="0"/>
              <a:cs typeface="Times New Roman" pitchFamily="18" charset="0"/>
            </a:endParaRPr>
          </a:p>
        </p:txBody>
      </p:sp>
      <p:pic>
        <p:nvPicPr>
          <p:cNvPr id="6146" name="Picture 2" descr="C:\Users\user\Downloads\2nd order filter.png"/>
          <p:cNvPicPr>
            <a:picLocks noChangeAspect="1" noChangeArrowheads="1"/>
          </p:cNvPicPr>
          <p:nvPr/>
        </p:nvPicPr>
        <p:blipFill>
          <a:blip r:embed="rId2" cstate="print"/>
          <a:srcRect/>
          <a:stretch>
            <a:fillRect/>
          </a:stretch>
        </p:blipFill>
        <p:spPr bwMode="auto">
          <a:xfrm>
            <a:off x="3891281" y="1685308"/>
            <a:ext cx="5252719" cy="3115292"/>
          </a:xfrm>
          <a:prstGeom prst="rect">
            <a:avLst/>
          </a:prstGeom>
          <a:noFill/>
        </p:spPr>
      </p:pic>
      <p:pic>
        <p:nvPicPr>
          <p:cNvPr id="2" name="Picture 1"/>
          <p:cNvPicPr>
            <a:picLocks noChangeAspect="1"/>
          </p:cNvPicPr>
          <p:nvPr/>
        </p:nvPicPr>
        <p:blipFill>
          <a:blip r:embed="rId3" cstate="print"/>
          <a:stretch>
            <a:fillRect/>
          </a:stretch>
        </p:blipFill>
        <p:spPr>
          <a:xfrm>
            <a:off x="609599" y="1828800"/>
            <a:ext cx="3040529" cy="281940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381000"/>
            <a:ext cx="8610600" cy="523220"/>
          </a:xfrm>
          <a:prstGeom prst="rect">
            <a:avLst/>
          </a:prstGeom>
        </p:spPr>
        <p:txBody>
          <a:bodyPr wrap="square">
            <a:spAutoFit/>
          </a:bodyPr>
          <a:lstStyle/>
          <a:p>
            <a:pPr algn="ctr"/>
            <a:r>
              <a:rPr lang="en-US" sz="2800" b="1" u="sng" dirty="0" smtClean="0">
                <a:latin typeface="Times New Roman" pitchFamily="18" charset="0"/>
                <a:cs typeface="Times New Roman" pitchFamily="18" charset="0"/>
              </a:rPr>
              <a:t>Active Band Pass Filter</a:t>
            </a:r>
            <a:endParaRPr lang="en-US" sz="2800" b="1" u="sng" dirty="0">
              <a:latin typeface="Times New Roman" pitchFamily="18" charset="0"/>
              <a:cs typeface="Times New Roman" pitchFamily="18" charset="0"/>
            </a:endParaRPr>
          </a:p>
        </p:txBody>
      </p:sp>
      <p:pic>
        <p:nvPicPr>
          <p:cNvPr id="4" name="Picture 3"/>
          <p:cNvPicPr>
            <a:picLocks noChangeAspect="1"/>
          </p:cNvPicPr>
          <p:nvPr/>
        </p:nvPicPr>
        <p:blipFill>
          <a:blip r:embed="rId2" cstate="print"/>
          <a:stretch>
            <a:fillRect/>
          </a:stretch>
        </p:blipFill>
        <p:spPr>
          <a:xfrm>
            <a:off x="1143000" y="1600200"/>
            <a:ext cx="5834793" cy="1219200"/>
          </a:xfrm>
          <a:prstGeom prst="rect">
            <a:avLst/>
          </a:prstGeom>
        </p:spPr>
      </p:pic>
      <p:pic>
        <p:nvPicPr>
          <p:cNvPr id="3" name="Picture 2"/>
          <p:cNvPicPr>
            <a:picLocks noChangeAspect="1"/>
          </p:cNvPicPr>
          <p:nvPr/>
        </p:nvPicPr>
        <p:blipFill>
          <a:blip r:embed="rId3" cstate="print"/>
          <a:stretch>
            <a:fillRect/>
          </a:stretch>
        </p:blipFill>
        <p:spPr>
          <a:xfrm>
            <a:off x="1066800" y="3119437"/>
            <a:ext cx="7117508" cy="2900363"/>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381000"/>
            <a:ext cx="2739854" cy="523220"/>
          </a:xfrm>
          <a:prstGeom prst="rect">
            <a:avLst/>
          </a:prstGeom>
        </p:spPr>
        <p:txBody>
          <a:bodyPr wrap="none">
            <a:spAutoFit/>
          </a:bodyPr>
          <a:lstStyle/>
          <a:p>
            <a:pPr algn="ctr"/>
            <a:r>
              <a:rPr lang="en-US" sz="2800" b="1" u="sng" dirty="0" smtClean="0">
                <a:latin typeface="Times New Roman" pitchFamily="18" charset="0"/>
                <a:cs typeface="Times New Roman" pitchFamily="18" charset="0"/>
              </a:rPr>
              <a:t>Band Stop Filter</a:t>
            </a:r>
            <a:endParaRPr lang="en-US" sz="2800" b="1" u="sng" dirty="0">
              <a:latin typeface="Times New Roman" pitchFamily="18" charset="0"/>
              <a:cs typeface="Times New Roman" pitchFamily="18" charset="0"/>
            </a:endParaRPr>
          </a:p>
        </p:txBody>
      </p:sp>
      <p:pic>
        <p:nvPicPr>
          <p:cNvPr id="2" name="Picture 1"/>
          <p:cNvPicPr>
            <a:picLocks noChangeAspect="1"/>
          </p:cNvPicPr>
          <p:nvPr/>
        </p:nvPicPr>
        <p:blipFill>
          <a:blip r:embed="rId2" cstate="print"/>
          <a:stretch>
            <a:fillRect/>
          </a:stretch>
        </p:blipFill>
        <p:spPr>
          <a:xfrm>
            <a:off x="1752600" y="2057400"/>
            <a:ext cx="5892636" cy="229552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685800"/>
            <a:ext cx="8686800" cy="3508653"/>
          </a:xfrm>
          <a:prstGeom prst="rect">
            <a:avLst/>
          </a:prstGeom>
        </p:spPr>
        <p:txBody>
          <a:bodyPr wrap="square">
            <a:spAutoFit/>
          </a:bodyPr>
          <a:lstStyle/>
          <a:p>
            <a:pPr>
              <a:buClr>
                <a:schemeClr val="tx1"/>
              </a:buClr>
              <a:buFont typeface="Wingdings" pitchFamily="2" charset="2"/>
              <a:buChar char="Ø"/>
            </a:pPr>
            <a:r>
              <a:rPr lang="en-IN" sz="2800" b="1" dirty="0" smtClean="0">
                <a:latin typeface="Times New Roman" pitchFamily="18" charset="0"/>
                <a:cs typeface="Times New Roman" pitchFamily="18" charset="0"/>
              </a:rPr>
              <a:t> </a:t>
            </a:r>
            <a:r>
              <a:rPr lang="en-IN" sz="2800" b="1" u="sng" dirty="0" smtClean="0">
                <a:latin typeface="Times New Roman" pitchFamily="18" charset="0"/>
                <a:cs typeface="Times New Roman" pitchFamily="18" charset="0"/>
              </a:rPr>
              <a:t>Properties of Op- Amp </a:t>
            </a:r>
            <a:r>
              <a:rPr lang="en-IN" sz="2800" b="1" dirty="0" smtClean="0">
                <a:latin typeface="Times New Roman" pitchFamily="18" charset="0"/>
                <a:cs typeface="Times New Roman" pitchFamily="18" charset="0"/>
              </a:rPr>
              <a:t>:-</a:t>
            </a:r>
          </a:p>
          <a:p>
            <a:pPr>
              <a:buFont typeface="Wingdings" pitchFamily="2" charset="2"/>
              <a:buChar char="q"/>
            </a:pPr>
            <a:endParaRPr lang="en-IN" sz="2800" b="1" u="sng" dirty="0" smtClean="0">
              <a:latin typeface="Times New Roman" pitchFamily="18" charset="0"/>
              <a:cs typeface="Times New Roman" pitchFamily="18" charset="0"/>
            </a:endParaRPr>
          </a:p>
          <a:p>
            <a:pPr marL="514350" indent="-514350" algn="just">
              <a:buFont typeface="+mj-lt"/>
              <a:buAutoNum type="alphaLcPeriod"/>
            </a:pPr>
            <a:r>
              <a:rPr lang="en-IN" sz="2400" dirty="0" smtClean="0">
                <a:latin typeface="Times New Roman" pitchFamily="18" charset="0"/>
                <a:cs typeface="Times New Roman" pitchFamily="18" charset="0"/>
              </a:rPr>
              <a:t>High Input Impedance (Take Max. Input)</a:t>
            </a:r>
          </a:p>
          <a:p>
            <a:pPr marL="514350" indent="-514350" algn="just">
              <a:buFont typeface="+mj-lt"/>
              <a:buAutoNum type="alphaLcPeriod"/>
            </a:pPr>
            <a:r>
              <a:rPr lang="en-IN" sz="2400" dirty="0" smtClean="0">
                <a:latin typeface="Times New Roman" pitchFamily="18" charset="0"/>
                <a:cs typeface="Times New Roman" pitchFamily="18" charset="0"/>
              </a:rPr>
              <a:t>Low Output Impedance (Provide Max. Output)</a:t>
            </a:r>
          </a:p>
          <a:p>
            <a:pPr marL="514350" indent="-514350" algn="just">
              <a:buFont typeface="+mj-lt"/>
              <a:buAutoNum type="alphaLcPeriod"/>
            </a:pPr>
            <a:r>
              <a:rPr lang="en-IN" sz="2400" dirty="0" smtClean="0">
                <a:latin typeface="Times New Roman" pitchFamily="18" charset="0"/>
                <a:cs typeface="Times New Roman" pitchFamily="18" charset="0"/>
              </a:rPr>
              <a:t>High Voltage Gain (a)</a:t>
            </a:r>
          </a:p>
          <a:p>
            <a:pPr marL="514350" indent="-514350" algn="just">
              <a:buFont typeface="+mj-lt"/>
              <a:buAutoNum type="alphaLcPeriod"/>
            </a:pPr>
            <a:r>
              <a:rPr lang="en-IN" sz="2400" dirty="0" smtClean="0">
                <a:latin typeface="Times New Roman" pitchFamily="18" charset="0"/>
                <a:cs typeface="Times New Roman" pitchFamily="18" charset="0"/>
              </a:rPr>
              <a:t>Large Bandwidth</a:t>
            </a:r>
          </a:p>
          <a:p>
            <a:pPr marL="457200" indent="-457200" algn="just">
              <a:buAutoNum type="alphaLcPeriod" startAt="5"/>
            </a:pPr>
            <a:r>
              <a:rPr lang="en-IN" sz="2400" dirty="0" smtClean="0">
                <a:latin typeface="Times New Roman" pitchFamily="18" charset="0"/>
                <a:cs typeface="Times New Roman" pitchFamily="18" charset="0"/>
              </a:rPr>
              <a:t>Perfect balance. (If V</a:t>
            </a:r>
            <a:r>
              <a:rPr lang="en-IN" sz="2400" baseline="-25000" dirty="0" smtClean="0">
                <a:latin typeface="Times New Roman" pitchFamily="18" charset="0"/>
                <a:cs typeface="Times New Roman" pitchFamily="18" charset="0"/>
              </a:rPr>
              <a:t>D </a:t>
            </a:r>
            <a:r>
              <a:rPr lang="en-IN" sz="2400" dirty="0" smtClean="0">
                <a:latin typeface="Times New Roman" pitchFamily="18" charset="0"/>
                <a:cs typeface="Times New Roman" pitchFamily="18" charset="0"/>
              </a:rPr>
              <a:t>=0 then V</a:t>
            </a:r>
            <a:r>
              <a:rPr lang="en-IN" sz="2400" baseline="-25000" dirty="0" smtClean="0">
                <a:latin typeface="Times New Roman" pitchFamily="18" charset="0"/>
                <a:cs typeface="Times New Roman" pitchFamily="18" charset="0"/>
              </a:rPr>
              <a:t>O </a:t>
            </a:r>
            <a:r>
              <a:rPr lang="en-IN" sz="2400" dirty="0" smtClean="0">
                <a:latin typeface="Times New Roman" pitchFamily="18" charset="0"/>
                <a:cs typeface="Times New Roman" pitchFamily="18" charset="0"/>
              </a:rPr>
              <a:t>=0)</a:t>
            </a:r>
          </a:p>
          <a:p>
            <a:pPr marL="457200" indent="-457200" algn="just">
              <a:buAutoNum type="alphaLcPeriod" startAt="5"/>
            </a:pPr>
            <a:r>
              <a:rPr lang="en-IN" sz="2400" dirty="0" smtClean="0">
                <a:latin typeface="Times New Roman" pitchFamily="18" charset="0"/>
                <a:cs typeface="Times New Roman" pitchFamily="18" charset="0"/>
              </a:rPr>
              <a:t>Independent of temperature.</a:t>
            </a:r>
          </a:p>
          <a:p>
            <a:pPr marL="514350" indent="-514350">
              <a:buFont typeface="+mj-lt"/>
              <a:buAutoNum type="alphaLcPeriod"/>
            </a:pPr>
            <a:endParaRPr lang="en-IN" dirty="0" smtClean="0">
              <a:solidFill>
                <a:schemeClr val="tx1">
                  <a:lumMod val="85000"/>
                  <a:lumOff val="1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304800"/>
            <a:ext cx="4572000" cy="1538883"/>
          </a:xfrm>
          <a:prstGeom prst="rect">
            <a:avLst/>
          </a:prstGeom>
        </p:spPr>
        <p:txBody>
          <a:bodyPr>
            <a:spAutoFit/>
          </a:bodyPr>
          <a:lstStyle/>
          <a:p>
            <a:endParaRPr lang="en-IN" dirty="0" smtClean="0"/>
          </a:p>
          <a:p>
            <a:pPr>
              <a:buFont typeface="Wingdings" pitchFamily="2" charset="2"/>
              <a:buChar char="Ø"/>
            </a:pPr>
            <a:r>
              <a:rPr lang="en-IN" sz="2800" dirty="0" smtClean="0">
                <a:latin typeface="Times New Roman" pitchFamily="18" charset="0"/>
                <a:cs typeface="Times New Roman" pitchFamily="18" charset="0"/>
              </a:rPr>
              <a:t> </a:t>
            </a:r>
            <a:r>
              <a:rPr lang="en-IN" sz="2800" b="1" u="sng" dirty="0" smtClean="0">
                <a:latin typeface="Times New Roman" pitchFamily="18" charset="0"/>
                <a:cs typeface="Times New Roman" pitchFamily="18" charset="0"/>
              </a:rPr>
              <a:t>Basic Configuration</a:t>
            </a:r>
            <a:r>
              <a:rPr lang="en-IN" sz="2800" b="1" dirty="0" smtClean="0">
                <a:latin typeface="Times New Roman" pitchFamily="18" charset="0"/>
                <a:cs typeface="Times New Roman" pitchFamily="18" charset="0"/>
              </a:rPr>
              <a:t>:-</a:t>
            </a:r>
          </a:p>
          <a:p>
            <a:pPr>
              <a:buFont typeface="Wingdings" pitchFamily="2" charset="2"/>
              <a:buChar char="q"/>
            </a:pPr>
            <a:endParaRPr lang="en-IN" sz="2400" b="1" dirty="0" smtClean="0"/>
          </a:p>
          <a:p>
            <a:r>
              <a:rPr lang="en-US" sz="2400" b="1" dirty="0" smtClean="0">
                <a:latin typeface="Times New Roman" panose="02020603050405020304" pitchFamily="18" charset="0"/>
                <a:cs typeface="Times New Roman" panose="02020603050405020304" pitchFamily="18" charset="0"/>
              </a:rPr>
              <a:t>A</a:t>
            </a:r>
            <a:r>
              <a:rPr lang="en-US" sz="2400" b="1" dirty="0" smtClean="0"/>
              <a:t>) </a:t>
            </a:r>
            <a:r>
              <a:rPr lang="en-US" sz="2400" b="1" u="sng" dirty="0" smtClean="0">
                <a:latin typeface="Times New Roman" panose="02020603050405020304" pitchFamily="18" charset="0"/>
                <a:cs typeface="Times New Roman" panose="02020603050405020304" pitchFamily="18" charset="0"/>
              </a:rPr>
              <a:t>Non Inverting Amplifier</a:t>
            </a:r>
            <a:r>
              <a:rPr lang="en-US" sz="2400" b="1" dirty="0" smtClean="0"/>
              <a:t>:-</a:t>
            </a:r>
          </a:p>
        </p:txBody>
      </p:sp>
      <p:pic>
        <p:nvPicPr>
          <p:cNvPr id="11267" name="Picture 3" descr="C:\Users\user\Desktop\attachments\Non-inverting.PNG"/>
          <p:cNvPicPr>
            <a:picLocks noChangeAspect="1" noChangeArrowheads="1"/>
          </p:cNvPicPr>
          <p:nvPr/>
        </p:nvPicPr>
        <p:blipFill>
          <a:blip r:embed="rId2" cstate="print"/>
          <a:srcRect/>
          <a:stretch>
            <a:fillRect/>
          </a:stretch>
        </p:blipFill>
        <p:spPr bwMode="auto">
          <a:xfrm>
            <a:off x="5791200" y="2438400"/>
            <a:ext cx="2720975" cy="2119313"/>
          </a:xfrm>
          <a:prstGeom prst="rect">
            <a:avLst/>
          </a:prstGeom>
          <a:noFill/>
        </p:spPr>
      </p:pic>
      <p:pic>
        <p:nvPicPr>
          <p:cNvPr id="3" name="Picture 2"/>
          <p:cNvPicPr>
            <a:picLocks noChangeAspect="1"/>
          </p:cNvPicPr>
          <p:nvPr/>
        </p:nvPicPr>
        <p:blipFill>
          <a:blip r:embed="rId3" cstate="print"/>
          <a:stretch>
            <a:fillRect/>
          </a:stretch>
        </p:blipFill>
        <p:spPr>
          <a:xfrm>
            <a:off x="0" y="1843683"/>
            <a:ext cx="4514850" cy="5038725"/>
          </a:xfrm>
          <a:prstGeom prst="rect">
            <a:avLst/>
          </a:prstGeom>
        </p:spPr>
      </p:pic>
    </p:spTree>
    <p:extLst>
      <p:ext uri="{BB962C8B-B14F-4D97-AF65-F5344CB8AC3E}">
        <p14:creationId xmlns:p14="http://schemas.microsoft.com/office/powerpoint/2010/main" xmlns="" val="12374915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338328"/>
            <a:ext cx="8229600" cy="5376672"/>
          </a:xfrm>
        </p:spPr>
        <p:txBody>
          <a:bodyPr/>
          <a:lstStyle/>
          <a:p>
            <a:r>
              <a:rPr lang="en-US" dirty="0" smtClean="0">
                <a:latin typeface="Times New Roman" panose="02020603050405020304" pitchFamily="18" charset="0"/>
                <a:cs typeface="Times New Roman" panose="02020603050405020304" pitchFamily="18" charset="0"/>
              </a:rPr>
              <a:t>Gain A = 1 + (R</a:t>
            </a:r>
            <a:r>
              <a:rPr lang="en-US" sz="16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 R</a:t>
            </a:r>
            <a:r>
              <a:rPr lang="en-US" sz="1600" dirty="0" smtClean="0">
                <a:latin typeface="Times New Roman" panose="02020603050405020304" pitchFamily="18" charset="0"/>
                <a:cs typeface="Times New Roman" panose="02020603050405020304" pitchFamily="18" charset="0"/>
              </a:rPr>
              <a:t>1</a:t>
            </a:r>
            <a:r>
              <a:rPr lang="en-US" sz="2800" dirty="0" smtClean="0">
                <a:latin typeface="Times New Roman" panose="02020603050405020304" pitchFamily="18" charset="0"/>
                <a:cs typeface="Times New Roman" panose="02020603050405020304" pitchFamily="18" charset="0"/>
              </a:rPr>
              <a:t>) is known as closed loop gain.</a:t>
            </a:r>
          </a:p>
          <a:p>
            <a:r>
              <a:rPr lang="en-US" sz="2800" dirty="0" smtClean="0">
                <a:latin typeface="Times New Roman" panose="02020603050405020304" pitchFamily="18" charset="0"/>
                <a:cs typeface="Times New Roman" panose="02020603050405020304" pitchFamily="18" charset="0"/>
              </a:rPr>
              <a:t>If </a:t>
            </a:r>
            <a:r>
              <a:rPr lang="en-US" dirty="0" smtClean="0">
                <a:latin typeface="Times New Roman" panose="02020603050405020304" pitchFamily="18" charset="0"/>
                <a:cs typeface="Times New Roman" panose="02020603050405020304" pitchFamily="18" charset="0"/>
              </a:rPr>
              <a:t>R</a:t>
            </a:r>
            <a:r>
              <a:rPr lang="en-US" sz="1600" dirty="0" smtClean="0">
                <a:latin typeface="Times New Roman" panose="02020603050405020304" pitchFamily="18" charset="0"/>
                <a:cs typeface="Times New Roman" panose="02020603050405020304" pitchFamily="18" charset="0"/>
              </a:rPr>
              <a:t>2</a:t>
            </a:r>
            <a:r>
              <a:rPr lang="en-US" sz="2600" dirty="0" smtClean="0">
                <a:latin typeface="Times New Roman" panose="02020603050405020304" pitchFamily="18" charset="0"/>
                <a:cs typeface="Times New Roman" panose="02020603050405020304" pitchFamily="18" charset="0"/>
              </a:rPr>
              <a:t> = 0 ; A=1 i.e. V</a:t>
            </a:r>
            <a:r>
              <a:rPr lang="en-US" sz="1600" dirty="0" smtClean="0">
                <a:latin typeface="Times New Roman" panose="02020603050405020304" pitchFamily="18" charset="0"/>
                <a:cs typeface="Times New Roman" panose="02020603050405020304" pitchFamily="18" charset="0"/>
              </a:rPr>
              <a:t>0</a:t>
            </a:r>
            <a:r>
              <a:rPr lang="en-US" sz="2600" dirty="0" smtClean="0">
                <a:latin typeface="Times New Roman" panose="02020603050405020304" pitchFamily="18" charset="0"/>
                <a:cs typeface="Times New Roman" panose="02020603050405020304" pitchFamily="18" charset="0"/>
              </a:rPr>
              <a:t> = </a:t>
            </a:r>
            <a:r>
              <a:rPr lang="en-US" sz="2600" dirty="0" err="1" smtClean="0">
                <a:latin typeface="Times New Roman" panose="02020603050405020304" pitchFamily="18" charset="0"/>
                <a:cs typeface="Times New Roman" panose="02020603050405020304" pitchFamily="18" charset="0"/>
              </a:rPr>
              <a:t>V</a:t>
            </a:r>
            <a:r>
              <a:rPr lang="en-US" sz="2000" dirty="0" err="1" smtClean="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The circuit is known as Voltage follower.</a:t>
            </a:r>
          </a:p>
          <a:p>
            <a:r>
              <a:rPr lang="en-US" sz="2600" dirty="0" smtClean="0">
                <a:latin typeface="Times New Roman" panose="02020603050405020304" pitchFamily="18" charset="0"/>
                <a:cs typeface="Times New Roman" panose="02020603050405020304" pitchFamily="18" charset="0"/>
              </a:rPr>
              <a:t>But High input impedance and Low output impedance make sure that there is NO loading effect like BJT emitter follower</a:t>
            </a:r>
            <a:r>
              <a:rPr lang="en-US" sz="2600" dirty="0">
                <a:latin typeface="Times New Roman" panose="02020603050405020304" pitchFamily="18" charset="0"/>
                <a:cs typeface="Times New Roman" panose="02020603050405020304" pitchFamily="18" charset="0"/>
              </a:rPr>
              <a:t>.</a:t>
            </a:r>
            <a:endParaRPr lang="en-US" sz="2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622198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1000" y="457201"/>
            <a:ext cx="8458200" cy="1046440"/>
          </a:xfrm>
          <a:prstGeom prst="rect">
            <a:avLst/>
          </a:prstGeom>
        </p:spPr>
        <p:txBody>
          <a:bodyPr wrap="square">
            <a:spAutoFit/>
          </a:bodyPr>
          <a:lstStyle/>
          <a:p>
            <a:endParaRPr lang="en-IN" sz="1600" dirty="0" smtClean="0"/>
          </a:p>
          <a:p>
            <a:pPr marL="514350" indent="-514350"/>
            <a:r>
              <a:rPr lang="en-US" sz="2400" b="1" dirty="0" smtClean="0">
                <a:latin typeface="Times New Roman" pitchFamily="18" charset="0"/>
                <a:cs typeface="Times New Roman" pitchFamily="18" charset="0"/>
              </a:rPr>
              <a:t>B) </a:t>
            </a:r>
            <a:r>
              <a:rPr lang="en-US" sz="2400" b="1" u="sng" dirty="0" smtClean="0">
                <a:latin typeface="Times New Roman" pitchFamily="18" charset="0"/>
                <a:cs typeface="Times New Roman" pitchFamily="18" charset="0"/>
              </a:rPr>
              <a:t>Inverting Amplifier</a:t>
            </a:r>
            <a:r>
              <a:rPr lang="en-US" sz="2400" b="1" dirty="0" smtClean="0">
                <a:latin typeface="Times New Roman" pitchFamily="18" charset="0"/>
                <a:cs typeface="Times New Roman" pitchFamily="18" charset="0"/>
              </a:rPr>
              <a:t>:</a:t>
            </a:r>
            <a:r>
              <a:rPr lang="en-US" sz="2800" b="1" dirty="0" smtClean="0">
                <a:latin typeface="Times New Roman" pitchFamily="18" charset="0"/>
                <a:cs typeface="Times New Roman" pitchFamily="18" charset="0"/>
              </a:rPr>
              <a:t>-</a:t>
            </a:r>
            <a:endParaRPr lang="en-IN" sz="2800" b="1" dirty="0" smtClean="0">
              <a:latin typeface="Times New Roman" pitchFamily="18" charset="0"/>
              <a:cs typeface="Times New Roman" pitchFamily="18" charset="0"/>
            </a:endParaRPr>
          </a:p>
          <a:p>
            <a:endParaRPr lang="en-US" dirty="0" smtClean="0"/>
          </a:p>
        </p:txBody>
      </p:sp>
      <p:pic>
        <p:nvPicPr>
          <p:cNvPr id="12290" name="Picture 2" descr="C:\Users\user\Desktop\attachments\Inverting amp.PNG"/>
          <p:cNvPicPr>
            <a:picLocks noChangeAspect="1" noChangeArrowheads="1"/>
          </p:cNvPicPr>
          <p:nvPr/>
        </p:nvPicPr>
        <p:blipFill>
          <a:blip r:embed="rId2" cstate="print"/>
          <a:srcRect/>
          <a:stretch>
            <a:fillRect/>
          </a:stretch>
        </p:blipFill>
        <p:spPr bwMode="auto">
          <a:xfrm>
            <a:off x="5105400" y="1371600"/>
            <a:ext cx="2895600" cy="1730375"/>
          </a:xfrm>
          <a:prstGeom prst="rect">
            <a:avLst/>
          </a:prstGeom>
          <a:noFill/>
        </p:spPr>
      </p:pic>
      <p:pic>
        <p:nvPicPr>
          <p:cNvPr id="2" name="Picture 1"/>
          <p:cNvPicPr>
            <a:picLocks noChangeAspect="1"/>
          </p:cNvPicPr>
          <p:nvPr/>
        </p:nvPicPr>
        <p:blipFill>
          <a:blip r:embed="rId3" cstate="print"/>
          <a:stretch>
            <a:fillRect/>
          </a:stretch>
        </p:blipFill>
        <p:spPr>
          <a:xfrm>
            <a:off x="381000" y="1371600"/>
            <a:ext cx="3352800" cy="2990335"/>
          </a:xfrm>
          <a:prstGeom prst="rect">
            <a:avLst/>
          </a:prstGeom>
        </p:spPr>
      </p:pic>
      <p:sp>
        <p:nvSpPr>
          <p:cNvPr id="3" name="TextBox 2"/>
          <p:cNvSpPr txBox="1"/>
          <p:nvPr/>
        </p:nvSpPr>
        <p:spPr>
          <a:xfrm>
            <a:off x="76200" y="4495800"/>
            <a:ext cx="8763000" cy="892552"/>
          </a:xfrm>
          <a:prstGeom prst="rect">
            <a:avLst/>
          </a:prstGeom>
          <a:noFill/>
        </p:spPr>
        <p:txBody>
          <a:bodyPr wrap="square" rtlCol="0">
            <a:spAutoFit/>
          </a:bodyPr>
          <a:lstStyle/>
          <a:p>
            <a:pPr marL="285750" indent="-285750">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It Provides 180</a:t>
            </a:r>
            <a:r>
              <a:rPr lang="en-US" sz="2600" baseline="30000" dirty="0" smtClean="0">
                <a:latin typeface="Times New Roman" panose="02020603050405020304" pitchFamily="18" charset="0"/>
                <a:cs typeface="Times New Roman" panose="02020603050405020304" pitchFamily="18" charset="0"/>
              </a:rPr>
              <a:t>0 </a:t>
            </a:r>
            <a:r>
              <a:rPr lang="en-US" sz="2600" dirty="0" smtClean="0">
                <a:latin typeface="Times New Roman" panose="02020603050405020304" pitchFamily="18" charset="0"/>
                <a:cs typeface="Times New Roman" panose="02020603050405020304" pitchFamily="18" charset="0"/>
              </a:rPr>
              <a:t>phase shift at output due to negative sign present.</a:t>
            </a:r>
            <a:endParaRPr lang="en-US" sz="2600" baseline="30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317058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548680"/>
          </a:xfrm>
        </p:spPr>
        <p:txBody>
          <a:bodyPr>
            <a:normAutofit/>
          </a:bodyPr>
          <a:lstStyle/>
          <a:p>
            <a:r>
              <a:rPr lang="en-IN" sz="2800" dirty="0" smtClean="0">
                <a:solidFill>
                  <a:schemeClr val="tx1"/>
                </a:solidFill>
                <a:effectLst/>
                <a:latin typeface="Times New Roman" pitchFamily="18" charset="0"/>
                <a:cs typeface="Times New Roman" pitchFamily="18" charset="0"/>
              </a:rPr>
              <a:t>C) </a:t>
            </a:r>
            <a:r>
              <a:rPr lang="en-IN" sz="2800" u="sng" dirty="0" smtClean="0">
                <a:solidFill>
                  <a:schemeClr val="tx1"/>
                </a:solidFill>
                <a:effectLst/>
                <a:latin typeface="Times New Roman" pitchFamily="18" charset="0"/>
                <a:cs typeface="Times New Roman" pitchFamily="18" charset="0"/>
              </a:rPr>
              <a:t>Summing Amplifier</a:t>
            </a:r>
            <a:r>
              <a:rPr lang="en-IN" sz="2800" dirty="0" smtClean="0">
                <a:solidFill>
                  <a:schemeClr val="tx1"/>
                </a:solidFill>
                <a:effectLst/>
                <a:latin typeface="Times New Roman" pitchFamily="18" charset="0"/>
                <a:cs typeface="Times New Roman" pitchFamily="18" charset="0"/>
              </a:rPr>
              <a:t>:-</a:t>
            </a:r>
            <a:endParaRPr lang="en-IN" sz="2800" dirty="0">
              <a:solidFill>
                <a:schemeClr val="tx1"/>
              </a:solidFill>
              <a:effectLst/>
              <a:latin typeface="Times New Roman" pitchFamily="18" charset="0"/>
              <a:cs typeface="Times New Roman" pitchFamily="18" charset="0"/>
            </a:endParaRPr>
          </a:p>
        </p:txBody>
      </p:sp>
      <p:pic>
        <p:nvPicPr>
          <p:cNvPr id="13314" name="Picture 2" descr="C:\Users\user\Desktop\attachments\Summing amp.PNG"/>
          <p:cNvPicPr>
            <a:picLocks noChangeAspect="1" noChangeArrowheads="1"/>
          </p:cNvPicPr>
          <p:nvPr/>
        </p:nvPicPr>
        <p:blipFill>
          <a:blip r:embed="rId2" cstate="print"/>
          <a:srcRect/>
          <a:stretch>
            <a:fillRect/>
          </a:stretch>
        </p:blipFill>
        <p:spPr bwMode="auto">
          <a:xfrm>
            <a:off x="5791200" y="1005880"/>
            <a:ext cx="2911475" cy="2027237"/>
          </a:xfrm>
          <a:prstGeom prst="rect">
            <a:avLst/>
          </a:prstGeom>
          <a:noFill/>
        </p:spPr>
      </p:pic>
      <p:sp>
        <p:nvSpPr>
          <p:cNvPr id="3" name="Rectangle 2"/>
          <p:cNvSpPr/>
          <p:nvPr/>
        </p:nvSpPr>
        <p:spPr>
          <a:xfrm>
            <a:off x="381001" y="3810000"/>
            <a:ext cx="7924799" cy="2246769"/>
          </a:xfrm>
          <a:prstGeom prst="rect">
            <a:avLst/>
          </a:prstGeom>
        </p:spPr>
        <p:txBody>
          <a:bodyPr wrap="square">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O</a:t>
            </a:r>
            <a:r>
              <a:rPr lang="en-US" sz="2800" dirty="0" smtClean="0">
                <a:latin typeface="Times New Roman" panose="02020603050405020304" pitchFamily="18" charset="0"/>
                <a:cs typeface="Times New Roman" panose="02020603050405020304" pitchFamily="18" charset="0"/>
              </a:rPr>
              <a:t>utput </a:t>
            </a:r>
            <a:r>
              <a:rPr lang="en-US" sz="2800" dirty="0">
                <a:latin typeface="Times New Roman" panose="02020603050405020304" pitchFamily="18" charset="0"/>
                <a:cs typeface="Times New Roman" panose="02020603050405020304" pitchFamily="18" charset="0"/>
              </a:rPr>
              <a:t>voltage is sum of all inputs but with a negative value times the </a:t>
            </a:r>
            <a:r>
              <a:rPr lang="en-US" sz="2800" dirty="0" smtClean="0">
                <a:latin typeface="Times New Roman" panose="02020603050405020304" pitchFamily="18" charset="0"/>
                <a:cs typeface="Times New Roman" panose="02020603050405020304" pitchFamily="18" charset="0"/>
              </a:rPr>
              <a:t>gain (R</a:t>
            </a:r>
            <a:r>
              <a:rPr lang="en-US" sz="2800" baseline="-25000" dirty="0" smtClean="0">
                <a:latin typeface="Times New Roman" panose="02020603050405020304" pitchFamily="18" charset="0"/>
                <a:cs typeface="Times New Roman" panose="02020603050405020304" pitchFamily="18" charset="0"/>
              </a:rPr>
              <a:t>f</a:t>
            </a:r>
            <a:r>
              <a:rPr lang="en-US" sz="2800" dirty="0" smtClean="0">
                <a:latin typeface="Times New Roman" panose="02020603050405020304" pitchFamily="18" charset="0"/>
                <a:cs typeface="Times New Roman" panose="02020603050405020304" pitchFamily="18" charset="0"/>
              </a:rPr>
              <a:t> /R)</a:t>
            </a:r>
            <a:r>
              <a:rPr lang="en-US" sz="2800" baseline="-250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of </a:t>
            </a:r>
            <a:r>
              <a:rPr lang="en-US" sz="2800" dirty="0">
                <a:latin typeface="Times New Roman" panose="02020603050405020304" pitchFamily="18" charset="0"/>
                <a:cs typeface="Times New Roman" panose="02020603050405020304" pitchFamily="18" charset="0"/>
              </a:rPr>
              <a:t>amplifier. </a:t>
            </a: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If R</a:t>
            </a:r>
            <a:r>
              <a:rPr lang="en-US" sz="2800" baseline="-25000" dirty="0" smtClean="0">
                <a:latin typeface="Times New Roman" panose="02020603050405020304" pitchFamily="18" charset="0"/>
                <a:cs typeface="Times New Roman" panose="02020603050405020304" pitchFamily="18" charset="0"/>
              </a:rPr>
              <a:t>f </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Then </a:t>
            </a:r>
            <a:r>
              <a:rPr lang="en-US" sz="2800" dirty="0">
                <a:latin typeface="Times New Roman" panose="02020603050405020304" pitchFamily="18" charset="0"/>
                <a:cs typeface="Times New Roman" panose="02020603050405020304" pitchFamily="18" charset="0"/>
              </a:rPr>
              <a:t>gain of circuit is </a:t>
            </a:r>
            <a:r>
              <a:rPr lang="en-US" sz="2800" dirty="0" smtClean="0">
                <a:latin typeface="Times New Roman" panose="02020603050405020304" pitchFamily="18" charset="0"/>
                <a:cs typeface="Times New Roman" panose="02020603050405020304" pitchFamily="18" charset="0"/>
              </a:rPr>
              <a:t>unity.</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Output voltage is equal to the negative sum of all input voltages</a:t>
            </a:r>
          </a:p>
        </p:txBody>
      </p:sp>
      <p:pic>
        <p:nvPicPr>
          <p:cNvPr id="4" name="Picture 3"/>
          <p:cNvPicPr>
            <a:picLocks noChangeAspect="1"/>
          </p:cNvPicPr>
          <p:nvPr/>
        </p:nvPicPr>
        <p:blipFill>
          <a:blip r:embed="rId3" cstate="print"/>
          <a:stretch>
            <a:fillRect/>
          </a:stretch>
        </p:blipFill>
        <p:spPr>
          <a:xfrm>
            <a:off x="428625" y="1449388"/>
            <a:ext cx="5359510" cy="912812"/>
          </a:xfrm>
          <a:prstGeom prst="rect">
            <a:avLst/>
          </a:prstGeom>
        </p:spPr>
      </p:pic>
      <p:pic>
        <p:nvPicPr>
          <p:cNvPr id="6" name="Picture 5"/>
          <p:cNvPicPr>
            <a:picLocks noChangeAspect="1"/>
          </p:cNvPicPr>
          <p:nvPr/>
        </p:nvPicPr>
        <p:blipFill>
          <a:blip r:embed="rId4" cstate="print"/>
          <a:stretch>
            <a:fillRect/>
          </a:stretch>
        </p:blipFill>
        <p:spPr>
          <a:xfrm>
            <a:off x="533400" y="2575619"/>
            <a:ext cx="1960706" cy="914996"/>
          </a:xfrm>
          <a:prstGeom prst="rect">
            <a:avLst/>
          </a:prstGeom>
        </p:spPr>
      </p:pic>
      <p:sp>
        <p:nvSpPr>
          <p:cNvPr id="7" name="TextBox 6"/>
          <p:cNvSpPr txBox="1"/>
          <p:nvPr/>
        </p:nvSpPr>
        <p:spPr>
          <a:xfrm>
            <a:off x="2526302" y="2754772"/>
            <a:ext cx="3722097"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;When all resistors are equal</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8281264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user\Desktop\attachments\summing 2.PNG"/>
          <p:cNvPicPr>
            <a:picLocks noChangeAspect="1" noChangeArrowheads="1"/>
          </p:cNvPicPr>
          <p:nvPr/>
        </p:nvPicPr>
        <p:blipFill>
          <a:blip r:embed="rId2" cstate="print"/>
          <a:srcRect/>
          <a:stretch>
            <a:fillRect/>
          </a:stretch>
        </p:blipFill>
        <p:spPr bwMode="auto">
          <a:xfrm>
            <a:off x="5105400" y="1066800"/>
            <a:ext cx="3687763" cy="2255837"/>
          </a:xfrm>
          <a:prstGeom prst="rect">
            <a:avLst/>
          </a:prstGeom>
          <a:noFill/>
        </p:spPr>
      </p:pic>
      <p:sp>
        <p:nvSpPr>
          <p:cNvPr id="2" name="Rectangle 1"/>
          <p:cNvSpPr/>
          <p:nvPr/>
        </p:nvSpPr>
        <p:spPr>
          <a:xfrm>
            <a:off x="152400" y="228600"/>
            <a:ext cx="4876800" cy="523220"/>
          </a:xfrm>
          <a:prstGeom prst="rect">
            <a:avLst/>
          </a:prstGeom>
        </p:spPr>
        <p:txBody>
          <a:bodyPr wrap="square">
            <a:spAutoFit/>
          </a:bodyPr>
          <a:lstStyle/>
          <a:p>
            <a:r>
              <a:rPr lang="en-IN" sz="2800" b="1" dirty="0" smtClean="0">
                <a:latin typeface="Times New Roman" pitchFamily="18" charset="0"/>
                <a:cs typeface="Times New Roman" pitchFamily="18" charset="0"/>
              </a:rPr>
              <a:t>D) </a:t>
            </a:r>
            <a:r>
              <a:rPr lang="en-IN" sz="2800" b="1" u="sng" dirty="0" smtClean="0">
                <a:latin typeface="Times New Roman" pitchFamily="18" charset="0"/>
                <a:cs typeface="Times New Roman" pitchFamily="18" charset="0"/>
              </a:rPr>
              <a:t>Difference </a:t>
            </a:r>
            <a:r>
              <a:rPr lang="en-IN" sz="2800" b="1" u="sng" dirty="0">
                <a:latin typeface="Times New Roman" pitchFamily="18" charset="0"/>
                <a:cs typeface="Times New Roman" pitchFamily="18" charset="0"/>
              </a:rPr>
              <a:t>Amplifier</a:t>
            </a:r>
            <a:r>
              <a:rPr lang="en-IN" sz="2800" b="1" dirty="0">
                <a:latin typeface="Times New Roman" pitchFamily="18" charset="0"/>
                <a:cs typeface="Times New Roman" pitchFamily="18" charset="0"/>
              </a:rPr>
              <a:t>:-</a:t>
            </a:r>
            <a:endParaRPr lang="en-US" sz="2800" b="1" dirty="0"/>
          </a:p>
        </p:txBody>
      </p:sp>
      <p:sp>
        <p:nvSpPr>
          <p:cNvPr id="3" name="TextBox 2"/>
          <p:cNvSpPr txBox="1"/>
          <p:nvPr/>
        </p:nvSpPr>
        <p:spPr>
          <a:xfrm>
            <a:off x="0" y="1143000"/>
            <a:ext cx="5105400"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By linearity, firstly we find V</a:t>
            </a:r>
            <a:r>
              <a:rPr lang="en-US" sz="1600" dirty="0" smtClean="0">
                <a:latin typeface="Times New Roman" panose="02020603050405020304" pitchFamily="18" charset="0"/>
                <a:cs typeface="Times New Roman" panose="02020603050405020304" pitchFamily="18" charset="0"/>
              </a:rPr>
              <a:t>01</a:t>
            </a:r>
            <a:r>
              <a:rPr lang="en-US" sz="2400" dirty="0" smtClean="0">
                <a:latin typeface="Times New Roman" panose="02020603050405020304" pitchFamily="18" charset="0"/>
                <a:cs typeface="Times New Roman" panose="02020603050405020304" pitchFamily="18" charset="0"/>
              </a:rPr>
              <a:t> and V</a:t>
            </a:r>
            <a:r>
              <a:rPr lang="en-US" sz="1600" dirty="0" smtClean="0">
                <a:latin typeface="Times New Roman" panose="02020603050405020304" pitchFamily="18" charset="0"/>
                <a:cs typeface="Times New Roman" panose="02020603050405020304" pitchFamily="18" charset="0"/>
              </a:rPr>
              <a:t>02</a:t>
            </a: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cstate="print"/>
          <a:stretch>
            <a:fillRect/>
          </a:stretch>
        </p:blipFill>
        <p:spPr>
          <a:xfrm>
            <a:off x="1295400" y="1698037"/>
            <a:ext cx="3396343" cy="3962400"/>
          </a:xfrm>
          <a:prstGeom prst="rect">
            <a:avLst/>
          </a:prstGeom>
        </p:spPr>
      </p:pic>
      <p:sp>
        <p:nvSpPr>
          <p:cNvPr id="6" name="TextBox 5"/>
          <p:cNvSpPr txBox="1"/>
          <p:nvPr/>
        </p:nvSpPr>
        <p:spPr>
          <a:xfrm>
            <a:off x="457200" y="4343400"/>
            <a:ext cx="1796143"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If </a:t>
            </a:r>
            <a:r>
              <a:rPr lang="en-US" sz="2000" dirty="0">
                <a:latin typeface="Times New Roman" panose="02020603050405020304" pitchFamily="18" charset="0"/>
                <a:cs typeface="Times New Roman" panose="02020603050405020304" pitchFamily="18" charset="0"/>
              </a:rPr>
              <a:t>w</a:t>
            </a:r>
            <a:r>
              <a:rPr lang="en-US" sz="2000" dirty="0" smtClean="0">
                <a:latin typeface="Times New Roman" panose="02020603050405020304" pitchFamily="18" charset="0"/>
                <a:cs typeface="Times New Roman" panose="02020603050405020304" pitchFamily="18" charset="0"/>
              </a:rPr>
              <a:t>e consider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5049717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1033</TotalTime>
  <Words>957</Words>
  <Application>Microsoft Office PowerPoint</Application>
  <PresentationFormat>On-screen Show (4:3)</PresentationFormat>
  <Paragraphs>157</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Concourse</vt:lpstr>
      <vt:lpstr>OPERATIONAL –AMPLIFIERS (A Short Study)</vt:lpstr>
      <vt:lpstr>Slide 2</vt:lpstr>
      <vt:lpstr>Slide 3</vt:lpstr>
      <vt:lpstr>Slide 4</vt:lpstr>
      <vt:lpstr>Slide 5</vt:lpstr>
      <vt:lpstr>Slide 6</vt:lpstr>
      <vt:lpstr>Slide 7</vt:lpstr>
      <vt:lpstr>C) Summing Amplifier:-</vt:lpstr>
      <vt:lpstr>Slide 9</vt:lpstr>
      <vt:lpstr>Slide 10</vt:lpstr>
      <vt:lpstr>Slide 11</vt:lpstr>
      <vt:lpstr>Slide 12</vt:lpstr>
      <vt:lpstr>Slide 13</vt:lpstr>
      <vt:lpstr>Slide 14</vt:lpstr>
      <vt:lpstr>Slide 15</vt:lpstr>
      <vt:lpstr>Slide 16</vt:lpstr>
      <vt:lpstr>Slide 17</vt:lpstr>
      <vt:lpstr>Examples :</vt:lpstr>
      <vt:lpstr>Slide 19</vt:lpstr>
      <vt:lpstr>Op-Amp Circuit Analysis</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OP-AMP</dc:title>
  <dc:creator>user</dc:creator>
  <cp:lastModifiedBy>Sandeep</cp:lastModifiedBy>
  <cp:revision>115</cp:revision>
  <dcterms:created xsi:type="dcterms:W3CDTF">2016-09-28T08:28:28Z</dcterms:created>
  <dcterms:modified xsi:type="dcterms:W3CDTF">2016-10-05T05:00:51Z</dcterms:modified>
</cp:coreProperties>
</file>