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62" r:id="rId3"/>
    <p:sldId id="263" r:id="rId4"/>
    <p:sldId id="287" r:id="rId5"/>
    <p:sldId id="288" r:id="rId6"/>
    <p:sldId id="289" r:id="rId7"/>
    <p:sldId id="290" r:id="rId8"/>
    <p:sldId id="276" r:id="rId9"/>
    <p:sldId id="272" r:id="rId10"/>
    <p:sldId id="264" r:id="rId11"/>
    <p:sldId id="266" r:id="rId12"/>
    <p:sldId id="267" r:id="rId13"/>
    <p:sldId id="268" r:id="rId14"/>
    <p:sldId id="269" r:id="rId15"/>
    <p:sldId id="270" r:id="rId16"/>
    <p:sldId id="265" r:id="rId17"/>
    <p:sldId id="271" r:id="rId18"/>
    <p:sldId id="279" r:id="rId19"/>
    <p:sldId id="280" r:id="rId20"/>
    <p:sldId id="281" r:id="rId21"/>
    <p:sldId id="282" r:id="rId22"/>
    <p:sldId id="283" r:id="rId23"/>
    <p:sldId id="285" r:id="rId24"/>
    <p:sldId id="286" r:id="rId25"/>
    <p:sldId id="257" r:id="rId26"/>
    <p:sldId id="256" r:id="rId27"/>
    <p:sldId id="259" r:id="rId28"/>
    <p:sldId id="26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18" autoAdjust="0"/>
    <p:restoredTop sz="94660"/>
  </p:normalViewPr>
  <p:slideViewPr>
    <p:cSldViewPr>
      <p:cViewPr varScale="1">
        <p:scale>
          <a:sx n="86" d="100"/>
          <a:sy n="86" d="100"/>
        </p:scale>
        <p:origin x="-115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9A40F-139F-473E-8B90-C20BF6CDA9FB}" type="datetimeFigureOut">
              <a:rPr lang="en-US" smtClean="0"/>
              <a:pPr/>
              <a:t>4/9/2014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1FB05-9E76-4273-ADC0-2AB277AB90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92A833C-0C85-452F-A428-89B92AA72032}" type="slidenum">
              <a:rPr lang="en-US"/>
              <a:pPr/>
              <a:t>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588AD-9F68-4DD1-924D-E861C2D6D01B}" type="slidenum">
              <a:rPr lang="en-US"/>
              <a:pPr/>
              <a:t>27</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834472E-D271-496C-9859-15747FF06F45}" type="slidenum">
              <a:rPr lang="en-US"/>
              <a:pPr/>
              <a:t>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40E0447-F105-461D-9AEB-BCFCB44DD8D1}"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47D34DD-CFFC-4981-A6D2-2C0EACDD1DDB}" type="slidenum">
              <a:rPr lang="en-US"/>
              <a:pPr/>
              <a:t>10</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1125D09-578C-46B6-9806-C532AAE349B6}" type="slidenum">
              <a:rPr lang="en-US"/>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D4120A6-A0BF-44D2-BC5A-DE04B71C4D12}" type="slidenum">
              <a:rPr lang="en-US"/>
              <a:pPr/>
              <a:t>12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4AA5FB1-99CA-4772-96BE-F6AF002C6CD7}" type="slidenum">
              <a:rPr lang="en-US"/>
              <a:pPr/>
              <a:t>13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06B9414-B66F-4005-924E-DF622103119A}" type="slidenum">
              <a:rPr lang="en-US"/>
              <a:pPr/>
              <a:t>14</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ED9AC-6A3F-4358-A90E-007726DA77F6}" type="slidenum">
              <a:rPr lang="en-US"/>
              <a:pPr/>
              <a:t>26</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4BBA2F-58D2-4DD2-87D5-8E5688FE8D4B}"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BBA2F-58D2-4DD2-87D5-8E5688FE8D4B}"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BBA2F-58D2-4DD2-87D5-8E5688FE8D4B}"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110359-4296-412D-BEB0-FE68DFDCF4C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F86E6-E7CC-4E24-B387-D8C2F11A880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F6F2F0-71A8-48EF-8332-B169DEBFF7D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1149DB-CAD9-4CD3-BBF7-247B04FBE74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E54CA5-E4A3-4A5E-AED7-9C511FA40360}"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1EBF561-25AD-478A-983D-84CF64EE31F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D38A75-9D4B-4EAE-A737-97B76A37775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E941EF-D286-4BAA-A149-124AD5DF5F2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BBA2F-58D2-4DD2-87D5-8E5688FE8D4B}"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116360-55E7-4CC8-ACF4-139AB29D466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D5BAA3-C2F4-4C33-BBA3-2C67E25B6BB8}"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38931C-49D4-4A81-88E7-1C6326EFFC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BBA2F-58D2-4DD2-87D5-8E5688FE8D4B}" type="datetimeFigureOut">
              <a:rPr lang="en-US" smtClean="0"/>
              <a:pPr/>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4BBA2F-58D2-4DD2-87D5-8E5688FE8D4B}"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4BBA2F-58D2-4DD2-87D5-8E5688FE8D4B}" type="datetimeFigureOut">
              <a:rPr lang="en-US" smtClean="0"/>
              <a:pPr/>
              <a:t>4/9/2014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4BBA2F-58D2-4DD2-87D5-8E5688FE8D4B}" type="datetimeFigureOut">
              <a:rPr lang="en-US" smtClean="0"/>
              <a:pPr/>
              <a:t>4/9/2014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BBA2F-58D2-4DD2-87D5-8E5688FE8D4B}" type="datetimeFigureOut">
              <a:rPr lang="en-US" smtClean="0"/>
              <a:pPr/>
              <a:t>4/9/2014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BBA2F-58D2-4DD2-87D5-8E5688FE8D4B}"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4BBA2F-58D2-4DD2-87D5-8E5688FE8D4B}" type="datetimeFigureOut">
              <a:rPr lang="en-US" smtClean="0"/>
              <a:pPr/>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BB61B-06F7-4A18-8EF9-8386513C9D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BBA2F-58D2-4DD2-87D5-8E5688FE8D4B}" type="datetimeFigureOut">
              <a:rPr lang="en-US" smtClean="0"/>
              <a:pPr/>
              <a:t>4/9/2014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BB61B-06F7-4A18-8EF9-8386513C9D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BBE74A09-3AD8-4994-A643-7168B33C1F3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18.xml"/><Relationship Id="rId5" Type="http://schemas.openxmlformats.org/officeDocument/2006/relationships/image" Target="../media/image17.gif"/><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1_14l"/>
          <p:cNvPicPr>
            <a:picLocks noChangeAspect="1" noChangeArrowheads="1"/>
          </p:cNvPicPr>
          <p:nvPr/>
        </p:nvPicPr>
        <p:blipFill>
          <a:blip r:embed="rId3"/>
          <a:srcRect l="2251" t="30000" r="2251" b="10500"/>
          <a:stretch>
            <a:fillRect/>
          </a:stretch>
        </p:blipFill>
        <p:spPr bwMode="auto">
          <a:xfrm>
            <a:off x="152400" y="2895600"/>
            <a:ext cx="6553200" cy="3060700"/>
          </a:xfrm>
          <a:prstGeom prst="rect">
            <a:avLst/>
          </a:prstGeom>
          <a:noFill/>
          <a:ln w="9525">
            <a:noFill/>
            <a:miter lim="800000"/>
            <a:headEnd/>
            <a:tailEnd/>
          </a:ln>
        </p:spPr>
      </p:pic>
      <p:sp>
        <p:nvSpPr>
          <p:cNvPr id="7171" name="Text Box 3"/>
          <p:cNvSpPr txBox="1">
            <a:spLocks noChangeArrowheads="1"/>
          </p:cNvSpPr>
          <p:nvPr/>
        </p:nvSpPr>
        <p:spPr bwMode="auto">
          <a:xfrm>
            <a:off x="152400" y="228600"/>
            <a:ext cx="8763000" cy="1187450"/>
          </a:xfrm>
          <a:prstGeom prst="rect">
            <a:avLst/>
          </a:prstGeom>
          <a:noFill/>
          <a:ln w="9525">
            <a:noFill/>
            <a:miter lim="800000"/>
            <a:headEnd/>
            <a:tailEnd/>
          </a:ln>
        </p:spPr>
        <p:txBody>
          <a:bodyPr>
            <a:spAutoFit/>
          </a:bodyPr>
          <a:lstStyle/>
          <a:p>
            <a:pPr>
              <a:spcBef>
                <a:spcPct val="50000"/>
              </a:spcBef>
            </a:pPr>
            <a:r>
              <a:rPr lang="en-US" dirty="0"/>
              <a:t>A </a:t>
            </a:r>
            <a:r>
              <a:rPr lang="en-US" b="1" i="1" dirty="0"/>
              <a:t>crystalline solid</a:t>
            </a:r>
            <a:r>
              <a:rPr lang="en-US" dirty="0"/>
              <a:t> possesses rigid and long-range order.  In a crystalline solid, atoms, molecules or ions occupy specific (predictable) positions.</a:t>
            </a:r>
          </a:p>
        </p:txBody>
      </p:sp>
      <p:sp>
        <p:nvSpPr>
          <p:cNvPr id="101380" name="Text Box 4"/>
          <p:cNvSpPr txBox="1">
            <a:spLocks noChangeArrowheads="1"/>
          </p:cNvSpPr>
          <p:nvPr/>
        </p:nvSpPr>
        <p:spPr bwMode="auto">
          <a:xfrm>
            <a:off x="152400" y="1447800"/>
            <a:ext cx="8686800" cy="822325"/>
          </a:xfrm>
          <a:prstGeom prst="rect">
            <a:avLst/>
          </a:prstGeom>
          <a:noFill/>
          <a:ln w="9525">
            <a:noFill/>
            <a:miter lim="800000"/>
            <a:headEnd/>
            <a:tailEnd/>
          </a:ln>
        </p:spPr>
        <p:txBody>
          <a:bodyPr>
            <a:spAutoFit/>
          </a:bodyPr>
          <a:lstStyle/>
          <a:p>
            <a:pPr>
              <a:spcBef>
                <a:spcPct val="50000"/>
              </a:spcBef>
            </a:pPr>
            <a:r>
              <a:rPr lang="en-US" dirty="0"/>
              <a:t>An </a:t>
            </a:r>
            <a:r>
              <a:rPr lang="en-US" b="1" i="1" dirty="0"/>
              <a:t>amorphous</a:t>
            </a:r>
            <a:r>
              <a:rPr lang="en-US" dirty="0"/>
              <a:t> </a:t>
            </a:r>
            <a:r>
              <a:rPr lang="en-US" b="1" i="1" dirty="0"/>
              <a:t>solid</a:t>
            </a:r>
            <a:r>
              <a:rPr lang="en-US" dirty="0"/>
              <a:t> does not possess a well-defined arrangement and long-range molecular order.</a:t>
            </a:r>
          </a:p>
        </p:txBody>
      </p:sp>
      <p:sp>
        <p:nvSpPr>
          <p:cNvPr id="101381" name="Text Box 5"/>
          <p:cNvSpPr txBox="1">
            <a:spLocks noChangeArrowheads="1"/>
          </p:cNvSpPr>
          <p:nvPr/>
        </p:nvSpPr>
        <p:spPr bwMode="auto">
          <a:xfrm>
            <a:off x="228600" y="2362200"/>
            <a:ext cx="8534400" cy="822325"/>
          </a:xfrm>
          <a:prstGeom prst="rect">
            <a:avLst/>
          </a:prstGeom>
          <a:noFill/>
          <a:ln w="9525">
            <a:noFill/>
            <a:miter lim="800000"/>
            <a:headEnd/>
            <a:tailEnd/>
          </a:ln>
        </p:spPr>
        <p:txBody>
          <a:bodyPr>
            <a:spAutoFit/>
          </a:bodyPr>
          <a:lstStyle/>
          <a:p>
            <a:pPr>
              <a:spcBef>
                <a:spcPct val="50000"/>
              </a:spcBef>
            </a:pPr>
            <a:r>
              <a:rPr lang="en-US" dirty="0"/>
              <a:t>A </a:t>
            </a:r>
            <a:r>
              <a:rPr lang="en-US" b="1" i="1" dirty="0"/>
              <a:t>unit cell</a:t>
            </a:r>
            <a:r>
              <a:rPr lang="en-US" dirty="0"/>
              <a:t> is the basic repeating structural unit of a crystalline solid.</a:t>
            </a:r>
          </a:p>
        </p:txBody>
      </p:sp>
      <p:sp>
        <p:nvSpPr>
          <p:cNvPr id="7174" name="Text Box 6"/>
          <p:cNvSpPr txBox="1">
            <a:spLocks noChangeArrowheads="1"/>
          </p:cNvSpPr>
          <p:nvPr/>
        </p:nvSpPr>
        <p:spPr bwMode="auto">
          <a:xfrm>
            <a:off x="152400" y="6345238"/>
            <a:ext cx="1338263" cy="457200"/>
          </a:xfrm>
          <a:prstGeom prst="rect">
            <a:avLst/>
          </a:prstGeom>
          <a:noFill/>
          <a:ln w="9525">
            <a:noFill/>
            <a:miter lim="800000"/>
            <a:headEnd/>
            <a:tailEnd/>
          </a:ln>
        </p:spPr>
        <p:txBody>
          <a:bodyPr wrap="none">
            <a:spAutoFit/>
          </a:bodyPr>
          <a:lstStyle/>
          <a:p>
            <a:pPr algn="ctr"/>
            <a:r>
              <a:rPr lang="en-US"/>
              <a:t>Unit Cell</a:t>
            </a:r>
          </a:p>
        </p:txBody>
      </p:sp>
      <p:grpSp>
        <p:nvGrpSpPr>
          <p:cNvPr id="2" name="Group 7"/>
          <p:cNvGrpSpPr>
            <a:grpSpLocks/>
          </p:cNvGrpSpPr>
          <p:nvPr/>
        </p:nvGrpSpPr>
        <p:grpSpPr bwMode="auto">
          <a:xfrm>
            <a:off x="1231900" y="3862388"/>
            <a:ext cx="981075" cy="1395412"/>
            <a:chOff x="1502" y="2433"/>
            <a:chExt cx="618" cy="879"/>
          </a:xfrm>
        </p:grpSpPr>
        <p:sp>
          <p:nvSpPr>
            <p:cNvPr id="7178" name="Line 8"/>
            <p:cNvSpPr>
              <a:spLocks noChangeShapeType="1"/>
            </p:cNvSpPr>
            <p:nvPr/>
          </p:nvSpPr>
          <p:spPr bwMode="auto">
            <a:xfrm>
              <a:off x="1816" y="2928"/>
              <a:ext cx="0" cy="384"/>
            </a:xfrm>
            <a:prstGeom prst="line">
              <a:avLst/>
            </a:prstGeom>
            <a:noFill/>
            <a:ln w="28575">
              <a:solidFill>
                <a:srgbClr val="FF0000"/>
              </a:solidFill>
              <a:round/>
              <a:headEnd/>
              <a:tailEnd type="triangle" w="med" len="med"/>
            </a:ln>
          </p:spPr>
          <p:txBody>
            <a:bodyPr/>
            <a:lstStyle/>
            <a:p>
              <a:endParaRPr lang="en-US"/>
            </a:p>
          </p:txBody>
        </p:sp>
        <p:sp>
          <p:nvSpPr>
            <p:cNvPr id="7179" name="Text Box 9"/>
            <p:cNvSpPr txBox="1">
              <a:spLocks noChangeArrowheads="1"/>
            </p:cNvSpPr>
            <p:nvPr/>
          </p:nvSpPr>
          <p:spPr bwMode="auto">
            <a:xfrm>
              <a:off x="1502" y="2433"/>
              <a:ext cx="618" cy="518"/>
            </a:xfrm>
            <a:prstGeom prst="rect">
              <a:avLst/>
            </a:prstGeom>
            <a:noFill/>
            <a:ln w="9525">
              <a:noFill/>
              <a:miter lim="800000"/>
              <a:headEnd/>
              <a:tailEnd/>
            </a:ln>
          </p:spPr>
          <p:txBody>
            <a:bodyPr wrap="none">
              <a:spAutoFit/>
            </a:bodyPr>
            <a:lstStyle/>
            <a:p>
              <a:pPr algn="ctr"/>
              <a:r>
                <a:rPr lang="en-US" dirty="0">
                  <a:solidFill>
                    <a:srgbClr val="FF0000"/>
                  </a:solidFill>
                </a:rPr>
                <a:t>lattice</a:t>
              </a:r>
            </a:p>
            <a:p>
              <a:pPr algn="ctr"/>
              <a:r>
                <a:rPr lang="en-US" dirty="0">
                  <a:solidFill>
                    <a:srgbClr val="FF0000"/>
                  </a:solidFill>
                </a:rPr>
                <a:t>point</a:t>
              </a:r>
            </a:p>
          </p:txBody>
        </p:sp>
      </p:grpSp>
      <p:sp>
        <p:nvSpPr>
          <p:cNvPr id="7176" name="Text Box 10"/>
          <p:cNvSpPr txBox="1">
            <a:spLocks noChangeArrowheads="1"/>
          </p:cNvSpPr>
          <p:nvPr/>
        </p:nvSpPr>
        <p:spPr bwMode="auto">
          <a:xfrm>
            <a:off x="2087563" y="6343650"/>
            <a:ext cx="3627437" cy="457200"/>
          </a:xfrm>
          <a:prstGeom prst="rect">
            <a:avLst/>
          </a:prstGeom>
          <a:noFill/>
          <a:ln w="9525">
            <a:noFill/>
            <a:miter lim="800000"/>
            <a:headEnd/>
            <a:tailEnd/>
          </a:ln>
        </p:spPr>
        <p:txBody>
          <a:bodyPr wrap="none">
            <a:spAutoFit/>
          </a:bodyPr>
          <a:lstStyle/>
          <a:p>
            <a:pPr algn="ctr"/>
            <a:r>
              <a:rPr lang="en-US"/>
              <a:t>Unit cells in 3 dimensions</a:t>
            </a:r>
          </a:p>
        </p:txBody>
      </p:sp>
      <p:sp>
        <p:nvSpPr>
          <p:cNvPr id="101388" name="Text Box 12"/>
          <p:cNvSpPr txBox="1">
            <a:spLocks noChangeArrowheads="1"/>
          </p:cNvSpPr>
          <p:nvPr/>
        </p:nvSpPr>
        <p:spPr bwMode="auto">
          <a:xfrm>
            <a:off x="6629400" y="3767138"/>
            <a:ext cx="2438400" cy="2100262"/>
          </a:xfrm>
          <a:prstGeom prst="rect">
            <a:avLst/>
          </a:prstGeom>
          <a:noFill/>
          <a:ln w="9525">
            <a:noFill/>
            <a:miter lim="800000"/>
            <a:headEnd/>
            <a:tailEnd/>
          </a:ln>
        </p:spPr>
        <p:txBody>
          <a:bodyPr>
            <a:spAutoFit/>
          </a:bodyPr>
          <a:lstStyle/>
          <a:p>
            <a:pPr marL="457200" indent="-457200">
              <a:spcBef>
                <a:spcPct val="50000"/>
              </a:spcBef>
            </a:pPr>
            <a:r>
              <a:rPr lang="en-US" u="sng"/>
              <a:t>At lattice points:</a:t>
            </a:r>
            <a:endParaRPr lang="en-US"/>
          </a:p>
          <a:p>
            <a:pPr marL="457200" indent="-457200">
              <a:spcBef>
                <a:spcPct val="50000"/>
              </a:spcBef>
              <a:buFontTx/>
              <a:buChar char="•"/>
            </a:pPr>
            <a:r>
              <a:rPr lang="en-US"/>
              <a:t>Atoms</a:t>
            </a:r>
          </a:p>
          <a:p>
            <a:pPr marL="457200" indent="-457200">
              <a:spcBef>
                <a:spcPct val="50000"/>
              </a:spcBef>
              <a:buFontTx/>
              <a:buChar char="•"/>
            </a:pPr>
            <a:r>
              <a:rPr lang="en-US"/>
              <a:t>Molecules</a:t>
            </a:r>
          </a:p>
          <a:p>
            <a:pPr marL="457200" indent="-457200">
              <a:spcBef>
                <a:spcPct val="50000"/>
              </a:spcBef>
              <a:buFontTx/>
              <a:buChar char="•"/>
            </a:pPr>
            <a:r>
              <a:rPr lang="en-US"/>
              <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0-#ppt_w/2"/>
                                          </p:val>
                                        </p:tav>
                                        <p:tav tm="100000">
                                          <p:val>
                                            <p:strVal val="#ppt_x"/>
                                          </p:val>
                                        </p:tav>
                                      </p:tavLst>
                                    </p:anim>
                                    <p:anim calcmode="lin" valueType="num">
                                      <p:cBhvr additive="base">
                                        <p:cTn id="8" dur="500" fill="hold"/>
                                        <p:tgtEl>
                                          <p:spTgt spid="1013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381"/>
                                        </p:tgtEl>
                                        <p:attrNameLst>
                                          <p:attrName>style.visibility</p:attrName>
                                        </p:attrNameLst>
                                      </p:cBhvr>
                                      <p:to>
                                        <p:strVal val="visible"/>
                                      </p:to>
                                    </p:set>
                                    <p:anim calcmode="lin" valueType="num">
                                      <p:cBhvr additive="base">
                                        <p:cTn id="13" dur="500" fill="hold"/>
                                        <p:tgtEl>
                                          <p:spTgt spid="101381"/>
                                        </p:tgtEl>
                                        <p:attrNameLst>
                                          <p:attrName>ppt_x</p:attrName>
                                        </p:attrNameLst>
                                      </p:cBhvr>
                                      <p:tavLst>
                                        <p:tav tm="0">
                                          <p:val>
                                            <p:strVal val="0-#ppt_w/2"/>
                                          </p:val>
                                        </p:tav>
                                        <p:tav tm="100000">
                                          <p:val>
                                            <p:strVal val="#ppt_x"/>
                                          </p:val>
                                        </p:tav>
                                      </p:tavLst>
                                    </p:anim>
                                    <p:anim calcmode="lin" valueType="num">
                                      <p:cBhvr additive="base">
                                        <p:cTn id="14" dur="500" fill="hold"/>
                                        <p:tgtEl>
                                          <p:spTgt spid="1013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1388"/>
                                        </p:tgtEl>
                                        <p:attrNameLst>
                                          <p:attrName>style.visibility</p:attrName>
                                        </p:attrNameLst>
                                      </p:cBhvr>
                                      <p:to>
                                        <p:strVal val="visible"/>
                                      </p:to>
                                    </p:set>
                                    <p:anim calcmode="lin" valueType="num">
                                      <p:cBhvr additive="base">
                                        <p:cTn id="25" dur="500" fill="hold"/>
                                        <p:tgtEl>
                                          <p:spTgt spid="101388"/>
                                        </p:tgtEl>
                                        <p:attrNameLst>
                                          <p:attrName>ppt_x</p:attrName>
                                        </p:attrNameLst>
                                      </p:cBhvr>
                                      <p:tavLst>
                                        <p:tav tm="0">
                                          <p:val>
                                            <p:strVal val="1+#ppt_w/2"/>
                                          </p:val>
                                        </p:tav>
                                        <p:tav tm="100000">
                                          <p:val>
                                            <p:strVal val="#ppt_x"/>
                                          </p:val>
                                        </p:tav>
                                      </p:tavLst>
                                    </p:anim>
                                    <p:anim calcmode="lin" valueType="num">
                                      <p:cBhvr additive="base">
                                        <p:cTn id="26" dur="500" fill="hold"/>
                                        <p:tgtEl>
                                          <p:spTgt spid="101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utoUpdateAnimBg="0"/>
      <p:bldP spid="101381" grpId="0" autoUpdateAnimBg="0"/>
      <p:bldP spid="10138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f11_16l"/>
          <p:cNvPicPr>
            <a:picLocks noChangeAspect="1" noChangeArrowheads="1"/>
          </p:cNvPicPr>
          <p:nvPr/>
        </p:nvPicPr>
        <p:blipFill>
          <a:blip r:embed="rId3"/>
          <a:srcRect t="4500" b="14999"/>
          <a:stretch>
            <a:fillRect/>
          </a:stretch>
        </p:blipFill>
        <p:spPr bwMode="auto">
          <a:xfrm>
            <a:off x="304800" y="228600"/>
            <a:ext cx="8534400" cy="51514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11_18l"/>
          <p:cNvPicPr>
            <a:picLocks noChangeAspect="1" noChangeArrowheads="1"/>
          </p:cNvPicPr>
          <p:nvPr/>
        </p:nvPicPr>
        <p:blipFill>
          <a:blip r:embed="rId3"/>
          <a:srcRect t="4500" b="17999"/>
          <a:stretch>
            <a:fillRect/>
          </a:stretch>
        </p:blipFill>
        <p:spPr bwMode="auto">
          <a:xfrm>
            <a:off x="304800" y="304800"/>
            <a:ext cx="8534400" cy="49593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11_19l"/>
          <p:cNvPicPr>
            <a:picLocks noChangeAspect="1" noChangeArrowheads="1"/>
          </p:cNvPicPr>
          <p:nvPr/>
        </p:nvPicPr>
        <p:blipFill>
          <a:blip r:embed="rId3"/>
          <a:srcRect t="3000" b="12000"/>
          <a:stretch>
            <a:fillRect/>
          </a:stretch>
        </p:blipFill>
        <p:spPr bwMode="auto">
          <a:xfrm>
            <a:off x="508000" y="76200"/>
            <a:ext cx="8128000" cy="5181600"/>
          </a:xfrm>
          <a:prstGeom prst="rect">
            <a:avLst/>
          </a:prstGeom>
          <a:noFill/>
          <a:ln w="9525">
            <a:noFill/>
            <a:miter lim="800000"/>
            <a:headEnd/>
            <a:tailEnd/>
          </a:ln>
        </p:spPr>
      </p:pic>
      <p:sp>
        <p:nvSpPr>
          <p:cNvPr id="21507" name="Text Box 3"/>
          <p:cNvSpPr txBox="1">
            <a:spLocks noChangeArrowheads="1"/>
          </p:cNvSpPr>
          <p:nvPr/>
        </p:nvSpPr>
        <p:spPr bwMode="auto">
          <a:xfrm>
            <a:off x="1295400" y="5502275"/>
            <a:ext cx="2209800" cy="822325"/>
          </a:xfrm>
          <a:prstGeom prst="rect">
            <a:avLst/>
          </a:prstGeom>
          <a:noFill/>
          <a:ln w="9525">
            <a:noFill/>
            <a:miter lim="800000"/>
            <a:headEnd/>
            <a:tailEnd/>
          </a:ln>
        </p:spPr>
        <p:txBody>
          <a:bodyPr>
            <a:spAutoFit/>
          </a:bodyPr>
          <a:lstStyle/>
          <a:p>
            <a:pPr algn="ctr">
              <a:spcBef>
                <a:spcPct val="50000"/>
              </a:spcBef>
            </a:pPr>
            <a:r>
              <a:rPr lang="en-US"/>
              <a:t>Shared by </a:t>
            </a:r>
            <a:r>
              <a:rPr lang="en-US">
                <a:solidFill>
                  <a:srgbClr val="FF0000"/>
                </a:solidFill>
              </a:rPr>
              <a:t>8</a:t>
            </a:r>
            <a:r>
              <a:rPr lang="en-US"/>
              <a:t> unit cells</a:t>
            </a:r>
          </a:p>
        </p:txBody>
      </p:sp>
      <p:sp>
        <p:nvSpPr>
          <p:cNvPr id="21508" name="Text Box 4"/>
          <p:cNvSpPr txBox="1">
            <a:spLocks noChangeArrowheads="1"/>
          </p:cNvSpPr>
          <p:nvPr/>
        </p:nvSpPr>
        <p:spPr bwMode="auto">
          <a:xfrm>
            <a:off x="5181600" y="5499100"/>
            <a:ext cx="2209800" cy="822325"/>
          </a:xfrm>
          <a:prstGeom prst="rect">
            <a:avLst/>
          </a:prstGeom>
          <a:noFill/>
          <a:ln w="9525">
            <a:noFill/>
            <a:miter lim="800000"/>
            <a:headEnd/>
            <a:tailEnd/>
          </a:ln>
        </p:spPr>
        <p:txBody>
          <a:bodyPr>
            <a:spAutoFit/>
          </a:bodyPr>
          <a:lstStyle/>
          <a:p>
            <a:pPr algn="ctr">
              <a:spcBef>
                <a:spcPct val="50000"/>
              </a:spcBef>
            </a:pPr>
            <a:r>
              <a:rPr lang="en-US"/>
              <a:t>Shared by </a:t>
            </a:r>
            <a:r>
              <a:rPr lang="en-US">
                <a:solidFill>
                  <a:srgbClr val="FF0000"/>
                </a:solidFill>
              </a:rPr>
              <a:t>2</a:t>
            </a:r>
            <a:r>
              <a:rPr lang="en-US"/>
              <a:t> unit cells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500" fill="hold"/>
                                        <p:tgtEl>
                                          <p:spTgt spid="21507"/>
                                        </p:tgtEl>
                                        <p:attrNameLst>
                                          <p:attrName>ppt_w</p:attrName>
                                        </p:attrNameLst>
                                      </p:cBhvr>
                                      <p:tavLst>
                                        <p:tav tm="0">
                                          <p:val>
                                            <p:fltVal val="0"/>
                                          </p:val>
                                        </p:tav>
                                        <p:tav tm="100000">
                                          <p:val>
                                            <p:strVal val="#ppt_w"/>
                                          </p:val>
                                        </p:tav>
                                      </p:tavLst>
                                    </p:anim>
                                    <p:anim calcmode="lin" valueType="num">
                                      <p:cBhvr>
                                        <p:cTn id="8" dur="500" fill="hold"/>
                                        <p:tgtEl>
                                          <p:spTgt spid="2150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1508"/>
                                        </p:tgtEl>
                                        <p:attrNameLst>
                                          <p:attrName>style.visibility</p:attrName>
                                        </p:attrNameLst>
                                      </p:cBhvr>
                                      <p:to>
                                        <p:strVal val="visible"/>
                                      </p:to>
                                    </p:set>
                                    <p:anim calcmode="lin" valueType="num">
                                      <p:cBhvr>
                                        <p:cTn id="13" dur="500" fill="hold"/>
                                        <p:tgtEl>
                                          <p:spTgt spid="21508"/>
                                        </p:tgtEl>
                                        <p:attrNameLst>
                                          <p:attrName>ppt_w</p:attrName>
                                        </p:attrNameLst>
                                      </p:cBhvr>
                                      <p:tavLst>
                                        <p:tav tm="0">
                                          <p:val>
                                            <p:fltVal val="0"/>
                                          </p:val>
                                        </p:tav>
                                        <p:tav tm="100000">
                                          <p:val>
                                            <p:strVal val="#ppt_w"/>
                                          </p:val>
                                        </p:tav>
                                      </p:tavLst>
                                    </p:anim>
                                    <p:anim calcmode="lin" valueType="num">
                                      <p:cBhvr>
                                        <p:cTn id="14" dur="500" fill="hold"/>
                                        <p:tgtEl>
                                          <p:spTgt spid="215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11_17l"/>
          <p:cNvPicPr>
            <a:picLocks noChangeAspect="1" noChangeArrowheads="1"/>
          </p:cNvPicPr>
          <p:nvPr/>
        </p:nvPicPr>
        <p:blipFill>
          <a:blip r:embed="rId3"/>
          <a:srcRect t="16499" b="7500"/>
          <a:stretch>
            <a:fillRect/>
          </a:stretch>
        </p:blipFill>
        <p:spPr bwMode="auto">
          <a:xfrm>
            <a:off x="152400" y="506413"/>
            <a:ext cx="8839200" cy="5037137"/>
          </a:xfrm>
          <a:prstGeom prst="rect">
            <a:avLst/>
          </a:prstGeom>
          <a:noFill/>
          <a:ln w="9525">
            <a:noFill/>
            <a:miter lim="800000"/>
            <a:headEnd/>
            <a:tailEnd/>
          </a:ln>
        </p:spPr>
      </p:pic>
      <p:sp>
        <p:nvSpPr>
          <p:cNvPr id="23558" name="Text Box 6"/>
          <p:cNvSpPr txBox="1">
            <a:spLocks noChangeArrowheads="1"/>
          </p:cNvSpPr>
          <p:nvPr/>
        </p:nvSpPr>
        <p:spPr bwMode="auto">
          <a:xfrm>
            <a:off x="241300" y="5595938"/>
            <a:ext cx="1890713" cy="396875"/>
          </a:xfrm>
          <a:prstGeom prst="rect">
            <a:avLst/>
          </a:prstGeom>
          <a:noFill/>
          <a:ln w="9525">
            <a:noFill/>
            <a:miter lim="800000"/>
            <a:headEnd/>
            <a:tailEnd/>
          </a:ln>
        </p:spPr>
        <p:txBody>
          <a:bodyPr wrap="none">
            <a:spAutoFit/>
          </a:bodyPr>
          <a:lstStyle/>
          <a:p>
            <a:pPr algn="ctr"/>
            <a:r>
              <a:rPr lang="en-US" sz="2000"/>
              <a:t>1 atom/unit cell</a:t>
            </a:r>
          </a:p>
        </p:txBody>
      </p:sp>
      <p:sp>
        <p:nvSpPr>
          <p:cNvPr id="23559" name="Text Box 7"/>
          <p:cNvSpPr txBox="1">
            <a:spLocks noChangeArrowheads="1"/>
          </p:cNvSpPr>
          <p:nvPr/>
        </p:nvSpPr>
        <p:spPr bwMode="auto">
          <a:xfrm>
            <a:off x="415925" y="6003925"/>
            <a:ext cx="1541463" cy="396875"/>
          </a:xfrm>
          <a:prstGeom prst="rect">
            <a:avLst/>
          </a:prstGeom>
          <a:noFill/>
          <a:ln w="9525">
            <a:noFill/>
            <a:miter lim="800000"/>
            <a:headEnd/>
            <a:tailEnd/>
          </a:ln>
        </p:spPr>
        <p:txBody>
          <a:bodyPr wrap="none">
            <a:spAutoFit/>
          </a:bodyPr>
          <a:lstStyle/>
          <a:p>
            <a:pPr algn="ctr"/>
            <a:r>
              <a:rPr lang="en-US" sz="2000"/>
              <a:t>(8 x 1/8 = 1)</a:t>
            </a:r>
          </a:p>
        </p:txBody>
      </p:sp>
      <p:sp>
        <p:nvSpPr>
          <p:cNvPr id="23560" name="Text Box 8"/>
          <p:cNvSpPr txBox="1">
            <a:spLocks noChangeArrowheads="1"/>
          </p:cNvSpPr>
          <p:nvPr/>
        </p:nvSpPr>
        <p:spPr bwMode="auto">
          <a:xfrm>
            <a:off x="3278188" y="5594350"/>
            <a:ext cx="2017712" cy="396875"/>
          </a:xfrm>
          <a:prstGeom prst="rect">
            <a:avLst/>
          </a:prstGeom>
          <a:noFill/>
          <a:ln w="9525">
            <a:noFill/>
            <a:miter lim="800000"/>
            <a:headEnd/>
            <a:tailEnd/>
          </a:ln>
        </p:spPr>
        <p:txBody>
          <a:bodyPr wrap="none">
            <a:spAutoFit/>
          </a:bodyPr>
          <a:lstStyle/>
          <a:p>
            <a:pPr algn="ctr"/>
            <a:r>
              <a:rPr lang="en-US" sz="2000"/>
              <a:t>2 atoms/unit cell</a:t>
            </a:r>
          </a:p>
        </p:txBody>
      </p:sp>
      <p:sp>
        <p:nvSpPr>
          <p:cNvPr id="23561" name="Text Box 9"/>
          <p:cNvSpPr txBox="1">
            <a:spLocks noChangeArrowheads="1"/>
          </p:cNvSpPr>
          <p:nvPr/>
        </p:nvSpPr>
        <p:spPr bwMode="auto">
          <a:xfrm>
            <a:off x="3303588" y="6002338"/>
            <a:ext cx="1970087" cy="396875"/>
          </a:xfrm>
          <a:prstGeom prst="rect">
            <a:avLst/>
          </a:prstGeom>
          <a:noFill/>
          <a:ln w="9525">
            <a:noFill/>
            <a:miter lim="800000"/>
            <a:headEnd/>
            <a:tailEnd/>
          </a:ln>
        </p:spPr>
        <p:txBody>
          <a:bodyPr wrap="none">
            <a:spAutoFit/>
          </a:bodyPr>
          <a:lstStyle/>
          <a:p>
            <a:pPr algn="ctr"/>
            <a:r>
              <a:rPr lang="en-US" sz="2000"/>
              <a:t>(8 x 1/8 + 1 = 2)</a:t>
            </a:r>
          </a:p>
        </p:txBody>
      </p:sp>
      <p:sp>
        <p:nvSpPr>
          <p:cNvPr id="23562" name="Text Box 10"/>
          <p:cNvSpPr txBox="1">
            <a:spLocks noChangeArrowheads="1"/>
          </p:cNvSpPr>
          <p:nvPr/>
        </p:nvSpPr>
        <p:spPr bwMode="auto">
          <a:xfrm>
            <a:off x="6630988" y="5586413"/>
            <a:ext cx="2017712" cy="396875"/>
          </a:xfrm>
          <a:prstGeom prst="rect">
            <a:avLst/>
          </a:prstGeom>
          <a:noFill/>
          <a:ln w="9525">
            <a:noFill/>
            <a:miter lim="800000"/>
            <a:headEnd/>
            <a:tailEnd/>
          </a:ln>
        </p:spPr>
        <p:txBody>
          <a:bodyPr wrap="none">
            <a:spAutoFit/>
          </a:bodyPr>
          <a:lstStyle/>
          <a:p>
            <a:pPr algn="ctr"/>
            <a:r>
              <a:rPr lang="en-US" sz="2000"/>
              <a:t>4 atoms/unit cell</a:t>
            </a:r>
          </a:p>
        </p:txBody>
      </p:sp>
      <p:sp>
        <p:nvSpPr>
          <p:cNvPr id="23563" name="Text Box 11"/>
          <p:cNvSpPr txBox="1">
            <a:spLocks noChangeArrowheads="1"/>
          </p:cNvSpPr>
          <p:nvPr/>
        </p:nvSpPr>
        <p:spPr bwMode="auto">
          <a:xfrm>
            <a:off x="6348413" y="5994400"/>
            <a:ext cx="2589212" cy="396875"/>
          </a:xfrm>
          <a:prstGeom prst="rect">
            <a:avLst/>
          </a:prstGeom>
          <a:noFill/>
          <a:ln w="9525">
            <a:noFill/>
            <a:miter lim="800000"/>
            <a:headEnd/>
            <a:tailEnd/>
          </a:ln>
        </p:spPr>
        <p:txBody>
          <a:bodyPr wrap="none">
            <a:spAutoFit/>
          </a:bodyPr>
          <a:lstStyle/>
          <a:p>
            <a:pPr algn="ctr"/>
            <a:r>
              <a:rPr lang="en-US" sz="2000"/>
              <a:t>(8 x 1/8 + 6 x 1/2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p:cTn id="7" dur="500" fill="hold"/>
                                        <p:tgtEl>
                                          <p:spTgt spid="23558"/>
                                        </p:tgtEl>
                                        <p:attrNameLst>
                                          <p:attrName>ppt_w</p:attrName>
                                        </p:attrNameLst>
                                      </p:cBhvr>
                                      <p:tavLst>
                                        <p:tav tm="0">
                                          <p:val>
                                            <p:fltVal val="0"/>
                                          </p:val>
                                        </p:tav>
                                        <p:tav tm="100000">
                                          <p:val>
                                            <p:strVal val="#ppt_w"/>
                                          </p:val>
                                        </p:tav>
                                      </p:tavLst>
                                    </p:anim>
                                    <p:anim calcmode="lin" valueType="num">
                                      <p:cBhvr>
                                        <p:cTn id="8" dur="500" fill="hold"/>
                                        <p:tgtEl>
                                          <p:spTgt spid="2355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3559"/>
                                        </p:tgtEl>
                                        <p:attrNameLst>
                                          <p:attrName>style.visibility</p:attrName>
                                        </p:attrNameLst>
                                      </p:cBhvr>
                                      <p:to>
                                        <p:strVal val="visible"/>
                                      </p:to>
                                    </p:set>
                                    <p:anim calcmode="lin" valueType="num">
                                      <p:cBhvr>
                                        <p:cTn id="13" dur="500" fill="hold"/>
                                        <p:tgtEl>
                                          <p:spTgt spid="23559"/>
                                        </p:tgtEl>
                                        <p:attrNameLst>
                                          <p:attrName>ppt_w</p:attrName>
                                        </p:attrNameLst>
                                      </p:cBhvr>
                                      <p:tavLst>
                                        <p:tav tm="0">
                                          <p:val>
                                            <p:fltVal val="0"/>
                                          </p:val>
                                        </p:tav>
                                        <p:tav tm="100000">
                                          <p:val>
                                            <p:strVal val="#ppt_w"/>
                                          </p:val>
                                        </p:tav>
                                      </p:tavLst>
                                    </p:anim>
                                    <p:anim calcmode="lin" valueType="num">
                                      <p:cBhvr>
                                        <p:cTn id="14" dur="500" fill="hold"/>
                                        <p:tgtEl>
                                          <p:spTgt spid="2355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3560"/>
                                        </p:tgtEl>
                                        <p:attrNameLst>
                                          <p:attrName>style.visibility</p:attrName>
                                        </p:attrNameLst>
                                      </p:cBhvr>
                                      <p:to>
                                        <p:strVal val="visible"/>
                                      </p:to>
                                    </p:set>
                                    <p:anim calcmode="lin" valueType="num">
                                      <p:cBhvr>
                                        <p:cTn id="19" dur="500" fill="hold"/>
                                        <p:tgtEl>
                                          <p:spTgt spid="23560"/>
                                        </p:tgtEl>
                                        <p:attrNameLst>
                                          <p:attrName>ppt_w</p:attrName>
                                        </p:attrNameLst>
                                      </p:cBhvr>
                                      <p:tavLst>
                                        <p:tav tm="0">
                                          <p:val>
                                            <p:fltVal val="0"/>
                                          </p:val>
                                        </p:tav>
                                        <p:tav tm="100000">
                                          <p:val>
                                            <p:strVal val="#ppt_w"/>
                                          </p:val>
                                        </p:tav>
                                      </p:tavLst>
                                    </p:anim>
                                    <p:anim calcmode="lin" valueType="num">
                                      <p:cBhvr>
                                        <p:cTn id="20" dur="500" fill="hold"/>
                                        <p:tgtEl>
                                          <p:spTgt spid="2356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3561"/>
                                        </p:tgtEl>
                                        <p:attrNameLst>
                                          <p:attrName>style.visibility</p:attrName>
                                        </p:attrNameLst>
                                      </p:cBhvr>
                                      <p:to>
                                        <p:strVal val="visible"/>
                                      </p:to>
                                    </p:set>
                                    <p:anim calcmode="lin" valueType="num">
                                      <p:cBhvr>
                                        <p:cTn id="25" dur="500" fill="hold"/>
                                        <p:tgtEl>
                                          <p:spTgt spid="23561"/>
                                        </p:tgtEl>
                                        <p:attrNameLst>
                                          <p:attrName>ppt_w</p:attrName>
                                        </p:attrNameLst>
                                      </p:cBhvr>
                                      <p:tavLst>
                                        <p:tav tm="0">
                                          <p:val>
                                            <p:fltVal val="0"/>
                                          </p:val>
                                        </p:tav>
                                        <p:tav tm="100000">
                                          <p:val>
                                            <p:strVal val="#ppt_w"/>
                                          </p:val>
                                        </p:tav>
                                      </p:tavLst>
                                    </p:anim>
                                    <p:anim calcmode="lin" valueType="num">
                                      <p:cBhvr>
                                        <p:cTn id="26" dur="500" fill="hold"/>
                                        <p:tgtEl>
                                          <p:spTgt spid="23561"/>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3562"/>
                                        </p:tgtEl>
                                        <p:attrNameLst>
                                          <p:attrName>style.visibility</p:attrName>
                                        </p:attrNameLst>
                                      </p:cBhvr>
                                      <p:to>
                                        <p:strVal val="visible"/>
                                      </p:to>
                                    </p:set>
                                    <p:anim calcmode="lin" valueType="num">
                                      <p:cBhvr>
                                        <p:cTn id="31" dur="500" fill="hold"/>
                                        <p:tgtEl>
                                          <p:spTgt spid="23562"/>
                                        </p:tgtEl>
                                        <p:attrNameLst>
                                          <p:attrName>ppt_w</p:attrName>
                                        </p:attrNameLst>
                                      </p:cBhvr>
                                      <p:tavLst>
                                        <p:tav tm="0">
                                          <p:val>
                                            <p:fltVal val="0"/>
                                          </p:val>
                                        </p:tav>
                                        <p:tav tm="100000">
                                          <p:val>
                                            <p:strVal val="#ppt_w"/>
                                          </p:val>
                                        </p:tav>
                                      </p:tavLst>
                                    </p:anim>
                                    <p:anim calcmode="lin" valueType="num">
                                      <p:cBhvr>
                                        <p:cTn id="32" dur="500" fill="hold"/>
                                        <p:tgtEl>
                                          <p:spTgt spid="2356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3563"/>
                                        </p:tgtEl>
                                        <p:attrNameLst>
                                          <p:attrName>style.visibility</p:attrName>
                                        </p:attrNameLst>
                                      </p:cBhvr>
                                      <p:to>
                                        <p:strVal val="visible"/>
                                      </p:to>
                                    </p:set>
                                    <p:anim calcmode="lin" valueType="num">
                                      <p:cBhvr>
                                        <p:cTn id="37" dur="500" fill="hold"/>
                                        <p:tgtEl>
                                          <p:spTgt spid="23563"/>
                                        </p:tgtEl>
                                        <p:attrNameLst>
                                          <p:attrName>ppt_w</p:attrName>
                                        </p:attrNameLst>
                                      </p:cBhvr>
                                      <p:tavLst>
                                        <p:tav tm="0">
                                          <p:val>
                                            <p:fltVal val="0"/>
                                          </p:val>
                                        </p:tav>
                                        <p:tav tm="100000">
                                          <p:val>
                                            <p:strVal val="#ppt_w"/>
                                          </p:val>
                                        </p:tav>
                                      </p:tavLst>
                                    </p:anim>
                                    <p:anim calcmode="lin" valueType="num">
                                      <p:cBhvr>
                                        <p:cTn id="38" dur="500" fill="hold"/>
                                        <p:tgtEl>
                                          <p:spTgt spid="235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P spid="23559" grpId="0" autoUpdateAnimBg="0"/>
      <p:bldP spid="23560" grpId="0" autoUpdateAnimBg="0"/>
      <p:bldP spid="23561" grpId="0" autoUpdateAnimBg="0"/>
      <p:bldP spid="23562" grpId="0" autoUpdateAnimBg="0"/>
      <p:bldP spid="2356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f11_22l"/>
          <p:cNvPicPr>
            <a:picLocks noChangeAspect="1" noChangeArrowheads="1"/>
          </p:cNvPicPr>
          <p:nvPr/>
        </p:nvPicPr>
        <p:blipFill>
          <a:blip r:embed="rId3"/>
          <a:srcRect t="3000"/>
          <a:stretch>
            <a:fillRect/>
          </a:stretch>
        </p:blipFill>
        <p:spPr bwMode="auto">
          <a:xfrm>
            <a:off x="0" y="914400"/>
            <a:ext cx="9144000" cy="66516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2classnotes.com/images/12/science/chemistry/relationship_atomicradius_edgelength/primitive_unit_cell_2.gif"/>
          <p:cNvPicPr>
            <a:picLocks noChangeAspect="1" noChangeArrowheads="1"/>
          </p:cNvPicPr>
          <p:nvPr/>
        </p:nvPicPr>
        <p:blipFill>
          <a:blip r:embed="rId2"/>
          <a:srcRect/>
          <a:stretch>
            <a:fillRect/>
          </a:stretch>
        </p:blipFill>
        <p:spPr bwMode="auto">
          <a:xfrm>
            <a:off x="457200" y="2667000"/>
            <a:ext cx="1447800" cy="1981200"/>
          </a:xfrm>
          <a:prstGeom prst="rect">
            <a:avLst/>
          </a:prstGeom>
          <a:noFill/>
        </p:spPr>
      </p:pic>
      <p:pic>
        <p:nvPicPr>
          <p:cNvPr id="11268" name="Picture 4" descr="http://www.2classnotes.com/images/12/science/chemistry/relationship_atomicradius_edgelength/primitive_unit_cell_1.gif"/>
          <p:cNvPicPr>
            <a:picLocks noChangeAspect="1" noChangeArrowheads="1"/>
          </p:cNvPicPr>
          <p:nvPr/>
        </p:nvPicPr>
        <p:blipFill>
          <a:blip r:embed="rId3"/>
          <a:srcRect/>
          <a:stretch>
            <a:fillRect/>
          </a:stretch>
        </p:blipFill>
        <p:spPr bwMode="auto">
          <a:xfrm>
            <a:off x="685800" y="1752600"/>
            <a:ext cx="990600" cy="762000"/>
          </a:xfrm>
          <a:prstGeom prst="rect">
            <a:avLst/>
          </a:prstGeom>
          <a:noFill/>
        </p:spPr>
      </p:pic>
      <p:pic>
        <p:nvPicPr>
          <p:cNvPr id="11270" name="Picture 6" descr="http://www.2classnotes.com/images/12/science/chemistry/relationship_atomicradius_edgelength/bcc_unit_cell_1.gif"/>
          <p:cNvPicPr>
            <a:picLocks noChangeAspect="1" noChangeArrowheads="1"/>
          </p:cNvPicPr>
          <p:nvPr/>
        </p:nvPicPr>
        <p:blipFill>
          <a:blip r:embed="rId4"/>
          <a:srcRect/>
          <a:stretch>
            <a:fillRect/>
          </a:stretch>
        </p:blipFill>
        <p:spPr bwMode="auto">
          <a:xfrm>
            <a:off x="5410200" y="762000"/>
            <a:ext cx="1905000" cy="2095501"/>
          </a:xfrm>
          <a:prstGeom prst="rect">
            <a:avLst/>
          </a:prstGeom>
          <a:noFill/>
        </p:spPr>
      </p:pic>
      <p:pic>
        <p:nvPicPr>
          <p:cNvPr id="11272" name="Picture 8" descr="http://www.2classnotes.com/images/12/science/chemistry/relationship_atomicradius_edgelength/bcc_unit_cell_2.gif"/>
          <p:cNvPicPr>
            <a:picLocks noChangeAspect="1" noChangeArrowheads="1"/>
          </p:cNvPicPr>
          <p:nvPr/>
        </p:nvPicPr>
        <p:blipFill>
          <a:blip r:embed="rId5"/>
          <a:srcRect/>
          <a:stretch>
            <a:fillRect/>
          </a:stretch>
        </p:blipFill>
        <p:spPr bwMode="auto">
          <a:xfrm>
            <a:off x="5715000" y="3581400"/>
            <a:ext cx="2514600" cy="1828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 y="1371600"/>
          <a:ext cx="8839200" cy="4076739"/>
        </p:xfrm>
        <a:graphic>
          <a:graphicData uri="http://schemas.openxmlformats.org/drawingml/2006/table">
            <a:tbl>
              <a:tblPr/>
              <a:tblGrid>
                <a:gridCol w="4114800"/>
                <a:gridCol w="1600200"/>
                <a:gridCol w="1295400"/>
                <a:gridCol w="1828800"/>
              </a:tblGrid>
              <a:tr h="289387">
                <a:tc>
                  <a:txBody>
                    <a:bodyPr/>
                    <a:lstStyle/>
                    <a:p>
                      <a:r>
                        <a:rPr lang="en-US" sz="1500" b="0" dirty="0">
                          <a:solidFill>
                            <a:srgbClr val="333333"/>
                          </a:solidFill>
                          <a:latin typeface="Tahoma"/>
                        </a:rPr>
                        <a:t>Property</a:t>
                      </a:r>
                    </a:p>
                  </a:txBody>
                  <a:tcPr marL="31455" marR="31455" marT="31455" marB="31455" anchor="ctr">
                    <a:lnL>
                      <a:noFill/>
                    </a:lnL>
                    <a:lnR>
                      <a:noFill/>
                    </a:lnR>
                    <a:lnT>
                      <a:noFill/>
                    </a:lnT>
                    <a:lnB>
                      <a:noFill/>
                    </a:lnB>
                  </a:tcPr>
                </a:tc>
                <a:tc>
                  <a:txBody>
                    <a:bodyPr/>
                    <a:lstStyle/>
                    <a:p>
                      <a:r>
                        <a:rPr lang="en-US" sz="1500" b="0" dirty="0" smtClean="0">
                          <a:solidFill>
                            <a:srgbClr val="333333"/>
                          </a:solidFill>
                          <a:latin typeface="Tahoma"/>
                        </a:rPr>
                        <a:t>SC</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r>
                        <a:rPr lang="en-US" sz="1500" b="0" dirty="0" smtClean="0">
                          <a:solidFill>
                            <a:srgbClr val="333333"/>
                          </a:solidFill>
                          <a:latin typeface="Tahoma"/>
                        </a:rPr>
                        <a:t>BCC</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r>
                        <a:rPr lang="en-US" sz="1500" b="0" dirty="0" smtClean="0">
                          <a:solidFill>
                            <a:srgbClr val="333333"/>
                          </a:solidFill>
                          <a:latin typeface="Tahoma"/>
                        </a:rPr>
                        <a:t>FCC</a:t>
                      </a:r>
                      <a:endParaRPr lang="en-US" sz="1500" b="0" dirty="0">
                        <a:solidFill>
                          <a:srgbClr val="333333"/>
                        </a:solidFill>
                        <a:latin typeface="Tahoma"/>
                      </a:endParaRPr>
                    </a:p>
                  </a:txBody>
                  <a:tcPr marL="31455" marR="31455" marT="31455" marB="31455" anchor="ctr">
                    <a:lnL>
                      <a:noFill/>
                    </a:lnL>
                    <a:lnR>
                      <a:noFill/>
                    </a:lnR>
                    <a:lnT>
                      <a:noFill/>
                    </a:lnT>
                    <a:lnB>
                      <a:noFill/>
                    </a:lnB>
                  </a:tcPr>
                </a:tc>
              </a:tr>
              <a:tr h="515864">
                <a:tc>
                  <a:txBody>
                    <a:bodyPr/>
                    <a:lstStyle/>
                    <a:p>
                      <a:r>
                        <a:rPr lang="en-US" sz="1500" b="0" dirty="0">
                          <a:solidFill>
                            <a:srgbClr val="333333"/>
                          </a:solidFill>
                          <a:latin typeface="Tahoma"/>
                        </a:rPr>
                        <a:t>Edge length, a</a:t>
                      </a: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a = 2r</a:t>
                      </a: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a = </a:t>
                      </a:r>
                      <a:r>
                        <a:rPr lang="en-US" sz="1500" b="0" dirty="0" smtClean="0">
                          <a:solidFill>
                            <a:srgbClr val="333333"/>
                          </a:solidFill>
                          <a:latin typeface="Tahoma"/>
                        </a:rPr>
                        <a:t>(4/√3)r</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a = </a:t>
                      </a:r>
                      <a:r>
                        <a:rPr lang="en-US" sz="1500" b="0" dirty="0" smtClean="0">
                          <a:solidFill>
                            <a:srgbClr val="333333"/>
                          </a:solidFill>
                          <a:latin typeface="Tahoma"/>
                        </a:rPr>
                        <a:t>√8 r</a:t>
                      </a:r>
                      <a:endParaRPr lang="en-US" sz="1500" b="0" dirty="0">
                        <a:solidFill>
                          <a:srgbClr val="333333"/>
                        </a:solidFill>
                        <a:latin typeface="Tahoma"/>
                      </a:endParaRPr>
                    </a:p>
                  </a:txBody>
                  <a:tcPr marL="31455" marR="31455" marT="31455" marB="31455" anchor="ctr">
                    <a:lnL>
                      <a:noFill/>
                    </a:lnL>
                    <a:lnR>
                      <a:noFill/>
                    </a:lnR>
                    <a:lnT>
                      <a:noFill/>
                    </a:lnT>
                    <a:lnB>
                      <a:noFill/>
                    </a:lnB>
                  </a:tcPr>
                </a:tc>
              </a:tr>
              <a:tr h="515864">
                <a:tc>
                  <a:txBody>
                    <a:bodyPr/>
                    <a:lstStyle/>
                    <a:p>
                      <a:r>
                        <a:rPr lang="en-US" sz="1500" b="0" dirty="0">
                          <a:solidFill>
                            <a:srgbClr val="333333"/>
                          </a:solidFill>
                          <a:latin typeface="Tahoma"/>
                        </a:rPr>
                        <a:t>Volume of unit cell</a:t>
                      </a: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a</a:t>
                      </a:r>
                      <a:r>
                        <a:rPr lang="en-US" sz="1500" b="0" baseline="30000" dirty="0">
                          <a:solidFill>
                            <a:srgbClr val="333333"/>
                          </a:solidFill>
                          <a:latin typeface="Tahoma"/>
                        </a:rPr>
                        <a:t>3</a:t>
                      </a:r>
                      <a:r>
                        <a:rPr lang="en-US" sz="1500" b="0" dirty="0">
                          <a:solidFill>
                            <a:srgbClr val="333333"/>
                          </a:solidFill>
                          <a:latin typeface="Tahoma"/>
                        </a:rPr>
                        <a:t> = 8r</a:t>
                      </a:r>
                      <a:r>
                        <a:rPr lang="en-US" sz="1500" b="0" baseline="30000" dirty="0">
                          <a:solidFill>
                            <a:srgbClr val="333333"/>
                          </a:solidFill>
                          <a:latin typeface="Tahoma"/>
                        </a:rPr>
                        <a:t>3</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algn="ctr"/>
                      <a:r>
                        <a:rPr lang="en-US" sz="1500" b="0" dirty="0" smtClean="0">
                          <a:solidFill>
                            <a:srgbClr val="333333"/>
                          </a:solidFill>
                          <a:latin typeface="Tahoma"/>
                        </a:rPr>
                        <a:t>a</a:t>
                      </a:r>
                      <a:r>
                        <a:rPr lang="en-US" sz="1500" b="0" baseline="30000" dirty="0" smtClean="0">
                          <a:solidFill>
                            <a:srgbClr val="333333"/>
                          </a:solidFill>
                          <a:latin typeface="Tahoma"/>
                        </a:rPr>
                        <a:t>3</a:t>
                      </a:r>
                      <a:r>
                        <a:rPr lang="en-US" sz="1500" b="0" dirty="0" smtClean="0">
                          <a:solidFill>
                            <a:srgbClr val="333333"/>
                          </a:solidFill>
                          <a:latin typeface="Tahoma"/>
                        </a:rPr>
                        <a:t> =(4/√3r)</a:t>
                      </a:r>
                      <a:r>
                        <a:rPr lang="en-US" sz="1500" b="0" baseline="30000" dirty="0" smtClean="0">
                          <a:solidFill>
                            <a:srgbClr val="333333"/>
                          </a:solidFill>
                          <a:latin typeface="Tahoma"/>
                        </a:rPr>
                        <a:t>3</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dirty="0">
                          <a:solidFill>
                            <a:srgbClr val="333333"/>
                          </a:solidFill>
                          <a:latin typeface="Tahoma"/>
                        </a:rPr>
                        <a:t> </a:t>
                      </a:r>
                      <a:r>
                        <a:rPr lang="en-US" sz="1500" b="0" dirty="0" smtClean="0">
                          <a:solidFill>
                            <a:srgbClr val="333333"/>
                          </a:solidFill>
                          <a:latin typeface="Tahoma"/>
                        </a:rPr>
                        <a:t>a</a:t>
                      </a:r>
                      <a:r>
                        <a:rPr lang="en-US" sz="1500" b="0" baseline="30000" dirty="0" smtClean="0">
                          <a:solidFill>
                            <a:srgbClr val="333333"/>
                          </a:solidFill>
                          <a:latin typeface="Tahoma"/>
                        </a:rPr>
                        <a:t>3</a:t>
                      </a:r>
                      <a:r>
                        <a:rPr lang="en-US" sz="1500" b="0" dirty="0" smtClean="0">
                          <a:solidFill>
                            <a:srgbClr val="333333"/>
                          </a:solidFill>
                          <a:latin typeface="Tahoma"/>
                        </a:rPr>
                        <a:t> = (2√2 r)</a:t>
                      </a:r>
                      <a:r>
                        <a:rPr lang="en-US" sz="1500" b="0" baseline="30000" dirty="0" smtClean="0">
                          <a:solidFill>
                            <a:srgbClr val="333333"/>
                          </a:solidFill>
                          <a:latin typeface="Tahoma"/>
                        </a:rPr>
                        <a:t>3</a:t>
                      </a:r>
                      <a:endParaRPr lang="en-US" sz="1500" b="0" dirty="0" smtClean="0">
                        <a:solidFill>
                          <a:srgbClr val="333333"/>
                        </a:solidFill>
                        <a:latin typeface="Tahoma"/>
                      </a:endParaRPr>
                    </a:p>
                    <a:p>
                      <a:pPr algn="ctr"/>
                      <a:endParaRPr lang="en-US" sz="1500" b="0" dirty="0">
                        <a:solidFill>
                          <a:srgbClr val="333333"/>
                        </a:solidFill>
                        <a:latin typeface="Tahoma"/>
                      </a:endParaRPr>
                    </a:p>
                  </a:txBody>
                  <a:tcPr marL="31455" marR="31455" marT="31455" marB="31455" anchor="ctr">
                    <a:lnL>
                      <a:noFill/>
                    </a:lnL>
                    <a:lnR>
                      <a:noFill/>
                    </a:lnR>
                    <a:lnT>
                      <a:noFill/>
                    </a:lnT>
                    <a:lnB>
                      <a:noFill/>
                    </a:lnB>
                  </a:tcPr>
                </a:tc>
              </a:tr>
              <a:tr h="515864">
                <a:tc>
                  <a:txBody>
                    <a:bodyPr/>
                    <a:lstStyle/>
                    <a:p>
                      <a:r>
                        <a:rPr lang="en-US" sz="1500" b="0" dirty="0" smtClean="0">
                          <a:solidFill>
                            <a:srgbClr val="333333"/>
                          </a:solidFill>
                          <a:latin typeface="Tahoma"/>
                        </a:rPr>
                        <a:t>No. of Atoms per unit cell</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algn="ctr"/>
                      <a:r>
                        <a:rPr lang="en-US" sz="1500" b="0" dirty="0" smtClean="0">
                          <a:solidFill>
                            <a:srgbClr val="333333"/>
                          </a:solidFill>
                          <a:latin typeface="Tahoma"/>
                        </a:rPr>
                        <a:t>1</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algn="ctr"/>
                      <a:r>
                        <a:rPr lang="en-US" sz="1500" b="0" dirty="0" smtClean="0">
                          <a:solidFill>
                            <a:srgbClr val="333333"/>
                          </a:solidFill>
                          <a:latin typeface="Tahoma"/>
                        </a:rPr>
                        <a:t>2</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algn="ctr"/>
                      <a:r>
                        <a:rPr lang="en-US" sz="1500" b="0" dirty="0" smtClean="0">
                          <a:solidFill>
                            <a:srgbClr val="333333"/>
                          </a:solidFill>
                          <a:latin typeface="Tahoma"/>
                        </a:rPr>
                        <a:t>4</a:t>
                      </a:r>
                      <a:endParaRPr lang="en-US" sz="1500" b="0" dirty="0">
                        <a:solidFill>
                          <a:srgbClr val="333333"/>
                        </a:solidFill>
                        <a:latin typeface="Tahoma"/>
                      </a:endParaRPr>
                    </a:p>
                  </a:txBody>
                  <a:tcPr marL="31455" marR="31455" marT="31455" marB="31455" anchor="ctr">
                    <a:lnL>
                      <a:noFill/>
                    </a:lnL>
                    <a:lnR>
                      <a:noFill/>
                    </a:lnR>
                    <a:lnT>
                      <a:noFill/>
                    </a:lnT>
                    <a:lnB>
                      <a:noFill/>
                    </a:lnB>
                  </a:tcPr>
                </a:tc>
              </a:tr>
              <a:tr h="968817">
                <a:tc>
                  <a:txBody>
                    <a:bodyPr/>
                    <a:lstStyle/>
                    <a:p>
                      <a:r>
                        <a:rPr lang="en-US" sz="1500" b="0">
                          <a:solidFill>
                            <a:srgbClr val="333333"/>
                          </a:solidFill>
                          <a:latin typeface="Tahoma"/>
                        </a:rPr>
                        <a:t>Volume occupied by atoms per unit cell</a:t>
                      </a: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1 x </a:t>
                      </a:r>
                      <a:r>
                        <a:rPr lang="en-US" sz="1500" b="0" dirty="0" smtClean="0">
                          <a:solidFill>
                            <a:srgbClr val="333333"/>
                          </a:solidFill>
                          <a:latin typeface="Tahoma"/>
                        </a:rPr>
                        <a:t>(4/3) pi</a:t>
                      </a:r>
                      <a:r>
                        <a:rPr lang="en-US" sz="1500" b="0" dirty="0">
                          <a:solidFill>
                            <a:srgbClr val="333333"/>
                          </a:solidFill>
                          <a:latin typeface="Tahoma"/>
                        </a:rPr>
                        <a:t> r</a:t>
                      </a:r>
                      <a:r>
                        <a:rPr lang="en-US" sz="1500" b="0" baseline="30000" dirty="0">
                          <a:solidFill>
                            <a:srgbClr val="333333"/>
                          </a:solidFill>
                          <a:latin typeface="Tahoma"/>
                        </a:rPr>
                        <a:t>3</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algn="ctr"/>
                      <a:r>
                        <a:rPr lang="en-US" sz="1500" b="0" dirty="0" smtClean="0">
                          <a:solidFill>
                            <a:srgbClr val="333333"/>
                          </a:solidFill>
                          <a:latin typeface="Tahoma"/>
                        </a:rPr>
                        <a:t>2 </a:t>
                      </a:r>
                      <a:r>
                        <a:rPr lang="en-US" sz="1500" b="0" dirty="0">
                          <a:solidFill>
                            <a:srgbClr val="333333"/>
                          </a:solidFill>
                          <a:latin typeface="Tahoma"/>
                        </a:rPr>
                        <a:t>x </a:t>
                      </a:r>
                      <a:r>
                        <a:rPr lang="en-US" sz="1500" b="0" dirty="0" smtClean="0">
                          <a:solidFill>
                            <a:srgbClr val="333333"/>
                          </a:solidFill>
                          <a:latin typeface="Tahoma"/>
                        </a:rPr>
                        <a:t>(4/3) pi r</a:t>
                      </a:r>
                      <a:r>
                        <a:rPr lang="en-US" sz="1500" b="0" baseline="30000" dirty="0" smtClean="0">
                          <a:solidFill>
                            <a:srgbClr val="333333"/>
                          </a:solidFill>
                          <a:latin typeface="Tahoma"/>
                        </a:rPr>
                        <a:t>3</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algn="ctr"/>
                      <a:r>
                        <a:rPr lang="en-US" sz="1500" b="0" dirty="0" smtClean="0">
                          <a:solidFill>
                            <a:srgbClr val="333333"/>
                          </a:solidFill>
                          <a:latin typeface="Tahoma"/>
                        </a:rPr>
                        <a:t>4 x(4/3) pi r</a:t>
                      </a:r>
                      <a:r>
                        <a:rPr lang="en-US" sz="1500" b="0" baseline="30000" dirty="0" smtClean="0">
                          <a:solidFill>
                            <a:srgbClr val="333333"/>
                          </a:solidFill>
                          <a:latin typeface="Tahoma"/>
                        </a:rPr>
                        <a:t>3</a:t>
                      </a:r>
                      <a:endParaRPr lang="en-US" sz="1500" b="0" dirty="0">
                        <a:solidFill>
                          <a:srgbClr val="333333"/>
                        </a:solidFill>
                        <a:latin typeface="Tahoma"/>
                      </a:endParaRPr>
                    </a:p>
                  </a:txBody>
                  <a:tcPr marL="31455" marR="31455" marT="31455" marB="31455" anchor="ctr">
                    <a:lnL>
                      <a:noFill/>
                    </a:lnL>
                    <a:lnR>
                      <a:noFill/>
                    </a:lnR>
                    <a:lnT>
                      <a:noFill/>
                    </a:lnT>
                    <a:lnB>
                      <a:noFill/>
                    </a:lnB>
                  </a:tcPr>
                </a:tc>
              </a:tr>
              <a:tr h="515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dirty="0">
                          <a:solidFill>
                            <a:srgbClr val="333333"/>
                          </a:solidFill>
                          <a:latin typeface="Tahoma"/>
                        </a:rPr>
                        <a:t>Packing Fraction = </a:t>
                      </a: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 = 0.524</a:t>
                      </a: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  = </a:t>
                      </a:r>
                      <a:r>
                        <a:rPr lang="en-US" sz="1500" b="0" dirty="0" smtClean="0">
                          <a:solidFill>
                            <a:srgbClr val="333333"/>
                          </a:solidFill>
                          <a:latin typeface="Tahoma"/>
                        </a:rPr>
                        <a:t>0.68</a:t>
                      </a:r>
                      <a:endParaRPr lang="en-US" sz="1500" b="0" dirty="0">
                        <a:solidFill>
                          <a:srgbClr val="333333"/>
                        </a:solidFill>
                        <a:latin typeface="Tahoma"/>
                      </a:endParaRP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  = </a:t>
                      </a:r>
                      <a:r>
                        <a:rPr lang="en-US" sz="1500" b="0" dirty="0" smtClean="0">
                          <a:solidFill>
                            <a:srgbClr val="333333"/>
                          </a:solidFill>
                          <a:latin typeface="Tahoma"/>
                        </a:rPr>
                        <a:t>0.74</a:t>
                      </a:r>
                      <a:endParaRPr lang="en-US" sz="1500" b="0" dirty="0">
                        <a:solidFill>
                          <a:srgbClr val="333333"/>
                        </a:solidFill>
                        <a:latin typeface="Tahoma"/>
                      </a:endParaRPr>
                    </a:p>
                  </a:txBody>
                  <a:tcPr marL="31455" marR="31455" marT="31455" marB="31455" anchor="ctr">
                    <a:lnL>
                      <a:noFill/>
                    </a:lnL>
                    <a:lnR>
                      <a:noFill/>
                    </a:lnR>
                    <a:lnT>
                      <a:noFill/>
                    </a:lnT>
                    <a:lnB>
                      <a:noFill/>
                    </a:lnB>
                  </a:tcPr>
                </a:tc>
              </a:tr>
              <a:tr h="515864">
                <a:tc>
                  <a:txBody>
                    <a:bodyPr/>
                    <a:lstStyle/>
                    <a:p>
                      <a:endParaRPr lang="en-US" sz="1500" b="0" dirty="0" smtClean="0">
                        <a:solidFill>
                          <a:srgbClr val="333333"/>
                        </a:solidFill>
                        <a:latin typeface="Tahoma"/>
                      </a:endParaRPr>
                    </a:p>
                    <a:p>
                      <a:endParaRPr lang="en-US" sz="1500" b="0" dirty="0" smtClean="0">
                        <a:solidFill>
                          <a:srgbClr val="333333"/>
                        </a:solidFill>
                        <a:latin typeface="Tahoma"/>
                      </a:endParaRPr>
                    </a:p>
                    <a:p>
                      <a:r>
                        <a:rPr lang="en-US" sz="1500" b="0" dirty="0" smtClean="0">
                          <a:solidFill>
                            <a:srgbClr val="333333"/>
                          </a:solidFill>
                          <a:latin typeface="Tahoma"/>
                        </a:rPr>
                        <a:t>% </a:t>
                      </a:r>
                      <a:r>
                        <a:rPr lang="en-US" sz="1500" b="0" dirty="0">
                          <a:solidFill>
                            <a:srgbClr val="333333"/>
                          </a:solidFill>
                          <a:latin typeface="Tahoma"/>
                        </a:rPr>
                        <a:t>Free space per unit cell</a:t>
                      </a:r>
                    </a:p>
                  </a:txBody>
                  <a:tcPr marL="31455" marR="31455" marT="31455" marB="31455" anchor="ctr">
                    <a:lnL>
                      <a:noFill/>
                    </a:lnL>
                    <a:lnR>
                      <a:noFill/>
                    </a:lnR>
                    <a:lnT>
                      <a:noFill/>
                    </a:lnT>
                    <a:lnB>
                      <a:noFill/>
                    </a:lnB>
                  </a:tcPr>
                </a:tc>
                <a:tc>
                  <a:txBody>
                    <a:bodyPr/>
                    <a:lstStyle/>
                    <a:p>
                      <a:pPr algn="ctr"/>
                      <a:r>
                        <a:rPr lang="en-US" sz="1500" b="0">
                          <a:solidFill>
                            <a:srgbClr val="333333"/>
                          </a:solidFill>
                          <a:latin typeface="Tahoma"/>
                        </a:rPr>
                        <a:t>47.6%</a:t>
                      </a:r>
                    </a:p>
                  </a:txBody>
                  <a:tcPr marL="31455" marR="31455" marT="31455" marB="31455" anchor="ctr">
                    <a:lnL>
                      <a:noFill/>
                    </a:lnL>
                    <a:lnR>
                      <a:noFill/>
                    </a:lnR>
                    <a:lnT>
                      <a:noFill/>
                    </a:lnT>
                    <a:lnB>
                      <a:noFill/>
                    </a:lnB>
                  </a:tcPr>
                </a:tc>
                <a:tc>
                  <a:txBody>
                    <a:bodyPr/>
                    <a:lstStyle/>
                    <a:p>
                      <a:pPr algn="ctr"/>
                      <a:r>
                        <a:rPr lang="en-US" sz="1500" b="0">
                          <a:solidFill>
                            <a:srgbClr val="333333"/>
                          </a:solidFill>
                          <a:latin typeface="Tahoma"/>
                        </a:rPr>
                        <a:t>26%</a:t>
                      </a:r>
                    </a:p>
                  </a:txBody>
                  <a:tcPr marL="31455" marR="31455" marT="31455" marB="31455" anchor="ctr">
                    <a:lnL>
                      <a:noFill/>
                    </a:lnL>
                    <a:lnR>
                      <a:noFill/>
                    </a:lnR>
                    <a:lnT>
                      <a:noFill/>
                    </a:lnT>
                    <a:lnB>
                      <a:noFill/>
                    </a:lnB>
                  </a:tcPr>
                </a:tc>
                <a:tc>
                  <a:txBody>
                    <a:bodyPr/>
                    <a:lstStyle/>
                    <a:p>
                      <a:pPr algn="ctr"/>
                      <a:r>
                        <a:rPr lang="en-US" sz="1500" b="0" dirty="0">
                          <a:solidFill>
                            <a:srgbClr val="333333"/>
                          </a:solidFill>
                          <a:latin typeface="Tahoma"/>
                        </a:rPr>
                        <a:t>32%</a:t>
                      </a:r>
                    </a:p>
                  </a:txBody>
                  <a:tcPr marL="31455" marR="31455" marT="31455" marB="31455" anchor="ctr">
                    <a:lnL>
                      <a:noFill/>
                    </a:lnL>
                    <a:lnR>
                      <a:noFill/>
                    </a:lnR>
                    <a:lnT>
                      <a:noFill/>
                    </a:lnT>
                    <a:lnB>
                      <a:noFill/>
                    </a:lnB>
                  </a:tcPr>
                </a:tc>
              </a:tr>
            </a:tbl>
          </a:graphicData>
        </a:graphic>
      </p:graphicFrame>
      <p:pic>
        <p:nvPicPr>
          <p:cNvPr id="51213" name="Picture 13" descr="http://www.2classnotes.com/images/12/science/chemistry/relationship_atomicradius_edgelength/table_2.gif"/>
          <p:cNvPicPr>
            <a:picLocks noChangeAspect="1" noChangeArrowheads="1"/>
          </p:cNvPicPr>
          <p:nvPr/>
        </p:nvPicPr>
        <p:blipFill>
          <a:blip r:embed="rId2"/>
          <a:srcRect/>
          <a:stretch>
            <a:fillRect/>
          </a:stretch>
        </p:blipFill>
        <p:spPr bwMode="auto">
          <a:xfrm>
            <a:off x="1981200" y="4114800"/>
            <a:ext cx="1905000" cy="533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5" descr="smi02334_0310"/>
          <p:cNvPicPr>
            <a:picLocks noChangeAspect="1" noChangeArrowheads="1"/>
          </p:cNvPicPr>
          <p:nvPr/>
        </p:nvPicPr>
        <p:blipFill>
          <a:blip r:embed="rId2"/>
          <a:srcRect/>
          <a:stretch>
            <a:fillRect/>
          </a:stretch>
        </p:blipFill>
        <p:spPr bwMode="auto">
          <a:xfrm>
            <a:off x="304800" y="1600200"/>
            <a:ext cx="8534400" cy="4286250"/>
          </a:xfrm>
          <a:prstGeom prst="rect">
            <a:avLst/>
          </a:prstGeom>
          <a:noFill/>
        </p:spPr>
      </p:pic>
      <p:sp>
        <p:nvSpPr>
          <p:cNvPr id="27654" name="Text Box 6"/>
          <p:cNvSpPr txBox="1">
            <a:spLocks noChangeArrowheads="1"/>
          </p:cNvSpPr>
          <p:nvPr/>
        </p:nvSpPr>
        <p:spPr bwMode="auto">
          <a:xfrm>
            <a:off x="990600" y="457200"/>
            <a:ext cx="7246938" cy="946150"/>
          </a:xfrm>
          <a:prstGeom prst="rect">
            <a:avLst/>
          </a:prstGeom>
          <a:noFill/>
          <a:ln w="9525">
            <a:noFill/>
            <a:miter lim="800000"/>
            <a:headEnd/>
            <a:tailEnd/>
          </a:ln>
          <a:effectLst/>
        </p:spPr>
        <p:txBody>
          <a:bodyPr wrap="none">
            <a:spAutoFit/>
          </a:bodyPr>
          <a:lstStyle/>
          <a:p>
            <a:r>
              <a:rPr lang="en-US" sz="2800"/>
              <a:t>Lattice Sites in an Orthogonal Coordinate System</a:t>
            </a:r>
          </a:p>
          <a:p>
            <a:r>
              <a:rPr lang="en-US" sz="2800"/>
              <a:t>			i.e.  Simple Cubic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2209800"/>
            <a:ext cx="8839200" cy="1752600"/>
          </a:xfrm>
        </p:spPr>
        <p:txBody>
          <a:bodyPr/>
          <a:lstStyle/>
          <a:p>
            <a:pPr algn="l"/>
            <a:r>
              <a:rPr lang="en-US" sz="2800" dirty="0">
                <a:cs typeface="Times New Roman" pitchFamily="18" charset="0"/>
              </a:rPr>
              <a:t>DIRECTIONS IN CUBIC </a:t>
            </a:r>
            <a:r>
              <a:rPr lang="en-US" sz="2800" dirty="0" smtClean="0">
                <a:cs typeface="Times New Roman" pitchFamily="18" charset="0"/>
              </a:rPr>
              <a:t>LATTICES</a:t>
            </a:r>
            <a:br>
              <a:rPr lang="en-US" sz="2800" dirty="0" smtClean="0">
                <a:cs typeface="Times New Roman" pitchFamily="18" charset="0"/>
              </a:rPr>
            </a:br>
            <a:r>
              <a:rPr lang="en-US" sz="2800" dirty="0" smtClean="0">
                <a:cs typeface="Times New Roman" pitchFamily="18" charset="0"/>
              </a:rPr>
              <a:t/>
            </a:r>
            <a:br>
              <a:rPr lang="en-US" sz="2800" dirty="0" smtClean="0">
                <a:cs typeface="Times New Roman" pitchFamily="18" charset="0"/>
              </a:rPr>
            </a:br>
            <a:r>
              <a:rPr lang="en-US" sz="2800" dirty="0" smtClean="0">
                <a:cs typeface="Times New Roman" pitchFamily="18" charset="0"/>
              </a:rPr>
              <a:t>1 </a:t>
            </a:r>
            <a:r>
              <a:rPr lang="en-US" sz="2800" dirty="0">
                <a:cs typeface="Times New Roman" pitchFamily="18" charset="0"/>
              </a:rPr>
              <a:t>.  Vector components of the direction are resolved along each of    the coordinate axes and reduced to the smallest integers.</a:t>
            </a:r>
            <a:br>
              <a:rPr lang="en-US" sz="2800" dirty="0">
                <a:cs typeface="Times New Roman" pitchFamily="18" charset="0"/>
              </a:rPr>
            </a:br>
            <a:r>
              <a:rPr lang="en-US" sz="2800" dirty="0">
                <a:cs typeface="Times New Roman" pitchFamily="18" charset="0"/>
              </a:rPr>
              <a:t>  2.   All parallel directions have the same direction indices.         </a:t>
            </a:r>
            <a:br>
              <a:rPr lang="en-US" sz="2800" dirty="0">
                <a:cs typeface="Times New Roman" pitchFamily="18" charset="0"/>
              </a:rPr>
            </a:br>
            <a:r>
              <a:rPr lang="en-US" sz="2800" dirty="0">
                <a:cs typeface="Times New Roman" pitchFamily="18" charset="0"/>
              </a:rPr>
              <a:t>3.  Equivalent directions have the same atom spacing</a:t>
            </a:r>
            <a:r>
              <a:rPr lang="en-US" sz="2800" dirty="0" smtClean="0">
                <a:cs typeface="Times New Roman" pitchFamily="18" charset="0"/>
              </a:rPr>
              <a:t>.</a:t>
            </a:r>
            <a:br>
              <a:rPr lang="en-US" sz="2800" dirty="0" smtClean="0">
                <a:cs typeface="Times New Roman" pitchFamily="18" charset="0"/>
              </a:rPr>
            </a:br>
            <a:r>
              <a:rPr lang="en-US" sz="2800" dirty="0">
                <a:cs typeface="Times New Roman" pitchFamily="18" charset="0"/>
              </a:rPr>
              <a:t/>
            </a:r>
            <a:br>
              <a:rPr lang="en-US" sz="2800" dirty="0">
                <a:cs typeface="Times New Roman" pitchFamily="18" charset="0"/>
              </a:rPr>
            </a:br>
            <a:r>
              <a:rPr lang="en-US" sz="2800" dirty="0">
                <a:cs typeface="Times New Roman" pitchFamily="18" charset="0"/>
              </a:rPr>
              <a:t>4.  The cosine of the angle between two directions is given by</a:t>
            </a:r>
            <a:br>
              <a:rPr lang="en-US" sz="2800" dirty="0">
                <a:cs typeface="Times New Roman" pitchFamily="18" charset="0"/>
              </a:rPr>
            </a:br>
            <a:r>
              <a:rPr lang="en-US" sz="2800" dirty="0">
                <a:cs typeface="Times New Roman" pitchFamily="18" charset="0"/>
              </a:rPr>
              <a:t> </a:t>
            </a:r>
          </a:p>
        </p:txBody>
      </p:sp>
      <p:sp>
        <p:nvSpPr>
          <p:cNvPr id="14341" name="Rectangle 5"/>
          <p:cNvSpPr>
            <a:spLocks noChangeArrowheads="1" noTextEdit="1"/>
          </p:cNvSpPr>
          <p:nvPr/>
        </p:nvSpPr>
        <p:spPr bwMode="auto">
          <a:xfrm>
            <a:off x="1320800" y="3200400"/>
            <a:ext cx="6578600" cy="304800"/>
          </a:xfrm>
          <a:prstGeom prst="rect">
            <a:avLst/>
          </a:prstGeom>
          <a:noFill/>
          <a:ln w="9525">
            <a:noFill/>
            <a:miter lim="800000"/>
            <a:headEnd/>
            <a:tailEnd/>
          </a:ln>
          <a:effectLst/>
        </p:spPr>
        <p:txBody>
          <a:bodyPr>
            <a:spAutoFit/>
          </a:bodyPr>
          <a:lstStyle/>
          <a:p>
            <a:endParaRPr lang="en-US"/>
          </a:p>
        </p:txBody>
      </p:sp>
      <p:graphicFrame>
        <p:nvGraphicFramePr>
          <p:cNvPr id="14340" name="Object 4"/>
          <p:cNvGraphicFramePr>
            <a:graphicFrameLocks noChangeAspect="1"/>
          </p:cNvGraphicFramePr>
          <p:nvPr/>
        </p:nvGraphicFramePr>
        <p:xfrm>
          <a:off x="1295400" y="5257800"/>
          <a:ext cx="6934200" cy="1209675"/>
        </p:xfrm>
        <a:graphic>
          <a:graphicData uri="http://schemas.openxmlformats.org/presentationml/2006/ole">
            <p:oleObj spid="_x0000_s58370" r:id="rId3" imgW="2616200" imgH="4572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smi02334_0311"/>
          <p:cNvPicPr>
            <a:picLocks noChangeAspect="1" noChangeArrowheads="1"/>
          </p:cNvPicPr>
          <p:nvPr/>
        </p:nvPicPr>
        <p:blipFill>
          <a:blip r:embed="rId2">
            <a:clrChange>
              <a:clrFrom>
                <a:srgbClr val="000000"/>
              </a:clrFrom>
              <a:clrTo>
                <a:srgbClr val="000000">
                  <a:alpha val="0"/>
                </a:srgbClr>
              </a:clrTo>
            </a:clrChange>
          </a:blip>
          <a:srcRect/>
          <a:stretch>
            <a:fillRect/>
          </a:stretch>
        </p:blipFill>
        <p:spPr bwMode="auto">
          <a:xfrm>
            <a:off x="0" y="719138"/>
            <a:ext cx="9144000" cy="2481262"/>
          </a:xfrm>
          <a:prstGeom prst="rect">
            <a:avLst/>
          </a:prstGeom>
          <a:noFill/>
        </p:spPr>
      </p:pic>
      <p:pic>
        <p:nvPicPr>
          <p:cNvPr id="68610" name="Picture 2" descr="http://upload.wikimedia.org/wikipedia/commons/thumb/6/6c/Cristal_densite_surface.svg/220px-Cristal_densite_surface.svg.png"/>
          <p:cNvPicPr>
            <a:picLocks noChangeAspect="1" noChangeArrowheads="1"/>
          </p:cNvPicPr>
          <p:nvPr/>
        </p:nvPicPr>
        <p:blipFill>
          <a:blip r:embed="rId3"/>
          <a:srcRect/>
          <a:stretch>
            <a:fillRect/>
          </a:stretch>
        </p:blipFill>
        <p:spPr bwMode="auto">
          <a:xfrm>
            <a:off x="4419600" y="3200400"/>
            <a:ext cx="3352800" cy="2590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f11_15l"/>
          <p:cNvPicPr>
            <a:picLocks noChangeAspect="1" noChangeArrowheads="1"/>
          </p:cNvPicPr>
          <p:nvPr/>
        </p:nvPicPr>
        <p:blipFill>
          <a:blip r:embed="rId3"/>
          <a:srcRect l="2251" t="3000" r="4500" b="6000"/>
          <a:stretch>
            <a:fillRect/>
          </a:stretch>
        </p:blipFill>
        <p:spPr bwMode="auto">
          <a:xfrm>
            <a:off x="381000" y="342900"/>
            <a:ext cx="8378825" cy="61341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990600"/>
            <a:ext cx="7772400" cy="1143000"/>
          </a:xfrm>
        </p:spPr>
        <p:txBody>
          <a:bodyPr/>
          <a:lstStyle/>
          <a:p>
            <a:r>
              <a:rPr lang="en-US" sz="3200" dirty="0">
                <a:cs typeface="Times New Roman" pitchFamily="18" charset="0"/>
              </a:rPr>
              <a:t>Indices of a Family or Form</a:t>
            </a:r>
            <a:br>
              <a:rPr lang="en-US" sz="3200" dirty="0">
                <a:cs typeface="Times New Roman" pitchFamily="18" charset="0"/>
              </a:rPr>
            </a:br>
            <a:r>
              <a:rPr lang="en-US" sz="3200" dirty="0">
                <a:cs typeface="Times New Roman" pitchFamily="18" charset="0"/>
              </a:rPr>
              <a:t> </a:t>
            </a:r>
          </a:p>
        </p:txBody>
      </p:sp>
      <p:sp>
        <p:nvSpPr>
          <p:cNvPr id="21509" name="Rectangle 5"/>
          <p:cNvSpPr>
            <a:spLocks noChangeArrowheads="1" noTextEdit="1"/>
          </p:cNvSpPr>
          <p:nvPr/>
        </p:nvSpPr>
        <p:spPr bwMode="auto">
          <a:xfrm>
            <a:off x="774700" y="3276600"/>
            <a:ext cx="7670800" cy="304800"/>
          </a:xfrm>
          <a:prstGeom prst="rect">
            <a:avLst/>
          </a:prstGeom>
          <a:noFill/>
          <a:ln w="9525">
            <a:noFill/>
            <a:miter lim="800000"/>
            <a:headEnd/>
            <a:tailEnd/>
          </a:ln>
          <a:effectLst/>
        </p:spPr>
        <p:txBody>
          <a:bodyPr>
            <a:spAutoFit/>
          </a:bodyPr>
          <a:lstStyle/>
          <a:p>
            <a:endParaRPr lang="en-US"/>
          </a:p>
        </p:txBody>
      </p:sp>
      <p:graphicFrame>
        <p:nvGraphicFramePr>
          <p:cNvPr id="21508" name="Object 4"/>
          <p:cNvGraphicFramePr>
            <a:graphicFrameLocks noChangeAspect="1"/>
          </p:cNvGraphicFramePr>
          <p:nvPr/>
        </p:nvGraphicFramePr>
        <p:xfrm>
          <a:off x="533400" y="2057400"/>
          <a:ext cx="8153400" cy="630237"/>
        </p:xfrm>
        <a:graphic>
          <a:graphicData uri="http://schemas.openxmlformats.org/presentationml/2006/ole">
            <p:oleObj spid="_x0000_s59394" r:id="rId3" imgW="3073400" imgH="241300" progId="Equation.3">
              <p:embed/>
            </p:oleObj>
          </a:graphicData>
        </a:graphic>
      </p:graphicFrame>
      <p:graphicFrame>
        <p:nvGraphicFramePr>
          <p:cNvPr id="21512" name="Object 8"/>
          <p:cNvGraphicFramePr>
            <a:graphicFrameLocks noChangeAspect="1"/>
          </p:cNvGraphicFramePr>
          <p:nvPr/>
        </p:nvGraphicFramePr>
        <p:xfrm>
          <a:off x="304800" y="4648200"/>
          <a:ext cx="8839200" cy="1196975"/>
        </p:xfrm>
        <a:graphic>
          <a:graphicData uri="http://schemas.openxmlformats.org/presentationml/2006/ole">
            <p:oleObj spid="_x0000_s59395" name="Equation" r:id="rId4" imgW="3288960" imgH="457200" progId="Equation.3">
              <p:embed/>
            </p:oleObj>
          </a:graphicData>
        </a:graphic>
      </p:graphicFrame>
      <p:graphicFrame>
        <p:nvGraphicFramePr>
          <p:cNvPr id="21513" name="Object 9"/>
          <p:cNvGraphicFramePr>
            <a:graphicFrameLocks noChangeAspect="1"/>
          </p:cNvGraphicFramePr>
          <p:nvPr/>
        </p:nvGraphicFramePr>
        <p:xfrm>
          <a:off x="457200" y="2971800"/>
          <a:ext cx="7161213" cy="1311275"/>
        </p:xfrm>
        <a:graphic>
          <a:graphicData uri="http://schemas.openxmlformats.org/presentationml/2006/ole">
            <p:oleObj spid="_x0000_s59396" name="Equation" r:id="rId5" imgW="2590560" imgH="482400" progId="Equation.3">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838200" y="609600"/>
            <a:ext cx="2286000" cy="685800"/>
          </a:xfrm>
          <a:prstGeom prst="rect">
            <a:avLst/>
          </a:prstGeom>
          <a:noFill/>
          <a:ln w="9525">
            <a:noFill/>
            <a:miter lim="800000"/>
            <a:headEnd/>
            <a:tailEnd/>
          </a:ln>
          <a:effectLst/>
        </p:spPr>
        <p:txBody>
          <a:bodyPr anchor="ctr"/>
          <a:lstStyle/>
          <a:p>
            <a:pPr algn="ctr"/>
            <a:endParaRPr lang="en-US" sz="4400">
              <a:solidFill>
                <a:schemeClr val="tx2"/>
              </a:solidFill>
            </a:endParaRPr>
          </a:p>
        </p:txBody>
      </p:sp>
      <p:pic>
        <p:nvPicPr>
          <p:cNvPr id="29701" name="Picture 5" descr="smi02334_0312"/>
          <p:cNvPicPr>
            <a:picLocks noChangeAspect="1" noChangeArrowheads="1"/>
          </p:cNvPicPr>
          <p:nvPr/>
        </p:nvPicPr>
        <p:blipFill>
          <a:blip r:embed="rId2"/>
          <a:srcRect/>
          <a:stretch>
            <a:fillRect/>
          </a:stretch>
        </p:blipFill>
        <p:spPr bwMode="auto">
          <a:xfrm>
            <a:off x="1981200" y="1143000"/>
            <a:ext cx="5205413" cy="5486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0"/>
            <a:ext cx="7772400" cy="1143000"/>
          </a:xfrm>
        </p:spPr>
        <p:txBody>
          <a:bodyPr/>
          <a:lstStyle/>
          <a:p>
            <a:r>
              <a:rPr lang="en-US" sz="3200">
                <a:cs typeface="Times New Roman" pitchFamily="18" charset="0"/>
              </a:rPr>
              <a:t>MILLER INDICES FOR CRYSTALLOGRAPHIC PLANES</a:t>
            </a:r>
            <a:br>
              <a:rPr lang="en-US" sz="3200">
                <a:cs typeface="Times New Roman" pitchFamily="18" charset="0"/>
              </a:rPr>
            </a:br>
            <a:r>
              <a:rPr lang="en-US" sz="3200">
                <a:cs typeface="Times New Roman" pitchFamily="18" charset="0"/>
              </a:rPr>
              <a:t> </a:t>
            </a:r>
            <a:br>
              <a:rPr lang="en-US" sz="3200">
                <a:cs typeface="Times New Roman" pitchFamily="18" charset="0"/>
              </a:rPr>
            </a:br>
            <a:r>
              <a:rPr lang="en-US" sz="3200">
                <a:cs typeface="Times New Roman" pitchFamily="18" charset="0"/>
              </a:rPr>
              <a:t>Definition:      Miller Indices are the reciprocals of the fractional intercepts (with fractions cleared) which the plane makes with the crystallographic x,y,z axes of the three nonparallel edges of the cubic unit cell.  </a:t>
            </a:r>
            <a:br>
              <a:rPr lang="en-US" sz="3200">
                <a:cs typeface="Times New Roman" pitchFamily="18" charset="0"/>
              </a:rPr>
            </a:br>
            <a:r>
              <a:rPr lang="en-US" sz="3200">
                <a:cs typeface="Times New Roman" pitchFamily="18" charset="0"/>
              </a:rPr>
              <a:t> </a:t>
            </a:r>
          </a:p>
        </p:txBody>
      </p:sp>
      <p:sp>
        <p:nvSpPr>
          <p:cNvPr id="13317" name="Rectangle 5"/>
          <p:cNvSpPr>
            <a:spLocks noChangeArrowheads="1" noTextEdit="1"/>
          </p:cNvSpPr>
          <p:nvPr/>
        </p:nvSpPr>
        <p:spPr bwMode="auto">
          <a:xfrm>
            <a:off x="774700" y="3214688"/>
            <a:ext cx="7670800" cy="304800"/>
          </a:xfrm>
          <a:prstGeom prst="rect">
            <a:avLst/>
          </a:prstGeom>
          <a:noFill/>
          <a:ln w="9525">
            <a:noFill/>
            <a:miter lim="800000"/>
            <a:headEnd/>
            <a:tailEnd/>
          </a:ln>
          <a:effectLst/>
        </p:spPr>
        <p:txBody>
          <a:bodyPr>
            <a:spAutoFit/>
          </a:bodyPr>
          <a:lstStyle/>
          <a:p>
            <a:endParaRPr lang="en-US"/>
          </a:p>
        </p:txBody>
      </p:sp>
      <p:graphicFrame>
        <p:nvGraphicFramePr>
          <p:cNvPr id="13316" name="Object 4"/>
          <p:cNvGraphicFramePr>
            <a:graphicFrameLocks noChangeAspect="1"/>
          </p:cNvGraphicFramePr>
          <p:nvPr/>
        </p:nvGraphicFramePr>
        <p:xfrm>
          <a:off x="1447800" y="5029200"/>
          <a:ext cx="6553200" cy="849313"/>
        </p:xfrm>
        <a:graphic>
          <a:graphicData uri="http://schemas.openxmlformats.org/presentationml/2006/ole">
            <p:oleObj spid="_x0000_s60418" r:id="rId3" imgW="3302000" imgH="431800" progId="Equation.3">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590800"/>
            <a:ext cx="7772400" cy="1143000"/>
          </a:xfrm>
        </p:spPr>
        <p:txBody>
          <a:bodyPr/>
          <a:lstStyle/>
          <a:p>
            <a:r>
              <a:rPr lang="en-US" sz="3200">
                <a:cs typeface="Times New Roman" pitchFamily="18" charset="0"/>
              </a:rPr>
              <a:t>Spacing between planes in a cubic crystal</a:t>
            </a:r>
            <a:br>
              <a:rPr lang="en-US" sz="3200">
                <a:cs typeface="Times New Roman" pitchFamily="18" charset="0"/>
              </a:rPr>
            </a:br>
            <a:r>
              <a:rPr lang="en-US" sz="3200">
                <a:cs typeface="Times New Roman" pitchFamily="18" charset="0"/>
              </a:rPr>
              <a:t> </a:t>
            </a:r>
            <a:br>
              <a:rPr lang="en-US" sz="3200">
                <a:cs typeface="Times New Roman" pitchFamily="18" charset="0"/>
              </a:rPr>
            </a:br>
            <a:r>
              <a:rPr lang="en-US" sz="3200">
                <a:cs typeface="Times New Roman" pitchFamily="18" charset="0"/>
              </a:rPr>
              <a:t> </a:t>
            </a:r>
            <a:br>
              <a:rPr lang="en-US" sz="3200">
                <a:cs typeface="Times New Roman" pitchFamily="18" charset="0"/>
              </a:rPr>
            </a:br>
            <a:r>
              <a:rPr lang="en-US" sz="3200">
                <a:cs typeface="Times New Roman" pitchFamily="18" charset="0"/>
              </a:rPr>
              <a:t> </a:t>
            </a:r>
            <a:br>
              <a:rPr lang="en-US" sz="3200">
                <a:cs typeface="Times New Roman" pitchFamily="18" charset="0"/>
              </a:rPr>
            </a:br>
            <a:r>
              <a:rPr lang="en-US" sz="3200">
                <a:cs typeface="Times New Roman" pitchFamily="18" charset="0"/>
              </a:rPr>
              <a:t> </a:t>
            </a:r>
            <a:br>
              <a:rPr lang="en-US" sz="3200">
                <a:cs typeface="Times New Roman" pitchFamily="18" charset="0"/>
              </a:rPr>
            </a:br>
            <a:r>
              <a:rPr lang="en-US" sz="3200">
                <a:cs typeface="Times New Roman" pitchFamily="18" charset="0"/>
              </a:rPr>
              <a:t>where d</a:t>
            </a:r>
            <a:r>
              <a:rPr lang="en-US" sz="3200" baseline="-30000">
                <a:cs typeface="Times New Roman" pitchFamily="18" charset="0"/>
              </a:rPr>
              <a:t>hkl</a:t>
            </a:r>
            <a:r>
              <a:rPr lang="en-US" sz="3200">
                <a:cs typeface="Times New Roman" pitchFamily="18" charset="0"/>
              </a:rPr>
              <a:t>  =  inter-planar spacing between planes with </a:t>
            </a:r>
            <a:br>
              <a:rPr lang="en-US" sz="3200">
                <a:cs typeface="Times New Roman" pitchFamily="18" charset="0"/>
              </a:rPr>
            </a:br>
            <a:r>
              <a:rPr lang="en-US" sz="3200">
                <a:cs typeface="Times New Roman" pitchFamily="18" charset="0"/>
              </a:rPr>
              <a:t>  Miller indices h,k,and l.</a:t>
            </a:r>
            <a:br>
              <a:rPr lang="en-US" sz="3200">
                <a:cs typeface="Times New Roman" pitchFamily="18" charset="0"/>
              </a:rPr>
            </a:br>
            <a:r>
              <a:rPr lang="en-US" sz="3200">
                <a:cs typeface="Times New Roman" pitchFamily="18" charset="0"/>
              </a:rPr>
              <a:t>a    =    lattice constant (edge of the cube)</a:t>
            </a:r>
            <a:br>
              <a:rPr lang="en-US" sz="3200">
                <a:cs typeface="Times New Roman" pitchFamily="18" charset="0"/>
              </a:rPr>
            </a:br>
            <a:r>
              <a:rPr lang="en-US" sz="3200">
                <a:cs typeface="Times New Roman" pitchFamily="18" charset="0"/>
              </a:rPr>
              <a:t>h, k, l   =   Miller indices of cubic planes being considered.</a:t>
            </a:r>
          </a:p>
        </p:txBody>
      </p:sp>
      <p:sp>
        <p:nvSpPr>
          <p:cNvPr id="12293" name="Rectangle 5"/>
          <p:cNvSpPr>
            <a:spLocks noChangeArrowheads="1" noTextEdit="1"/>
          </p:cNvSpPr>
          <p:nvPr/>
        </p:nvSpPr>
        <p:spPr bwMode="auto">
          <a:xfrm>
            <a:off x="774700" y="3205163"/>
            <a:ext cx="7670800" cy="304800"/>
          </a:xfrm>
          <a:prstGeom prst="rect">
            <a:avLst/>
          </a:prstGeom>
          <a:noFill/>
          <a:ln w="9525">
            <a:noFill/>
            <a:miter lim="800000"/>
            <a:headEnd/>
            <a:tailEnd/>
          </a:ln>
          <a:effectLst/>
        </p:spPr>
        <p:txBody>
          <a:bodyPr>
            <a:spAutoFit/>
          </a:bodyPr>
          <a:lstStyle/>
          <a:p>
            <a:endParaRPr lang="en-US"/>
          </a:p>
        </p:txBody>
      </p:sp>
      <p:graphicFrame>
        <p:nvGraphicFramePr>
          <p:cNvPr id="12292" name="Object 4"/>
          <p:cNvGraphicFramePr>
            <a:graphicFrameLocks noChangeAspect="1"/>
          </p:cNvGraphicFramePr>
          <p:nvPr/>
        </p:nvGraphicFramePr>
        <p:xfrm>
          <a:off x="2286000" y="1295400"/>
          <a:ext cx="4114800" cy="1454150"/>
        </p:xfrm>
        <a:graphic>
          <a:graphicData uri="http://schemas.openxmlformats.org/presentationml/2006/ole">
            <p:oleObj spid="_x0000_s61442" r:id="rId3" imgW="1269449" imgH="444307" progId="Equation.3">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a:xfrm>
            <a:off x="0" y="0"/>
            <a:ext cx="9144000" cy="838200"/>
          </a:xfrm>
        </p:spPr>
        <p:txBody>
          <a:bodyPr/>
          <a:lstStyle/>
          <a:p>
            <a:r>
              <a:rPr lang="en-US">
                <a:solidFill>
                  <a:srgbClr val="0066FF"/>
                </a:solidFill>
                <a:latin typeface="Book Antiqua" pitchFamily="18" charset="0"/>
              </a:rPr>
              <a:t>Silicon</a:t>
            </a:r>
          </a:p>
        </p:txBody>
      </p:sp>
      <p:pic>
        <p:nvPicPr>
          <p:cNvPr id="35" name="Picture 4" descr="SiliconOrbits"/>
          <p:cNvPicPr>
            <a:picLocks noChangeAspect="1" noChangeArrowheads="1"/>
          </p:cNvPicPr>
          <p:nvPr/>
        </p:nvPicPr>
        <p:blipFill>
          <a:blip r:embed="rId2" cstate="print"/>
          <a:srcRect/>
          <a:stretch>
            <a:fillRect/>
          </a:stretch>
        </p:blipFill>
        <p:spPr bwMode="auto">
          <a:xfrm>
            <a:off x="2133600" y="1684338"/>
            <a:ext cx="4876800" cy="4789487"/>
          </a:xfrm>
          <a:prstGeom prst="rect">
            <a:avLst/>
          </a:prstGeom>
          <a:noFill/>
        </p:spPr>
      </p:pic>
      <p:sp>
        <p:nvSpPr>
          <p:cNvPr id="36" name="Text Box 5"/>
          <p:cNvSpPr txBox="1">
            <a:spLocks noChangeArrowheads="1"/>
          </p:cNvSpPr>
          <p:nvPr/>
        </p:nvSpPr>
        <p:spPr bwMode="auto">
          <a:xfrm>
            <a:off x="4038600" y="3886200"/>
            <a:ext cx="10096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FFFFFF"/>
                </a:solidFill>
                <a:effectLst/>
                <a:uLnTx/>
                <a:uFillTx/>
              </a:rPr>
              <a:t>Nucleus</a:t>
            </a:r>
          </a:p>
        </p:txBody>
      </p:sp>
      <p:sp>
        <p:nvSpPr>
          <p:cNvPr id="37" name="Text Box 6"/>
          <p:cNvSpPr txBox="1">
            <a:spLocks noChangeArrowheads="1"/>
          </p:cNvSpPr>
          <p:nvPr/>
        </p:nvSpPr>
        <p:spPr bwMode="auto">
          <a:xfrm>
            <a:off x="6934200" y="2819400"/>
            <a:ext cx="16065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Valence Band</a:t>
            </a:r>
          </a:p>
        </p:txBody>
      </p:sp>
      <p:sp>
        <p:nvSpPr>
          <p:cNvPr id="38" name="Line 7"/>
          <p:cNvSpPr>
            <a:spLocks noChangeShapeType="1"/>
          </p:cNvSpPr>
          <p:nvPr/>
        </p:nvSpPr>
        <p:spPr bwMode="auto">
          <a:xfrm flipH="1" flipV="1">
            <a:off x="5867400" y="2286000"/>
            <a:ext cx="1143000" cy="685800"/>
          </a:xfrm>
          <a:prstGeom prst="line">
            <a:avLst/>
          </a:prstGeom>
          <a:noFill/>
          <a:ln w="25400">
            <a:solidFill>
              <a:srgbClr val="000000"/>
            </a:solidFill>
            <a:round/>
            <a:headEnd/>
            <a:tailEnd type="triangle" w="lg" len="lg"/>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9" name="Line 8"/>
          <p:cNvSpPr>
            <a:spLocks noChangeShapeType="1"/>
          </p:cNvSpPr>
          <p:nvPr/>
        </p:nvSpPr>
        <p:spPr bwMode="auto">
          <a:xfrm flipH="1">
            <a:off x="6553200" y="3124200"/>
            <a:ext cx="1447800" cy="2057400"/>
          </a:xfrm>
          <a:prstGeom prst="line">
            <a:avLst/>
          </a:prstGeom>
          <a:noFill/>
          <a:ln w="25400">
            <a:solidFill>
              <a:srgbClr val="000000"/>
            </a:solidFill>
            <a:round/>
            <a:headEnd/>
            <a:tailEnd type="triangle" w="lg" len="lg"/>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Text Box 9"/>
          <p:cNvSpPr txBox="1">
            <a:spLocks noChangeArrowheads="1"/>
          </p:cNvSpPr>
          <p:nvPr/>
        </p:nvSpPr>
        <p:spPr bwMode="auto">
          <a:xfrm>
            <a:off x="361950" y="2438400"/>
            <a:ext cx="1619250" cy="641350"/>
          </a:xfrm>
          <a:prstGeom prst="rect">
            <a:avLst/>
          </a:prstGeom>
          <a:noFill/>
          <a:ln w="9525">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Energy Bands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(Shells)</a:t>
            </a:r>
          </a:p>
        </p:txBody>
      </p:sp>
      <p:sp>
        <p:nvSpPr>
          <p:cNvPr id="41" name="Line 10"/>
          <p:cNvSpPr>
            <a:spLocks noChangeShapeType="1"/>
          </p:cNvSpPr>
          <p:nvPr/>
        </p:nvSpPr>
        <p:spPr bwMode="auto">
          <a:xfrm flipV="1">
            <a:off x="1905000" y="2286000"/>
            <a:ext cx="1295400" cy="3048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2" name="Line 11"/>
          <p:cNvSpPr>
            <a:spLocks noChangeShapeType="1"/>
          </p:cNvSpPr>
          <p:nvPr/>
        </p:nvSpPr>
        <p:spPr bwMode="auto">
          <a:xfrm>
            <a:off x="1905000" y="2667000"/>
            <a:ext cx="1219200" cy="4572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 name="Line 12"/>
          <p:cNvSpPr>
            <a:spLocks noChangeShapeType="1"/>
          </p:cNvSpPr>
          <p:nvPr/>
        </p:nvSpPr>
        <p:spPr bwMode="auto">
          <a:xfrm>
            <a:off x="1905000" y="2743200"/>
            <a:ext cx="1676400" cy="9906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 name="Text Box 13"/>
          <p:cNvSpPr txBox="1">
            <a:spLocks noChangeArrowheads="1"/>
          </p:cNvSpPr>
          <p:nvPr/>
        </p:nvSpPr>
        <p:spPr bwMode="auto">
          <a:xfrm>
            <a:off x="381000" y="1447800"/>
            <a:ext cx="2152650" cy="3667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Si has 14 Electrons</a:t>
            </a:r>
          </a:p>
        </p:txBody>
      </p:sp>
      <p:sp>
        <p:nvSpPr>
          <p:cNvPr id="45" name="Text Box 15"/>
          <p:cNvSpPr txBox="1">
            <a:spLocks noChangeArrowheads="1"/>
          </p:cNvSpPr>
          <p:nvPr/>
        </p:nvSpPr>
        <p:spPr bwMode="auto">
          <a:xfrm>
            <a:off x="1520825" y="928688"/>
            <a:ext cx="6102350" cy="366712"/>
          </a:xfrm>
          <a:prstGeom prst="rect">
            <a:avLst/>
          </a:prstGeom>
          <a:noFill/>
          <a:ln w="12700" algn="ctr">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Silicon is the primary semiconductor used in VLSI systems</a:t>
            </a:r>
          </a:p>
        </p:txBody>
      </p:sp>
      <p:grpSp>
        <p:nvGrpSpPr>
          <p:cNvPr id="46" name="Group 17"/>
          <p:cNvGrpSpPr>
            <a:grpSpLocks/>
          </p:cNvGrpSpPr>
          <p:nvPr/>
        </p:nvGrpSpPr>
        <p:grpSpPr bwMode="auto">
          <a:xfrm>
            <a:off x="0" y="4876800"/>
            <a:ext cx="8931275" cy="1739900"/>
            <a:chOff x="0" y="3072"/>
            <a:chExt cx="5626" cy="1096"/>
          </a:xfrm>
        </p:grpSpPr>
        <p:sp>
          <p:nvSpPr>
            <p:cNvPr id="47" name="Text Box 14"/>
            <p:cNvSpPr txBox="1">
              <a:spLocks noChangeArrowheads="1"/>
            </p:cNvSpPr>
            <p:nvPr/>
          </p:nvSpPr>
          <p:spPr bwMode="auto">
            <a:xfrm>
              <a:off x="4272" y="3072"/>
              <a:ext cx="1354" cy="1096"/>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At T=0K, the highest energy band occupied by an electron is called the valence band.</a:t>
              </a:r>
            </a:p>
          </p:txBody>
        </p:sp>
        <p:sp>
          <p:nvSpPr>
            <p:cNvPr id="48" name="Text Box 16"/>
            <p:cNvSpPr txBox="1">
              <a:spLocks noChangeArrowheads="1"/>
            </p:cNvSpPr>
            <p:nvPr/>
          </p:nvSpPr>
          <p:spPr bwMode="auto">
            <a:xfrm>
              <a:off x="0" y="3600"/>
              <a:ext cx="2014" cy="404"/>
            </a:xfrm>
            <a:prstGeom prst="rect">
              <a:avLst/>
            </a:prstGeom>
            <a:noFill/>
            <a:ln w="12700" algn="ctr">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FF0000"/>
                  </a:solidFill>
                  <a:effectLst/>
                  <a:uLnTx/>
                  <a:uFillTx/>
                </a:rPr>
                <a:t>Silicon has 4 outer shell / valence electrons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41" grpId="0" animBg="1"/>
      <p:bldP spid="42" grpId="0" animBg="1"/>
      <p:bldP spid="43" grpId="0" animBg="1"/>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228600"/>
            <a:ext cx="8305800" cy="6096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solidFill>
                  <a:srgbClr val="0066FF"/>
                </a:solidFill>
                <a:latin typeface="Book Antiqua" pitchFamily="18" charset="0"/>
              </a:rPr>
              <a:t>Band Diagrams</a:t>
            </a:r>
          </a:p>
        </p:txBody>
      </p:sp>
      <p:grpSp>
        <p:nvGrpSpPr>
          <p:cNvPr id="2" name="Group 18"/>
          <p:cNvGrpSpPr>
            <a:grpSpLocks/>
          </p:cNvGrpSpPr>
          <p:nvPr/>
        </p:nvGrpSpPr>
        <p:grpSpPr bwMode="auto">
          <a:xfrm>
            <a:off x="2747963" y="1295400"/>
            <a:ext cx="3043237" cy="1281113"/>
            <a:chOff x="432" y="1632"/>
            <a:chExt cx="1917" cy="807"/>
          </a:xfrm>
        </p:grpSpPr>
        <p:sp>
          <p:nvSpPr>
            <p:cNvPr id="37895" name="Line 7"/>
            <p:cNvSpPr>
              <a:spLocks noChangeShapeType="1"/>
            </p:cNvSpPr>
            <p:nvPr/>
          </p:nvSpPr>
          <p:spPr bwMode="auto">
            <a:xfrm>
              <a:off x="1536" y="1824"/>
              <a:ext cx="0" cy="480"/>
            </a:xfrm>
            <a:prstGeom prst="line">
              <a:avLst/>
            </a:prstGeom>
            <a:noFill/>
            <a:ln w="12700">
              <a:solidFill>
                <a:schemeClr val="tx1"/>
              </a:solidFill>
              <a:round/>
              <a:headEnd type="stealth" w="lg" len="lg"/>
              <a:tailEnd type="stealth" w="lg" len="lg"/>
            </a:ln>
            <a:effectLst/>
          </p:spPr>
          <p:txBody>
            <a:bodyPr wrap="none" anchor="ctr"/>
            <a:lstStyle/>
            <a:p>
              <a:endParaRPr lang="en-US"/>
            </a:p>
          </p:txBody>
        </p:sp>
        <p:sp>
          <p:nvSpPr>
            <p:cNvPr id="37897" name="Text Box 9"/>
            <p:cNvSpPr txBox="1">
              <a:spLocks noChangeArrowheads="1"/>
            </p:cNvSpPr>
            <p:nvPr/>
          </p:nvSpPr>
          <p:spPr bwMode="auto">
            <a:xfrm>
              <a:off x="1488" y="1977"/>
              <a:ext cx="405" cy="231"/>
            </a:xfrm>
            <a:prstGeom prst="rect">
              <a:avLst/>
            </a:prstGeom>
            <a:noFill/>
            <a:ln w="12700" algn="ctr">
              <a:noFill/>
              <a:miter lim="800000"/>
              <a:headEnd/>
              <a:tailEnd/>
            </a:ln>
            <a:effectLst/>
          </p:spPr>
          <p:txBody>
            <a:bodyPr>
              <a:spAutoFit/>
            </a:bodyPr>
            <a:lstStyle/>
            <a:p>
              <a:pPr algn="ctr"/>
              <a:r>
                <a:rPr lang="en-US"/>
                <a:t>E</a:t>
              </a:r>
              <a:r>
                <a:rPr lang="en-US" baseline="-25000"/>
                <a:t>g</a:t>
              </a:r>
            </a:p>
          </p:txBody>
        </p:sp>
        <p:sp>
          <p:nvSpPr>
            <p:cNvPr id="37898" name="Text Box 10"/>
            <p:cNvSpPr txBox="1">
              <a:spLocks noChangeArrowheads="1"/>
            </p:cNvSpPr>
            <p:nvPr/>
          </p:nvSpPr>
          <p:spPr bwMode="auto">
            <a:xfrm>
              <a:off x="432" y="1632"/>
              <a:ext cx="429" cy="231"/>
            </a:xfrm>
            <a:prstGeom prst="rect">
              <a:avLst/>
            </a:prstGeom>
            <a:noFill/>
            <a:ln w="12700" algn="ctr">
              <a:noFill/>
              <a:miter lim="800000"/>
              <a:headEnd/>
              <a:tailEnd/>
            </a:ln>
            <a:effectLst/>
          </p:spPr>
          <p:txBody>
            <a:bodyPr>
              <a:spAutoFit/>
            </a:bodyPr>
            <a:lstStyle/>
            <a:p>
              <a:pPr algn="ctr"/>
              <a:r>
                <a:rPr lang="en-US"/>
                <a:t>E</a:t>
              </a:r>
              <a:r>
                <a:rPr lang="en-US" baseline="-25000"/>
                <a:t>C</a:t>
              </a:r>
            </a:p>
          </p:txBody>
        </p:sp>
        <p:sp>
          <p:nvSpPr>
            <p:cNvPr id="37899" name="Text Box 11"/>
            <p:cNvSpPr txBox="1">
              <a:spLocks noChangeArrowheads="1"/>
            </p:cNvSpPr>
            <p:nvPr/>
          </p:nvSpPr>
          <p:spPr bwMode="auto">
            <a:xfrm>
              <a:off x="440" y="2208"/>
              <a:ext cx="421" cy="231"/>
            </a:xfrm>
            <a:prstGeom prst="rect">
              <a:avLst/>
            </a:prstGeom>
            <a:noFill/>
            <a:ln w="12700" algn="ctr">
              <a:noFill/>
              <a:miter lim="800000"/>
              <a:headEnd/>
              <a:tailEnd/>
            </a:ln>
            <a:effectLst/>
          </p:spPr>
          <p:txBody>
            <a:bodyPr>
              <a:spAutoFit/>
            </a:bodyPr>
            <a:lstStyle/>
            <a:p>
              <a:pPr algn="ctr"/>
              <a:r>
                <a:rPr lang="en-US"/>
                <a:t>E</a:t>
              </a:r>
              <a:r>
                <a:rPr lang="en-US" baseline="-25000"/>
                <a:t>V</a:t>
              </a:r>
            </a:p>
          </p:txBody>
        </p:sp>
        <p:sp>
          <p:nvSpPr>
            <p:cNvPr id="37902" name="Line 14"/>
            <p:cNvSpPr>
              <a:spLocks noChangeShapeType="1"/>
            </p:cNvSpPr>
            <p:nvPr/>
          </p:nvSpPr>
          <p:spPr bwMode="auto">
            <a:xfrm>
              <a:off x="813" y="1776"/>
              <a:ext cx="1536" cy="0"/>
            </a:xfrm>
            <a:prstGeom prst="line">
              <a:avLst/>
            </a:prstGeom>
            <a:noFill/>
            <a:ln w="38100">
              <a:solidFill>
                <a:schemeClr val="tx1"/>
              </a:solidFill>
              <a:round/>
              <a:headEnd/>
              <a:tailEnd/>
            </a:ln>
            <a:effectLst/>
          </p:spPr>
          <p:txBody>
            <a:bodyPr wrap="none" anchor="ctr"/>
            <a:lstStyle/>
            <a:p>
              <a:endParaRPr lang="en-US"/>
            </a:p>
          </p:txBody>
        </p:sp>
        <p:sp>
          <p:nvSpPr>
            <p:cNvPr id="37903" name="Line 15"/>
            <p:cNvSpPr>
              <a:spLocks noChangeShapeType="1"/>
            </p:cNvSpPr>
            <p:nvPr/>
          </p:nvSpPr>
          <p:spPr bwMode="auto">
            <a:xfrm>
              <a:off x="813" y="2352"/>
              <a:ext cx="1536" cy="0"/>
            </a:xfrm>
            <a:prstGeom prst="line">
              <a:avLst/>
            </a:prstGeom>
            <a:noFill/>
            <a:ln w="38100">
              <a:solidFill>
                <a:schemeClr val="tx1"/>
              </a:solidFill>
              <a:round/>
              <a:headEnd/>
              <a:tailEnd/>
            </a:ln>
            <a:effectLst/>
          </p:spPr>
          <p:txBody>
            <a:bodyPr wrap="none" anchor="ctr"/>
            <a:lstStyle/>
            <a:p>
              <a:endParaRPr lang="en-US"/>
            </a:p>
          </p:txBody>
        </p:sp>
      </p:grpSp>
      <p:sp>
        <p:nvSpPr>
          <p:cNvPr id="37907" name="Text Box 19"/>
          <p:cNvSpPr txBox="1">
            <a:spLocks noChangeArrowheads="1"/>
          </p:cNvSpPr>
          <p:nvPr/>
        </p:nvSpPr>
        <p:spPr bwMode="auto">
          <a:xfrm>
            <a:off x="457200" y="2667000"/>
            <a:ext cx="8229600" cy="3937000"/>
          </a:xfrm>
          <a:prstGeom prst="rect">
            <a:avLst/>
          </a:prstGeom>
          <a:noFill/>
          <a:ln w="12700" algn="ctr">
            <a:noFill/>
            <a:miter lim="800000"/>
            <a:headEnd/>
            <a:tailEnd/>
          </a:ln>
          <a:effectLst/>
        </p:spPr>
        <p:txBody>
          <a:bodyPr>
            <a:spAutoFit/>
          </a:bodyPr>
          <a:lstStyle/>
          <a:p>
            <a:pPr defTabSz="457200"/>
            <a:r>
              <a:rPr lang="en-US" b="1" u="sng" dirty="0"/>
              <a:t>Band Diagram Representation</a:t>
            </a:r>
          </a:p>
          <a:p>
            <a:pPr defTabSz="457200"/>
            <a:r>
              <a:rPr lang="en-US" b="1" dirty="0"/>
              <a:t>Energy plotted as a function of position</a:t>
            </a:r>
          </a:p>
          <a:p>
            <a:pPr defTabSz="457200"/>
            <a:endParaRPr lang="en-US" b="1" dirty="0"/>
          </a:p>
          <a:p>
            <a:pPr defTabSz="457200"/>
            <a:r>
              <a:rPr lang="en-US" b="1" dirty="0"/>
              <a:t>E</a:t>
            </a:r>
            <a:r>
              <a:rPr lang="en-US" b="1" baseline="-25000" dirty="0"/>
              <a:t>C</a:t>
            </a:r>
            <a:r>
              <a:rPr lang="en-US" b="1" dirty="0"/>
              <a:t>	</a:t>
            </a:r>
            <a:r>
              <a:rPr lang="en-US" b="1" dirty="0">
                <a:sym typeface="Wingdings" pitchFamily="2" charset="2"/>
              </a:rPr>
              <a:t> Conduction band</a:t>
            </a:r>
          </a:p>
          <a:p>
            <a:pPr defTabSz="457200"/>
            <a:r>
              <a:rPr lang="en-US" b="1" dirty="0">
                <a:sym typeface="Wingdings" pitchFamily="2" charset="2"/>
              </a:rPr>
              <a:t>	 Lowest energy state for a free electron</a:t>
            </a:r>
          </a:p>
          <a:p>
            <a:pPr defTabSz="457200"/>
            <a:endParaRPr lang="en-US" b="1" dirty="0">
              <a:sym typeface="Wingdings" pitchFamily="2" charset="2"/>
            </a:endParaRPr>
          </a:p>
          <a:p>
            <a:pPr defTabSz="457200"/>
            <a:r>
              <a:rPr lang="en-US" b="1" dirty="0"/>
              <a:t>E</a:t>
            </a:r>
            <a:r>
              <a:rPr lang="en-US" b="1" baseline="-25000" dirty="0"/>
              <a:t>V</a:t>
            </a:r>
            <a:r>
              <a:rPr lang="en-US" b="1" dirty="0"/>
              <a:t>	</a:t>
            </a:r>
            <a:r>
              <a:rPr lang="en-US" b="1" dirty="0">
                <a:sym typeface="Wingdings" pitchFamily="2" charset="2"/>
              </a:rPr>
              <a:t> Valence band</a:t>
            </a:r>
          </a:p>
          <a:p>
            <a:pPr defTabSz="457200"/>
            <a:r>
              <a:rPr lang="en-US" b="1" dirty="0">
                <a:sym typeface="Wingdings" pitchFamily="2" charset="2"/>
              </a:rPr>
              <a:t>	 Highest energy state for filled outer shells</a:t>
            </a:r>
          </a:p>
          <a:p>
            <a:pPr defTabSz="457200"/>
            <a:endParaRPr lang="en-US" b="1" dirty="0">
              <a:sym typeface="Wingdings" pitchFamily="2" charset="2"/>
            </a:endParaRPr>
          </a:p>
          <a:p>
            <a:pPr defTabSz="457200"/>
            <a:r>
              <a:rPr lang="en-US" b="1" dirty="0"/>
              <a:t>E</a:t>
            </a:r>
            <a:r>
              <a:rPr lang="en-US" b="1" baseline="-25000" dirty="0"/>
              <a:t>G</a:t>
            </a:r>
            <a:r>
              <a:rPr lang="en-US" b="1" dirty="0"/>
              <a:t>	</a:t>
            </a:r>
            <a:r>
              <a:rPr lang="en-US" b="1" dirty="0">
                <a:sym typeface="Wingdings" pitchFamily="2" charset="2"/>
              </a:rPr>
              <a:t> Band gap</a:t>
            </a:r>
          </a:p>
          <a:p>
            <a:pPr defTabSz="457200"/>
            <a:r>
              <a:rPr lang="en-US" b="1" dirty="0">
                <a:sym typeface="Wingdings" pitchFamily="2" charset="2"/>
              </a:rPr>
              <a:t>	 Difference in energy levels between E</a:t>
            </a:r>
            <a:r>
              <a:rPr lang="en-US" b="1" baseline="-25000" dirty="0">
                <a:sym typeface="Wingdings" pitchFamily="2" charset="2"/>
              </a:rPr>
              <a:t>C</a:t>
            </a:r>
            <a:r>
              <a:rPr lang="en-US" b="1" dirty="0">
                <a:sym typeface="Wingdings" pitchFamily="2" charset="2"/>
              </a:rPr>
              <a:t> and E</a:t>
            </a:r>
            <a:r>
              <a:rPr lang="en-US" b="1" baseline="-25000" dirty="0">
                <a:sym typeface="Wingdings" pitchFamily="2" charset="2"/>
              </a:rPr>
              <a:t>V</a:t>
            </a:r>
          </a:p>
          <a:p>
            <a:pPr defTabSz="457200"/>
            <a:r>
              <a:rPr lang="en-US" b="1" dirty="0">
                <a:sym typeface="Wingdings" pitchFamily="2" charset="2"/>
              </a:rPr>
              <a:t>	 No electrons (e</a:t>
            </a:r>
            <a:r>
              <a:rPr lang="en-US" b="1" baseline="30000" dirty="0">
                <a:sym typeface="Wingdings" pitchFamily="2" charset="2"/>
              </a:rPr>
              <a:t>-</a:t>
            </a:r>
            <a:r>
              <a:rPr lang="en-US" b="1" dirty="0">
                <a:sym typeface="Wingdings" pitchFamily="2" charset="2"/>
              </a:rPr>
              <a:t>) in the </a:t>
            </a:r>
            <a:r>
              <a:rPr lang="en-US" b="1" dirty="0" smtClean="0">
                <a:sym typeface="Wingdings" pitchFamily="2" charset="2"/>
              </a:rPr>
              <a:t>band gap </a:t>
            </a:r>
            <a:r>
              <a:rPr lang="en-US" b="1" dirty="0">
                <a:sym typeface="Wingdings" pitchFamily="2" charset="2"/>
              </a:rPr>
              <a:t>(only above E</a:t>
            </a:r>
            <a:r>
              <a:rPr lang="en-US" b="1" baseline="-25000" dirty="0">
                <a:sym typeface="Wingdings" pitchFamily="2" charset="2"/>
              </a:rPr>
              <a:t>C</a:t>
            </a:r>
            <a:r>
              <a:rPr lang="en-US" b="1" dirty="0">
                <a:sym typeface="Wingdings" pitchFamily="2" charset="2"/>
              </a:rPr>
              <a:t> or below E</a:t>
            </a:r>
            <a:r>
              <a:rPr lang="en-US" b="1" baseline="-25000" dirty="0">
                <a:sym typeface="Wingdings" pitchFamily="2" charset="2"/>
              </a:rPr>
              <a:t>V</a:t>
            </a:r>
            <a:r>
              <a:rPr lang="en-US" b="1" dirty="0">
                <a:sym typeface="Wingdings" pitchFamily="2" charset="2"/>
              </a:rPr>
              <a:t>)</a:t>
            </a:r>
          </a:p>
          <a:p>
            <a:pPr defTabSz="457200"/>
            <a:r>
              <a:rPr lang="en-US" b="1" dirty="0">
                <a:sym typeface="Wingdings" pitchFamily="2" charset="2"/>
              </a:rPr>
              <a:t>	 E</a:t>
            </a:r>
            <a:r>
              <a:rPr lang="en-US" b="1" baseline="-25000" dirty="0">
                <a:sym typeface="Wingdings" pitchFamily="2" charset="2"/>
              </a:rPr>
              <a:t>G</a:t>
            </a:r>
            <a:r>
              <a:rPr lang="en-US" b="1" dirty="0">
                <a:sym typeface="Wingdings" pitchFamily="2" charset="2"/>
              </a:rPr>
              <a:t> = 1.12eV in Silicon</a:t>
            </a:r>
            <a:endParaRPr lang="en-US" b="1" baseline="-25000" dirty="0">
              <a:sym typeface="Wingdings" pitchFamily="2" charset="2"/>
            </a:endParaRPr>
          </a:p>
          <a:p>
            <a:pPr defTabSz="457200"/>
            <a:endParaRPr lang="en-US" b="1" dirty="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3600"/>
              <a:t>Conductor, Semiconductor or Insulator?</a:t>
            </a:r>
          </a:p>
        </p:txBody>
      </p:sp>
      <p:sp>
        <p:nvSpPr>
          <p:cNvPr id="70659" name="Rectangle 3"/>
          <p:cNvSpPr>
            <a:spLocks noChangeArrowheads="1"/>
          </p:cNvSpPr>
          <p:nvPr/>
        </p:nvSpPr>
        <p:spPr bwMode="auto">
          <a:xfrm>
            <a:off x="838200" y="4419600"/>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70660" name="Rectangle 4"/>
          <p:cNvSpPr>
            <a:spLocks noChangeArrowheads="1"/>
          </p:cNvSpPr>
          <p:nvPr/>
        </p:nvSpPr>
        <p:spPr bwMode="auto">
          <a:xfrm>
            <a:off x="838200" y="5257800"/>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70661" name="Text Box 5"/>
          <p:cNvSpPr txBox="1">
            <a:spLocks noChangeArrowheads="1"/>
          </p:cNvSpPr>
          <p:nvPr/>
        </p:nvSpPr>
        <p:spPr bwMode="auto">
          <a:xfrm>
            <a:off x="1285875" y="5881688"/>
            <a:ext cx="1238250" cy="366712"/>
          </a:xfrm>
          <a:prstGeom prst="rect">
            <a:avLst/>
          </a:prstGeom>
          <a:noFill/>
          <a:ln w="12700" algn="ctr">
            <a:noFill/>
            <a:miter lim="800000"/>
            <a:headEnd/>
            <a:tailEnd/>
          </a:ln>
          <a:effectLst/>
        </p:spPr>
        <p:txBody>
          <a:bodyPr wrap="none">
            <a:spAutoFit/>
          </a:bodyPr>
          <a:lstStyle/>
          <a:p>
            <a:pPr algn="ctr"/>
            <a:r>
              <a:rPr lang="en-US"/>
              <a:t>Conductor</a:t>
            </a:r>
          </a:p>
        </p:txBody>
      </p:sp>
      <p:sp>
        <p:nvSpPr>
          <p:cNvPr id="70662" name="Text Box 6"/>
          <p:cNvSpPr txBox="1">
            <a:spLocks noChangeArrowheads="1"/>
          </p:cNvSpPr>
          <p:nvPr/>
        </p:nvSpPr>
        <p:spPr bwMode="auto">
          <a:xfrm>
            <a:off x="3716338" y="5881688"/>
            <a:ext cx="1708150" cy="366712"/>
          </a:xfrm>
          <a:prstGeom prst="rect">
            <a:avLst/>
          </a:prstGeom>
          <a:noFill/>
          <a:ln w="12700" algn="ctr">
            <a:noFill/>
            <a:miter lim="800000"/>
            <a:headEnd/>
            <a:tailEnd/>
          </a:ln>
          <a:effectLst/>
        </p:spPr>
        <p:txBody>
          <a:bodyPr wrap="none">
            <a:spAutoFit/>
          </a:bodyPr>
          <a:lstStyle/>
          <a:p>
            <a:pPr algn="ctr"/>
            <a:r>
              <a:rPr lang="en-US"/>
              <a:t>Semiconductor</a:t>
            </a:r>
          </a:p>
        </p:txBody>
      </p:sp>
      <p:sp>
        <p:nvSpPr>
          <p:cNvPr id="70663" name="Rectangle 7"/>
          <p:cNvSpPr>
            <a:spLocks noChangeArrowheads="1"/>
          </p:cNvSpPr>
          <p:nvPr/>
        </p:nvSpPr>
        <p:spPr bwMode="auto">
          <a:xfrm>
            <a:off x="3579813" y="4343400"/>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70664" name="Rectangle 8"/>
          <p:cNvSpPr>
            <a:spLocks noChangeArrowheads="1"/>
          </p:cNvSpPr>
          <p:nvPr/>
        </p:nvSpPr>
        <p:spPr bwMode="auto">
          <a:xfrm>
            <a:off x="3579813" y="3276600"/>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70665" name="Text Box 9"/>
          <p:cNvSpPr txBox="1">
            <a:spLocks noChangeArrowheads="1"/>
          </p:cNvSpPr>
          <p:nvPr/>
        </p:nvSpPr>
        <p:spPr bwMode="auto">
          <a:xfrm>
            <a:off x="6615113" y="5881688"/>
            <a:ext cx="1060450" cy="366712"/>
          </a:xfrm>
          <a:prstGeom prst="rect">
            <a:avLst/>
          </a:prstGeom>
          <a:noFill/>
          <a:ln w="12700" algn="ctr">
            <a:noFill/>
            <a:miter lim="800000"/>
            <a:headEnd/>
            <a:tailEnd/>
          </a:ln>
          <a:effectLst/>
        </p:spPr>
        <p:txBody>
          <a:bodyPr wrap="none">
            <a:spAutoFit/>
          </a:bodyPr>
          <a:lstStyle/>
          <a:p>
            <a:pPr algn="ctr"/>
            <a:r>
              <a:rPr lang="en-US" dirty="0"/>
              <a:t>Insulator</a:t>
            </a:r>
          </a:p>
        </p:txBody>
      </p:sp>
      <p:sp>
        <p:nvSpPr>
          <p:cNvPr id="70666" name="Rectangle 10"/>
          <p:cNvSpPr>
            <a:spLocks noChangeArrowheads="1"/>
          </p:cNvSpPr>
          <p:nvPr/>
        </p:nvSpPr>
        <p:spPr bwMode="auto">
          <a:xfrm>
            <a:off x="6078538" y="4814888"/>
            <a:ext cx="2133600" cy="4572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70667" name="Rectangle 11"/>
          <p:cNvSpPr>
            <a:spLocks noChangeArrowheads="1"/>
          </p:cNvSpPr>
          <p:nvPr/>
        </p:nvSpPr>
        <p:spPr bwMode="auto">
          <a:xfrm>
            <a:off x="6078538" y="2833688"/>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70668" name="Text Box 12"/>
          <p:cNvSpPr txBox="1">
            <a:spLocks noChangeArrowheads="1"/>
          </p:cNvSpPr>
          <p:nvPr/>
        </p:nvSpPr>
        <p:spPr bwMode="auto">
          <a:xfrm>
            <a:off x="349250" y="1600200"/>
            <a:ext cx="1250950" cy="366713"/>
          </a:xfrm>
          <a:prstGeom prst="rect">
            <a:avLst/>
          </a:prstGeom>
          <a:noFill/>
          <a:ln w="12700" algn="ctr">
            <a:noFill/>
            <a:miter lim="800000"/>
            <a:headEnd/>
            <a:tailEnd/>
          </a:ln>
          <a:effectLst/>
        </p:spPr>
        <p:txBody>
          <a:bodyPr wrap="none">
            <a:spAutoFit/>
          </a:bodyPr>
          <a:lstStyle/>
          <a:p>
            <a:pPr algn="ctr"/>
            <a:r>
              <a:rPr lang="en-US" b="1" i="1" u="sng"/>
              <a:t>Examples</a:t>
            </a:r>
          </a:p>
        </p:txBody>
      </p:sp>
      <p:sp>
        <p:nvSpPr>
          <p:cNvPr id="70669" name="Rectangle 13"/>
          <p:cNvSpPr>
            <a:spLocks noChangeArrowheads="1"/>
          </p:cNvSpPr>
          <p:nvPr/>
        </p:nvSpPr>
        <p:spPr bwMode="auto">
          <a:xfrm>
            <a:off x="838200" y="5486400"/>
            <a:ext cx="2133600" cy="228600"/>
          </a:xfrm>
          <a:prstGeom prst="rect">
            <a:avLst/>
          </a:prstGeom>
          <a:solidFill>
            <a:srgbClr val="FF0000"/>
          </a:solidFill>
          <a:ln w="9525">
            <a:noFill/>
            <a:miter lim="800000"/>
            <a:headEnd/>
            <a:tailEnd/>
          </a:ln>
          <a:effectLst/>
        </p:spPr>
        <p:txBody>
          <a:bodyPr wrap="none" anchor="ctr"/>
          <a:lstStyle/>
          <a:p>
            <a:endParaRPr lang="en-US"/>
          </a:p>
        </p:txBody>
      </p:sp>
      <p:sp>
        <p:nvSpPr>
          <p:cNvPr id="70670" name="Rectangle 14"/>
          <p:cNvSpPr>
            <a:spLocks noChangeArrowheads="1"/>
          </p:cNvSpPr>
          <p:nvPr/>
        </p:nvSpPr>
        <p:spPr bwMode="auto">
          <a:xfrm>
            <a:off x="3579813" y="4435475"/>
            <a:ext cx="2133600" cy="365125"/>
          </a:xfrm>
          <a:prstGeom prst="rect">
            <a:avLst/>
          </a:prstGeom>
          <a:solidFill>
            <a:srgbClr val="FF0000"/>
          </a:solidFill>
          <a:ln w="9525">
            <a:noFill/>
            <a:miter lim="800000"/>
            <a:headEnd/>
            <a:tailEnd/>
          </a:ln>
          <a:effectLst/>
        </p:spPr>
        <p:txBody>
          <a:bodyPr wrap="none" anchor="ctr"/>
          <a:lstStyle/>
          <a:p>
            <a:endParaRPr lang="en-US"/>
          </a:p>
        </p:txBody>
      </p:sp>
      <p:sp>
        <p:nvSpPr>
          <p:cNvPr id="70671" name="Rectangle 15"/>
          <p:cNvSpPr>
            <a:spLocks noChangeArrowheads="1"/>
          </p:cNvSpPr>
          <p:nvPr/>
        </p:nvSpPr>
        <p:spPr bwMode="auto">
          <a:xfrm>
            <a:off x="3579813" y="3641725"/>
            <a:ext cx="2133600" cy="92075"/>
          </a:xfrm>
          <a:prstGeom prst="rect">
            <a:avLst/>
          </a:prstGeom>
          <a:solidFill>
            <a:srgbClr val="FF0000"/>
          </a:solidFill>
          <a:ln w="9525">
            <a:noFill/>
            <a:miter lim="800000"/>
            <a:headEnd/>
            <a:tailEnd/>
          </a:ln>
          <a:effectLst/>
        </p:spPr>
        <p:txBody>
          <a:bodyPr wrap="none" anchor="ctr"/>
          <a:lstStyle/>
          <a:p>
            <a:endParaRPr lang="en-US"/>
          </a:p>
        </p:txBody>
      </p:sp>
      <p:sp>
        <p:nvSpPr>
          <p:cNvPr id="70672" name="Text Box 16"/>
          <p:cNvSpPr txBox="1">
            <a:spLocks noChangeArrowheads="1"/>
          </p:cNvSpPr>
          <p:nvPr/>
        </p:nvSpPr>
        <p:spPr bwMode="auto">
          <a:xfrm>
            <a:off x="1428750" y="1981200"/>
            <a:ext cx="933450" cy="915988"/>
          </a:xfrm>
          <a:prstGeom prst="rect">
            <a:avLst/>
          </a:prstGeom>
          <a:noFill/>
          <a:ln w="12700" algn="ctr">
            <a:noFill/>
            <a:miter lim="800000"/>
            <a:headEnd/>
            <a:tailEnd/>
          </a:ln>
          <a:effectLst/>
        </p:spPr>
        <p:txBody>
          <a:bodyPr wrap="none">
            <a:spAutoFit/>
          </a:bodyPr>
          <a:lstStyle/>
          <a:p>
            <a:pPr algn="ctr"/>
            <a:r>
              <a:rPr lang="en-US"/>
              <a:t>Silver</a:t>
            </a:r>
          </a:p>
          <a:p>
            <a:pPr algn="ctr"/>
            <a:r>
              <a:rPr lang="en-US"/>
              <a:t>Copper</a:t>
            </a:r>
          </a:p>
          <a:p>
            <a:pPr algn="ctr"/>
            <a:r>
              <a:rPr lang="en-US"/>
              <a:t>Gold</a:t>
            </a:r>
          </a:p>
        </p:txBody>
      </p:sp>
      <p:sp>
        <p:nvSpPr>
          <p:cNvPr id="70673" name="Text Box 17"/>
          <p:cNvSpPr txBox="1">
            <a:spLocks noChangeArrowheads="1"/>
          </p:cNvSpPr>
          <p:nvPr/>
        </p:nvSpPr>
        <p:spPr bwMode="auto">
          <a:xfrm>
            <a:off x="4057650" y="1981200"/>
            <a:ext cx="857250" cy="915988"/>
          </a:xfrm>
          <a:prstGeom prst="rect">
            <a:avLst/>
          </a:prstGeom>
          <a:noFill/>
          <a:ln w="12700" algn="ctr">
            <a:noFill/>
            <a:miter lim="800000"/>
            <a:headEnd/>
            <a:tailEnd/>
          </a:ln>
          <a:effectLst/>
        </p:spPr>
        <p:txBody>
          <a:bodyPr wrap="none">
            <a:spAutoFit/>
          </a:bodyPr>
          <a:lstStyle/>
          <a:p>
            <a:pPr algn="ctr"/>
            <a:r>
              <a:rPr lang="en-US"/>
              <a:t>Silicon</a:t>
            </a:r>
          </a:p>
          <a:p>
            <a:pPr algn="ctr"/>
            <a:r>
              <a:rPr lang="en-US"/>
              <a:t>Si/Ge</a:t>
            </a:r>
          </a:p>
          <a:p>
            <a:pPr algn="ctr"/>
            <a:endParaRPr lang="en-US"/>
          </a:p>
        </p:txBody>
      </p:sp>
      <p:sp>
        <p:nvSpPr>
          <p:cNvPr id="70674" name="Text Box 18"/>
          <p:cNvSpPr txBox="1">
            <a:spLocks noChangeArrowheads="1"/>
          </p:cNvSpPr>
          <p:nvPr/>
        </p:nvSpPr>
        <p:spPr bwMode="auto">
          <a:xfrm>
            <a:off x="6629400" y="1981200"/>
            <a:ext cx="1098550" cy="915988"/>
          </a:xfrm>
          <a:prstGeom prst="rect">
            <a:avLst/>
          </a:prstGeom>
          <a:noFill/>
          <a:ln w="12700" algn="ctr">
            <a:noFill/>
            <a:miter lim="800000"/>
            <a:headEnd/>
            <a:tailEnd/>
          </a:ln>
          <a:effectLst/>
        </p:spPr>
        <p:txBody>
          <a:bodyPr>
            <a:spAutoFit/>
          </a:bodyPr>
          <a:lstStyle/>
          <a:p>
            <a:pPr algn="ctr"/>
            <a:r>
              <a:rPr lang="en-US"/>
              <a:t>SiO2</a:t>
            </a:r>
          </a:p>
          <a:p>
            <a:pPr algn="ctr"/>
            <a:r>
              <a:rPr lang="en-US"/>
              <a:t>Diamond</a:t>
            </a:r>
          </a:p>
          <a:p>
            <a:pPr algn="ctr"/>
            <a:endParaRPr lang="en-US"/>
          </a:p>
        </p:txBody>
      </p:sp>
      <p:sp>
        <p:nvSpPr>
          <p:cNvPr id="70675" name="Rectangle 19"/>
          <p:cNvSpPr>
            <a:spLocks noChangeArrowheads="1"/>
          </p:cNvSpPr>
          <p:nvPr/>
        </p:nvSpPr>
        <p:spPr bwMode="auto">
          <a:xfrm>
            <a:off x="838200" y="3276600"/>
            <a:ext cx="2133600" cy="4572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70676" name="Rectangle 20"/>
          <p:cNvSpPr>
            <a:spLocks noChangeArrowheads="1"/>
          </p:cNvSpPr>
          <p:nvPr/>
        </p:nvSpPr>
        <p:spPr bwMode="auto">
          <a:xfrm>
            <a:off x="838200" y="3048000"/>
            <a:ext cx="2133600" cy="457200"/>
          </a:xfrm>
          <a:prstGeom prst="rect">
            <a:avLst/>
          </a:prstGeom>
          <a:noFill/>
          <a:ln w="9525">
            <a:solidFill>
              <a:schemeClr val="tx1"/>
            </a:solidFill>
            <a:miter lim="800000"/>
            <a:headEnd/>
            <a:tailEnd/>
          </a:ln>
          <a:effectLst/>
        </p:spPr>
        <p:txBody>
          <a:bodyPr wrap="none" anchor="ctr"/>
          <a:lstStyle/>
          <a:p>
            <a:endParaRPr lang="en-US"/>
          </a:p>
        </p:txBody>
      </p:sp>
      <p:sp>
        <p:nvSpPr>
          <p:cNvPr id="70677" name="Text Box 21"/>
          <p:cNvSpPr txBox="1">
            <a:spLocks noChangeArrowheads="1"/>
          </p:cNvSpPr>
          <p:nvPr/>
        </p:nvSpPr>
        <p:spPr bwMode="auto">
          <a:xfrm>
            <a:off x="1444625" y="3733800"/>
            <a:ext cx="827088" cy="457200"/>
          </a:xfrm>
          <a:prstGeom prst="rect">
            <a:avLst/>
          </a:prstGeom>
          <a:noFill/>
          <a:ln w="12700" algn="ctr">
            <a:noFill/>
            <a:miter lim="800000"/>
            <a:headEnd/>
            <a:tailEnd/>
          </a:ln>
          <a:effectLst/>
        </p:spPr>
        <p:txBody>
          <a:bodyPr wrap="none">
            <a:spAutoFit/>
          </a:bodyPr>
          <a:lstStyle/>
          <a:p>
            <a:pPr algn="ctr"/>
            <a:r>
              <a:rPr lang="en-US" sz="2400"/>
              <a:t>- or -</a:t>
            </a:r>
          </a:p>
        </p:txBody>
      </p:sp>
      <p:sp>
        <p:nvSpPr>
          <p:cNvPr id="70678" name="Line 22"/>
          <p:cNvSpPr>
            <a:spLocks noChangeShapeType="1"/>
          </p:cNvSpPr>
          <p:nvPr/>
        </p:nvSpPr>
        <p:spPr bwMode="auto">
          <a:xfrm>
            <a:off x="3276600" y="1828800"/>
            <a:ext cx="0" cy="4419600"/>
          </a:xfrm>
          <a:prstGeom prst="line">
            <a:avLst/>
          </a:prstGeom>
          <a:noFill/>
          <a:ln w="12700">
            <a:solidFill>
              <a:srgbClr val="FF0000"/>
            </a:solidFill>
            <a:round/>
            <a:headEnd/>
            <a:tailEnd/>
          </a:ln>
          <a:effectLst/>
        </p:spPr>
        <p:txBody>
          <a:bodyPr wrap="none" anchor="ctr"/>
          <a:lstStyle/>
          <a:p>
            <a:endParaRPr lang="en-US"/>
          </a:p>
        </p:txBody>
      </p:sp>
      <p:sp>
        <p:nvSpPr>
          <p:cNvPr id="70679" name="Line 23"/>
          <p:cNvSpPr>
            <a:spLocks noChangeShapeType="1"/>
          </p:cNvSpPr>
          <p:nvPr/>
        </p:nvSpPr>
        <p:spPr bwMode="auto">
          <a:xfrm>
            <a:off x="5867400" y="1828800"/>
            <a:ext cx="0" cy="4419600"/>
          </a:xfrm>
          <a:prstGeom prst="line">
            <a:avLst/>
          </a:prstGeom>
          <a:noFill/>
          <a:ln w="12700">
            <a:solidFill>
              <a:srgbClr val="FF0000"/>
            </a:solidFill>
            <a:round/>
            <a:headEnd/>
            <a:tailEnd/>
          </a:ln>
          <a:effectLst/>
        </p:spPr>
        <p:txBody>
          <a:bodyPr wrap="none" anchor="ctr"/>
          <a:lstStyle/>
          <a:p>
            <a:endParaRPr lang="en-US"/>
          </a:p>
        </p:txBody>
      </p:sp>
      <p:sp>
        <p:nvSpPr>
          <p:cNvPr id="70680" name="Text Box 24"/>
          <p:cNvSpPr txBox="1">
            <a:spLocks noChangeArrowheads="1"/>
          </p:cNvSpPr>
          <p:nvPr/>
        </p:nvSpPr>
        <p:spPr bwMode="auto">
          <a:xfrm>
            <a:off x="152400" y="2743200"/>
            <a:ext cx="1692275" cy="304800"/>
          </a:xfrm>
          <a:prstGeom prst="rect">
            <a:avLst/>
          </a:prstGeom>
          <a:noFill/>
          <a:ln w="12700" algn="ctr">
            <a:noFill/>
            <a:miter lim="800000"/>
            <a:headEnd/>
            <a:tailEnd/>
          </a:ln>
          <a:effectLst/>
        </p:spPr>
        <p:txBody>
          <a:bodyPr wrap="none">
            <a:spAutoFit/>
          </a:bodyPr>
          <a:lstStyle/>
          <a:p>
            <a:r>
              <a:rPr lang="en-US" sz="1400"/>
              <a:t>Overlapping Bands</a:t>
            </a:r>
          </a:p>
        </p:txBody>
      </p:sp>
      <p:sp>
        <p:nvSpPr>
          <p:cNvPr id="70681" name="Text Box 25"/>
          <p:cNvSpPr txBox="1">
            <a:spLocks noChangeArrowheads="1"/>
          </p:cNvSpPr>
          <p:nvPr/>
        </p:nvSpPr>
        <p:spPr bwMode="auto">
          <a:xfrm>
            <a:off x="228600" y="4114800"/>
            <a:ext cx="1601788" cy="274638"/>
          </a:xfrm>
          <a:prstGeom prst="rect">
            <a:avLst/>
          </a:prstGeom>
          <a:noFill/>
          <a:ln w="12700" algn="ctr">
            <a:noFill/>
            <a:miter lim="800000"/>
            <a:headEnd/>
            <a:tailEnd/>
          </a:ln>
          <a:effectLst/>
        </p:spPr>
        <p:txBody>
          <a:bodyPr wrap="none">
            <a:spAutoFit/>
          </a:bodyPr>
          <a:lstStyle/>
          <a:p>
            <a:r>
              <a:rPr lang="en-US" sz="1200"/>
              <a:t>Partially Filled Bands</a:t>
            </a:r>
          </a:p>
        </p:txBody>
      </p:sp>
      <p:sp>
        <p:nvSpPr>
          <p:cNvPr id="26" name="Text Box 9"/>
          <p:cNvSpPr txBox="1">
            <a:spLocks noChangeArrowheads="1"/>
          </p:cNvSpPr>
          <p:nvPr/>
        </p:nvSpPr>
        <p:spPr bwMode="auto">
          <a:xfrm>
            <a:off x="6477000" y="3657600"/>
            <a:ext cx="1160895" cy="369332"/>
          </a:xfrm>
          <a:prstGeom prst="rect">
            <a:avLst/>
          </a:prstGeom>
          <a:noFill/>
          <a:ln w="12700" algn="ctr">
            <a:noFill/>
            <a:miter lim="800000"/>
            <a:headEnd/>
            <a:tailEnd/>
          </a:ln>
          <a:effectLst/>
        </p:spPr>
        <p:txBody>
          <a:bodyPr wrap="none">
            <a:spAutoFit/>
          </a:bodyPr>
          <a:lstStyle/>
          <a:p>
            <a:pPr algn="ctr"/>
            <a:r>
              <a:rPr lang="en-US" dirty="0" err="1" smtClean="0"/>
              <a:t>Eg</a:t>
            </a:r>
            <a:r>
              <a:rPr lang="en-US" dirty="0" smtClean="0"/>
              <a:t>=  10 </a:t>
            </a:r>
            <a:r>
              <a:rPr lang="en-US" dirty="0" err="1" smtClean="0"/>
              <a:t>eV</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nvPicPr>
        <p:blipFill>
          <a:blip r:embed="rId2"/>
          <a:srcRect/>
          <a:stretch>
            <a:fillRect/>
          </a:stretch>
        </p:blipFill>
        <p:spPr bwMode="auto">
          <a:xfrm>
            <a:off x="304800" y="533400"/>
            <a:ext cx="8077200" cy="5943600"/>
          </a:xfrm>
          <a:prstGeom prst="rect">
            <a:avLst/>
          </a:prstGeom>
          <a:noFill/>
          <a:ln w="9525">
            <a:noFill/>
            <a:miter lim="800000"/>
            <a:headEnd/>
            <a:tailEnd/>
          </a:ln>
          <a:effectLst/>
        </p:spPr>
      </p:pic>
      <p:pic>
        <p:nvPicPr>
          <p:cNvPr id="111619" name="Picture 3"/>
          <p:cNvPicPr>
            <a:picLocks noChangeAspect="1" noChangeArrowheads="1"/>
          </p:cNvPicPr>
          <p:nvPr/>
        </p:nvPicPr>
        <p:blipFill>
          <a:blip r:embed="rId3"/>
          <a:srcRect/>
          <a:stretch>
            <a:fillRect/>
          </a:stretch>
        </p:blipFill>
        <p:spPr bwMode="auto">
          <a:xfrm>
            <a:off x="7239000" y="228600"/>
            <a:ext cx="1905000" cy="24669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2"/>
          <a:srcRect/>
          <a:stretch>
            <a:fillRect/>
          </a:stretch>
        </p:blipFill>
        <p:spPr bwMode="auto">
          <a:xfrm>
            <a:off x="685800" y="381000"/>
            <a:ext cx="8001000" cy="624839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2"/>
          <a:srcRect/>
          <a:stretch>
            <a:fillRect/>
          </a:stretch>
        </p:blipFill>
        <p:spPr bwMode="auto">
          <a:xfrm>
            <a:off x="990600" y="609600"/>
            <a:ext cx="7391400" cy="54863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a:srcRect/>
          <a:stretch>
            <a:fillRect/>
          </a:stretch>
        </p:blipFill>
        <p:spPr bwMode="auto">
          <a:xfrm>
            <a:off x="381000" y="838200"/>
            <a:ext cx="8382000" cy="5181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3657600"/>
            <a:ext cx="8915400" cy="1143000"/>
          </a:xfrm>
        </p:spPr>
        <p:txBody>
          <a:bodyPr/>
          <a:lstStyle/>
          <a:p>
            <a:pPr algn="l"/>
            <a:r>
              <a:rPr lang="en-US" sz="3200" dirty="0">
                <a:cs typeface="Times New Roman" pitchFamily="18" charset="0"/>
              </a:rPr>
              <a:t>CRYSTAL SYSTEMS AND BRAVAIS LATTICES</a:t>
            </a:r>
            <a:br>
              <a:rPr lang="en-US" sz="3200" dirty="0">
                <a:cs typeface="Times New Roman" pitchFamily="18" charset="0"/>
              </a:rPr>
            </a:br>
            <a:r>
              <a:rPr lang="en-US" sz="3200" dirty="0">
                <a:cs typeface="Times New Roman" pitchFamily="18" charset="0"/>
              </a:rPr>
              <a:t>  </a:t>
            </a:r>
            <a:br>
              <a:rPr lang="en-US" sz="3200" dirty="0">
                <a:cs typeface="Times New Roman" pitchFamily="18" charset="0"/>
              </a:rPr>
            </a:br>
            <a:r>
              <a:rPr lang="en-US" sz="2400" dirty="0">
                <a:cs typeface="Times New Roman" pitchFamily="18" charset="0"/>
              </a:rPr>
              <a:t>Seven crystal systems are each described by the shape of the unit cell which can be translated to fill space</a:t>
            </a:r>
            <a:r>
              <a:rPr lang="en-US" sz="2400" dirty="0" smtClean="0">
                <a:cs typeface="Times New Roman" pitchFamily="18" charset="0"/>
              </a:rPr>
              <a:t>.</a:t>
            </a:r>
            <a:br>
              <a:rPr lang="en-US" sz="2400" dirty="0" smtClean="0">
                <a:cs typeface="Times New Roman" pitchFamily="18" charset="0"/>
              </a:rPr>
            </a:br>
            <a:r>
              <a:rPr lang="en-US" sz="3200" dirty="0">
                <a:cs typeface="Times New Roman" pitchFamily="18" charset="0"/>
              </a:rPr>
              <a:t/>
            </a:r>
            <a:br>
              <a:rPr lang="en-US" sz="3200" dirty="0">
                <a:cs typeface="Times New Roman" pitchFamily="18" charset="0"/>
              </a:rPr>
            </a:br>
            <a:r>
              <a:rPr lang="en-US" sz="2400" dirty="0" err="1">
                <a:cs typeface="Times New Roman" pitchFamily="18" charset="0"/>
              </a:rPr>
              <a:t>Bravais</a:t>
            </a:r>
            <a:r>
              <a:rPr lang="en-US" sz="2400" dirty="0">
                <a:cs typeface="Times New Roman" pitchFamily="18" charset="0"/>
              </a:rPr>
              <a:t> lattices -- fourteen simple and complex lattices within the seven crystal systems. </a:t>
            </a:r>
            <a:r>
              <a:rPr lang="en-US" sz="2400" dirty="0" smtClean="0">
                <a:cs typeface="Times New Roman" pitchFamily="18" charset="0"/>
              </a:rPr>
              <a:t/>
            </a:r>
            <a:br>
              <a:rPr lang="en-US" sz="2400" dirty="0" smtClean="0">
                <a:cs typeface="Times New Roman" pitchFamily="18" charset="0"/>
              </a:rPr>
            </a:br>
            <a:r>
              <a:rPr lang="en-US" sz="2400" dirty="0" smtClean="0">
                <a:cs typeface="Times New Roman" pitchFamily="18" charset="0"/>
              </a:rPr>
              <a:t/>
            </a:r>
            <a:br>
              <a:rPr lang="en-US" sz="2400" dirty="0" smtClean="0">
                <a:cs typeface="Times New Roman" pitchFamily="18" charset="0"/>
              </a:rPr>
            </a:br>
            <a:r>
              <a:rPr lang="en-US" sz="2400" dirty="0" smtClean="0"/>
              <a:t>The primitive cell (unit cell) is a fundamental domain with respect to translational symmetry only. In the case of additional symmetries a fundamental domain is smaller.</a:t>
            </a:r>
            <a:br>
              <a:rPr lang="en-US" sz="2400" dirty="0" smtClean="0"/>
            </a:br>
            <a:r>
              <a:rPr lang="en-US" sz="2400" dirty="0" smtClean="0"/>
              <a:t/>
            </a:r>
            <a:br>
              <a:rPr lang="en-US" sz="2400" dirty="0" smtClean="0"/>
            </a:br>
            <a:r>
              <a:rPr lang="en-US" sz="2400" dirty="0" smtClean="0"/>
              <a:t>A crystal can be categorized by its lattice and the atoms that lie in a primitive cell (the </a:t>
            </a:r>
            <a:r>
              <a:rPr lang="en-US" sz="2400" i="1" dirty="0" smtClean="0"/>
              <a:t>basis</a:t>
            </a:r>
            <a:r>
              <a:rPr lang="en-US" sz="2400" dirty="0" smtClean="0"/>
              <a:t>). A cell will fill all the lattice space without leaving gaps by repetition of crystal translation operations.</a:t>
            </a:r>
            <a:br>
              <a:rPr lang="en-US" sz="2400" dirty="0" smtClean="0"/>
            </a:br>
            <a:r>
              <a:rPr lang="en-US" sz="2400" dirty="0" smtClean="0">
                <a:cs typeface="Times New Roman" pitchFamily="18" charset="0"/>
              </a:rPr>
              <a:t> </a:t>
            </a:r>
            <a:br>
              <a:rPr lang="en-US" sz="2400" dirty="0" smtClean="0">
                <a:cs typeface="Times New Roman" pitchFamily="18" charset="0"/>
              </a:rPr>
            </a:br>
            <a:r>
              <a:rPr lang="en-US" sz="2400" dirty="0">
                <a:cs typeface="Times New Roman" pitchFamily="18" charset="0"/>
              </a:rPr>
              <a:t/>
            </a:r>
            <a:br>
              <a:rPr lang="en-US" sz="2400" dirty="0">
                <a:cs typeface="Times New Roman" pitchFamily="18" charset="0"/>
              </a:rPr>
            </a:br>
            <a:r>
              <a:rPr lang="en-US" sz="2400" dirty="0">
                <a:cs typeface="Times New Roman" pitchFamily="18" charset="0"/>
              </a:rPr>
              <a:t> </a:t>
            </a:r>
            <a:r>
              <a:rPr lang="en-US" sz="3200" dirty="0">
                <a:cs typeface="Times New Roman" pitchFamily="18" charset="0"/>
              </a:rPr>
              <a:t/>
            </a:r>
            <a:br>
              <a:rPr lang="en-US" sz="3200" dirty="0">
                <a:cs typeface="Times New Roman" pitchFamily="18" charset="0"/>
              </a:rPr>
            </a:br>
            <a:r>
              <a:rPr lang="en-US" sz="3200" dirty="0">
                <a:cs typeface="Times New Roman" pitchFamily="18" charset="0"/>
              </a:rPr>
              <a:t/>
            </a:r>
            <a:br>
              <a:rPr lang="en-US" sz="3200" dirty="0">
                <a:cs typeface="Times New Roman" pitchFamily="18" charset="0"/>
              </a:rPr>
            </a:br>
            <a:r>
              <a:rPr lang="en-US" sz="3200" dirty="0">
                <a:cs typeface="Times New Roman" pitchFamily="18" charset="0"/>
              </a:rPr>
              <a:t> </a:t>
            </a:r>
            <a:br>
              <a:rPr lang="en-US" sz="3200" dirty="0">
                <a:cs typeface="Times New Roman" pitchFamily="18" charset="0"/>
              </a:rPr>
            </a:br>
            <a:r>
              <a:rPr lang="en-US" sz="3200" dirty="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Bravais"/>
          <p:cNvPicPr>
            <a:picLocks noChangeAspect="1" noChangeArrowheads="1"/>
          </p:cNvPicPr>
          <p:nvPr/>
        </p:nvPicPr>
        <p:blipFill>
          <a:blip r:embed="rId2"/>
          <a:srcRect/>
          <a:stretch>
            <a:fillRect/>
          </a:stretch>
        </p:blipFill>
        <p:spPr bwMode="auto">
          <a:xfrm>
            <a:off x="971550" y="147638"/>
            <a:ext cx="7710488" cy="64500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11_17l"/>
          <p:cNvPicPr>
            <a:picLocks noChangeAspect="1" noChangeArrowheads="1"/>
          </p:cNvPicPr>
          <p:nvPr/>
        </p:nvPicPr>
        <p:blipFill>
          <a:blip r:embed="rId3"/>
          <a:srcRect t="3000"/>
          <a:stretch>
            <a:fillRect/>
          </a:stretch>
        </p:blipFill>
        <p:spPr bwMode="auto">
          <a:xfrm>
            <a:off x="0" y="228600"/>
            <a:ext cx="8839200" cy="64293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312</Words>
  <Application>Microsoft Office PowerPoint</Application>
  <PresentationFormat>On-screen Show (4:3)</PresentationFormat>
  <Paragraphs>108</Paragraphs>
  <Slides>27</Slides>
  <Notes>10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27</vt:i4>
      </vt:variant>
    </vt:vector>
  </HeadingPairs>
  <TitlesOfParts>
    <vt:vector size="31" baseType="lpstr">
      <vt:lpstr>Office Theme</vt:lpstr>
      <vt:lpstr>Default Design</vt:lpstr>
      <vt:lpstr>Microsoft Equation 3.0</vt:lpstr>
      <vt:lpstr>Equation</vt:lpstr>
      <vt:lpstr>Slide 1</vt:lpstr>
      <vt:lpstr>Slide 2</vt:lpstr>
      <vt:lpstr>Slide 3</vt:lpstr>
      <vt:lpstr>Slide 4</vt:lpstr>
      <vt:lpstr>Slide 5</vt:lpstr>
      <vt:lpstr>Slide 6</vt:lpstr>
      <vt:lpstr>CRYSTAL SYSTEMS AND BRAVAIS LATTICES    Seven crystal systems are each described by the shape of the unit cell which can be translated to fill space.  Bravais lattices -- fourteen simple and complex lattices within the seven crystal systems.   The primitive cell (unit cell) is a fundamental domain with respect to translational symmetry only. In the case of additional symmetries a fundamental domain is smaller.  A crystal can be categorized by its lattice and the atoms that lie in a primitive cell (the basis). A cell will fill all the lattice space without leaving gaps by repetition of crystal translation operations.           </vt:lpstr>
      <vt:lpstr>Slide 8</vt:lpstr>
      <vt:lpstr>Slide 9</vt:lpstr>
      <vt:lpstr>Slide 10</vt:lpstr>
      <vt:lpstr>Slide 11</vt:lpstr>
      <vt:lpstr>Slide 12</vt:lpstr>
      <vt:lpstr>Slide 13</vt:lpstr>
      <vt:lpstr>Slide 14</vt:lpstr>
      <vt:lpstr>Slide 15</vt:lpstr>
      <vt:lpstr>Slide 16</vt:lpstr>
      <vt:lpstr>Slide 17</vt:lpstr>
      <vt:lpstr>DIRECTIONS IN CUBIC LATTICES  1 .  Vector components of the direction are resolved along each of    the coordinate axes and reduced to the smallest integers.   2.   All parallel directions have the same direction indices.          3.  Equivalent directions have the same atom spacing.  4.  The cosine of the angle between two directions is given by  </vt:lpstr>
      <vt:lpstr>Slide 19</vt:lpstr>
      <vt:lpstr>Indices of a Family or Form  </vt:lpstr>
      <vt:lpstr>Slide 21</vt:lpstr>
      <vt:lpstr>MILLER INDICES FOR CRYSTALLOGRAPHIC PLANES   Definition:      Miller Indices are the reciprocals of the fractional intercepts (with fractions cleared) which the plane makes with the crystallographic x,y,z axes of the three nonparallel edges of the cubic unit cell.    </vt:lpstr>
      <vt:lpstr>Spacing between planes in a cubic crystal         where dhkl  =  inter-planar spacing between planes with    Miller indices h,k,and l. a    =    lattice constant (edge of the cube) h, k, l   =   Miller indices of cubic planes being considered.</vt:lpstr>
      <vt:lpstr>Silicon</vt:lpstr>
      <vt:lpstr>Slide 25</vt:lpstr>
      <vt:lpstr>Band Diagrams</vt:lpstr>
      <vt:lpstr>Conductor, Semiconductor or Insulator?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LNMIIT-Faculty</dc:creator>
  <cp:lastModifiedBy>LNMIIT-7</cp:lastModifiedBy>
  <cp:revision>68</cp:revision>
  <dcterms:created xsi:type="dcterms:W3CDTF">2014-03-27T14:55:45Z</dcterms:created>
  <dcterms:modified xsi:type="dcterms:W3CDTF">2014-04-09T17:23:08Z</dcterms:modified>
</cp:coreProperties>
</file>