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273" r:id="rId3"/>
    <p:sldId id="257" r:id="rId4"/>
    <p:sldId id="268" r:id="rId5"/>
    <p:sldId id="301" r:id="rId6"/>
    <p:sldId id="278" r:id="rId7"/>
    <p:sldId id="275" r:id="rId8"/>
    <p:sldId id="276" r:id="rId9"/>
    <p:sldId id="277" r:id="rId10"/>
    <p:sldId id="289" r:id="rId11"/>
    <p:sldId id="302" r:id="rId12"/>
    <p:sldId id="288" r:id="rId13"/>
    <p:sldId id="286" r:id="rId14"/>
    <p:sldId id="285" r:id="rId15"/>
    <p:sldId id="284" r:id="rId16"/>
    <p:sldId id="264" r:id="rId17"/>
    <p:sldId id="282" r:id="rId18"/>
    <p:sldId id="300" r:id="rId19"/>
    <p:sldId id="283" r:id="rId20"/>
    <p:sldId id="266" r:id="rId21"/>
    <p:sldId id="290" r:id="rId22"/>
    <p:sldId id="296" r:id="rId23"/>
    <p:sldId id="297" r:id="rId24"/>
    <p:sldId id="263" r:id="rId25"/>
    <p:sldId id="265" r:id="rId26"/>
    <p:sldId id="258" r:id="rId27"/>
    <p:sldId id="261" r:id="rId28"/>
    <p:sldId id="262" r:id="rId29"/>
    <p:sldId id="259" r:id="rId30"/>
    <p:sldId id="292" r:id="rId31"/>
    <p:sldId id="298" r:id="rId32"/>
    <p:sldId id="260" r:id="rId33"/>
    <p:sldId id="299" r:id="rId34"/>
    <p:sldId id="29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1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BF5239-2F00-4A5D-BD15-D992462F3644}" type="datetimeFigureOut">
              <a:rPr lang="en-US" smtClean="0"/>
              <a:pPr/>
              <a:t>2/21/2014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8DF013-9A33-4D54-B15A-1C520CF7E03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8DF013-9A33-4D54-B15A-1C520CF7E035}"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2/21/2014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2/21/2014</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2/21/2014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2/21/2014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2/21/2014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2/21/2014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2/21/2014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n.wikipedia.org/wiki/Dharasana_Satyagrah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en.wikipedia.org/wiki/File:Marche_sel.jpg"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google.co.in/url?sa=i&amp;rct=j&amp;q=&amp;esrc=s&amp;source=images&amp;cd=&amp;cad=rja&amp;docid=SGO89qwtFoVPPM&amp;tbnid=u-7aR-ttz3NEtM:&amp;ved=0CAUQjRw&amp;url=http://en.wikipedia.org/wiki/Salt_March&amp;ei=epT4UpTFMsaBrQfK8IGoBg&amp;bvm=bv.60983673,d.bmk&amp;psig=AFQjCNFVo2OYq-4AVLzkSt6BkWVJPb4vgw&amp;ust=1392108986186599"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o.in/url?sa=i&amp;rct=j&amp;q=&amp;esrc=s&amp;source=images&amp;cd=&amp;cad=rja&amp;docid=ikNFSuV98M_buM&amp;tbnid=tJzHxtVgMJCXqM:&amp;ved=0CAUQjRw&amp;url=http://www.democraticunderground.com/10022846758&amp;ei=uGHvUoSUG82nrge03IDIDQ&amp;bvm=bv.60444564,d.bmk&amp;psig=AFQjCNGyOcMuVqll0bmAkXI8A1712iqapg&amp;ust=1391505242177724"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google.co.in/url?sa=i&amp;rct=j&amp;q=&amp;esrc=s&amp;source=images&amp;cd=&amp;cad=rja&amp;docid=-fk-qDNfveFI7M&amp;tbnid=UhOF0A_ag8ha0M:&amp;ved=0CAUQjRw&amp;url=http://www.jacarandafm.com/post/i-have-a-dream-50-years-on-and-still-an-inspiration/&amp;ei=lZD4Uv_YDI3JrQeGxoCgBg&amp;bvm=bv.60983673,d.bmk&amp;psig=AFQjCNE_k4k6IsGHUiamIAdGOkMBcpw_AA&amp;ust=1392108045645589"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www.historylearningsite.co.uk/civil1.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mikepylewriter.com/nelson-mandelas-contributions-to-worldwide-equalit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in/url?sa=i&amp;rct=j&amp;q=&amp;esrc=s&amp;source=images&amp;cd=&amp;cad=rja&amp;docid=TLQgddAidh3L_M&amp;tbnid=PkBff3Lg_3ztoM:&amp;ved=0CAUQjRw&amp;url=http://socialnewsdaily.com/20618/nelson-mandela-dead-at-95-twitter-reacts/&amp;ei=w6L4UvXQDYaCrAeEtYHYBg&amp;bvm=bv.60983673,d.bmk&amp;psig=AFQjCNFEXK9b0mVFQ3wRs0OEutZ3liyoOg&amp;ust=1392112578453063"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google.co.in/imgres?imgurl&amp;imgrefurl=http://blog.movingworlds.org/an-inspiring-collection-of-nelson-mandela-quotes-and-pictures/&amp;h=0&amp;w=0&amp;sz=1&amp;tbnid=OQsmyjKccxlfRM&amp;tbnh=170&amp;tbnw=297&amp;zoom=1&amp;docid=QQhDLZWRn0kJ_M&amp;ei=tKb4UunkEsPYrQf0-IFg&amp;ved=0CAIQsCUoAA"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www.goodreads.com/quotes/25448-i-have-walked-that-long-road-to-freedom-i-hav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en.wikipedia.org/wiki/File:Thefalloftheberlinwall1989.JPG" TargetMode="Externa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Civil_Disobedience_(Thorea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in/url?sa=t&amp;rct=j&amp;q=&amp;esrc=s&amp;source=images&amp;cd=&amp;cad=rja&amp;ved=0CAQQjRw&amp;url=http://www.yourdailypoem.com/listpoem.jsp?poem_id=60&amp;ei=Nor4UoqIC8P7rAf73oHgAw&amp;usg=AFQjCNHHLh7LPephY1r43fw0qM0X6i0UDg&amp;sig2=fa-8o_lQcPqzd0brZE5YNw&amp;bvm=bv.60983673,d.bmk"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057400"/>
            <a:ext cx="7772400" cy="1698625"/>
          </a:xfrm>
        </p:spPr>
        <p:txBody>
          <a:bodyPr>
            <a:normAutofit/>
          </a:bodyPr>
          <a:lstStyle/>
          <a:p>
            <a:r>
              <a:rPr lang="en-GB" b="1" dirty="0" smtClean="0"/>
              <a:t>Civil Disobedience </a:t>
            </a:r>
            <a:r>
              <a:rPr lang="en-IN" dirty="0" smtClean="0"/>
              <a:t/>
            </a:r>
            <a:br>
              <a:rPr lang="en-IN" dirty="0" smtClean="0"/>
            </a:b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Gandhi and Civil Disobedience Movement </a:t>
            </a:r>
            <a:endParaRPr lang="en-US" sz="3600" dirty="0"/>
          </a:p>
        </p:txBody>
      </p:sp>
      <p:sp>
        <p:nvSpPr>
          <p:cNvPr id="3" name="Content Placeholder 2"/>
          <p:cNvSpPr>
            <a:spLocks noGrp="1"/>
          </p:cNvSpPr>
          <p:nvPr>
            <p:ph sz="quarter" idx="1"/>
          </p:nvPr>
        </p:nvSpPr>
        <p:spPr/>
        <p:txBody>
          <a:bodyPr>
            <a:normAutofit/>
          </a:bodyPr>
          <a:lstStyle/>
          <a:p>
            <a:r>
              <a:rPr lang="en-US" sz="2800" dirty="0" smtClean="0"/>
              <a:t>1882 British Salt Act </a:t>
            </a:r>
          </a:p>
          <a:p>
            <a:r>
              <a:rPr lang="en-US" sz="2800" dirty="0" smtClean="0"/>
              <a:t>Salt Satyagraha </a:t>
            </a:r>
          </a:p>
          <a:p>
            <a:r>
              <a:rPr lang="en-US" sz="2800" dirty="0" err="1" smtClean="0"/>
              <a:t>Dharasana</a:t>
            </a:r>
            <a:r>
              <a:rPr lang="en-US" sz="2800" b="1" dirty="0" smtClean="0"/>
              <a:t> </a:t>
            </a:r>
            <a:r>
              <a:rPr lang="en-US" sz="2800" dirty="0" smtClean="0"/>
              <a:t>Satyagraha</a:t>
            </a:r>
          </a:p>
          <a:p>
            <a:r>
              <a:rPr lang="en-US" sz="2800" dirty="0" smtClean="0"/>
              <a:t>Declaration of Independence, or </a:t>
            </a:r>
            <a:r>
              <a:rPr lang="en-US" sz="2800" dirty="0" err="1" smtClean="0"/>
              <a:t>Purna</a:t>
            </a:r>
            <a:r>
              <a:rPr lang="en-US" sz="2800" dirty="0" smtClean="0"/>
              <a:t> </a:t>
            </a:r>
            <a:r>
              <a:rPr lang="en-US" sz="2800" dirty="0" err="1" smtClean="0"/>
              <a:t>Swaraj</a:t>
            </a:r>
            <a:r>
              <a:rPr lang="en-US" sz="2800" dirty="0" smtClean="0"/>
              <a:t>, on 26 January 1930</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55000" lnSpcReduction="20000"/>
          </a:bodyPr>
          <a:lstStyle/>
          <a:p>
            <a:r>
              <a:rPr lang="en-US" b="1" dirty="0" smtClean="0"/>
              <a:t>American journalist Webb Miller </a:t>
            </a:r>
            <a:r>
              <a:rPr lang="en-US" dirty="0" smtClean="0"/>
              <a:t>was an eye-witness to the beating of </a:t>
            </a:r>
            <a:r>
              <a:rPr lang="en-US" dirty="0" err="1" smtClean="0"/>
              <a:t>satyagrahis</a:t>
            </a:r>
            <a:r>
              <a:rPr lang="en-US" dirty="0" smtClean="0"/>
              <a:t> with steel tipped </a:t>
            </a:r>
            <a:r>
              <a:rPr lang="en-US" dirty="0" err="1" smtClean="0"/>
              <a:t>lathis</a:t>
            </a:r>
            <a:r>
              <a:rPr lang="en-US" dirty="0" smtClean="0"/>
              <a:t>. His report attracted international attention:</a:t>
            </a:r>
          </a:p>
          <a:p>
            <a:r>
              <a:rPr lang="en-US" dirty="0" smtClean="0"/>
              <a:t>Not one of the marchers even raised an arm to fend off the blows. They went down like ten-pins. From where I stood I heard the sickening whacks of the clubs on unprotected skulls. The waiting crowd of watchers groaned and sucked in their breaths in sympathetic pain at every blow.</a:t>
            </a:r>
            <a:br>
              <a:rPr lang="en-US" dirty="0" smtClean="0"/>
            </a:br>
            <a:endParaRPr lang="en-US" dirty="0" smtClean="0"/>
          </a:p>
          <a:p>
            <a:r>
              <a:rPr lang="en-US" dirty="0" smtClean="0"/>
              <a:t>Those struck down fell sprawling, unconscious or writhing in pain with fractured skulls or broken shoulders. In two or three minutes the ground was quilted with bodies. Great patches of blood widened on their white clothes. The survivors without breaking ranks silently and doggedly marched on until struck down. When every one of the first column was knocked down stretcher bearers rushed up unmolested by the police and carried off the injured to a thatched hut which had been arranged as a temporary hospital.</a:t>
            </a:r>
            <a:br>
              <a:rPr lang="en-US" dirty="0" smtClean="0"/>
            </a:br>
            <a:endParaRPr lang="en-US" dirty="0" smtClean="0"/>
          </a:p>
          <a:p>
            <a:r>
              <a:rPr lang="en-US" dirty="0" smtClean="0"/>
              <a:t>At times the spectacle of unresisting men being methodically bashed into a bloody pulp sickened me so much I had to turn away....I felt an indefinable sense of helpless rage and loathing, almost as much against the men who were submitting unresistingly to being beaten as against the police wielding the clubs...</a:t>
            </a:r>
            <a:br>
              <a:rPr lang="en-US" dirty="0" smtClean="0"/>
            </a:br>
            <a:endParaRPr lang="en-US" dirty="0" smtClean="0"/>
          </a:p>
          <a:p>
            <a:r>
              <a:rPr lang="en-US" dirty="0" smtClean="0"/>
              <a:t>Bodies toppled over in threes and fours, bleeding from great gashes on their scalps. Group after group walked forward, sat down, and submitted to being beaten into insensibility without raising an arm to fend off the blows. Finally the police became enraged by the non-resistance....They commenced savagely kicking the seated men in the abdomen and testicles. The injured men writhed and squealed in agony, which seemed to inflame the fury of the police....The police then began dragging the sitting men by the arms or feet, sometimes for a hundred yards, and throwing them into ditches.</a:t>
            </a:r>
            <a:r>
              <a:rPr lang="en-US" baseline="30000" dirty="0" smtClean="0">
                <a:hlinkClick r:id="rId2"/>
              </a:rPr>
              <a:t>[7][8</a:t>
            </a:r>
            <a:r>
              <a:rPr lang="en-US" baseline="30000" dirty="0" smtClean="0">
                <a:hlinkClick r:id="rId2"/>
              </a:rPr>
              <a:t>]</a:t>
            </a:r>
            <a:r>
              <a:rPr lang="en-US" baseline="30000" dirty="0" smtClean="0"/>
              <a:t> </a:t>
            </a:r>
          </a:p>
          <a:p>
            <a:r>
              <a:rPr lang="en-US" dirty="0" smtClean="0">
                <a:hlinkClick r:id="rId2"/>
              </a:rPr>
              <a:t>http://</a:t>
            </a:r>
            <a:r>
              <a:rPr lang="en-US" dirty="0" smtClean="0">
                <a:hlinkClick r:id="rId2"/>
              </a:rPr>
              <a:t>en.wikipedia.org/wiki/Dharasana_Satyagraha</a:t>
            </a: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Gandhi’s Salt March  From Sabarmati To </a:t>
            </a:r>
            <a:r>
              <a:rPr lang="en-US" dirty="0" err="1" smtClean="0"/>
              <a:t>Dandi</a:t>
            </a:r>
            <a:endParaRPr lang="en-US" dirty="0"/>
          </a:p>
        </p:txBody>
      </p:sp>
      <p:pic>
        <p:nvPicPr>
          <p:cNvPr id="43010" name="Picture 2" descr="http://upload.wikimedia.org/wikipedia/commons/thumb/7/7c/Marche_sel.jpg/250px-Marche_sel.jpg">
            <a:hlinkClick r:id="rId2"/>
          </p:cNvPr>
          <p:cNvPicPr>
            <a:picLocks noGrp="1" noChangeAspect="1" noChangeArrowheads="1"/>
          </p:cNvPicPr>
          <p:nvPr>
            <p:ph type="pic" idx="1"/>
          </p:nvPr>
        </p:nvPicPr>
        <p:blipFill>
          <a:blip r:embed="rId3"/>
          <a:srcRect l="18860" r="18860"/>
          <a:stretch>
            <a:fillRect/>
          </a:stretch>
        </p:blipFill>
        <p:spPr bwMode="auto">
          <a:prstGeom prst="rect">
            <a:avLst/>
          </a:prstGeom>
          <a:noFill/>
        </p:spPr>
      </p:pic>
      <p:sp>
        <p:nvSpPr>
          <p:cNvPr id="4" name="Text Placeholder 3"/>
          <p:cNvSpPr>
            <a:spLocks noGrp="1"/>
          </p:cNvSpPr>
          <p:nvPr>
            <p:ph type="body" sz="half" idx="2"/>
          </p:nvPr>
        </p:nvSpPr>
        <p:spPr/>
        <p:txBody>
          <a:bodyPr/>
          <a:lstStyle/>
          <a:p>
            <a:r>
              <a:rPr lang="en-US" b="1" dirty="0" smtClean="0"/>
              <a:t>Mar 12, 1930</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At </a:t>
            </a:r>
            <a:r>
              <a:rPr lang="en-US" sz="2400" dirty="0" err="1" smtClean="0"/>
              <a:t>Dandi</a:t>
            </a:r>
            <a:r>
              <a:rPr lang="en-US" sz="2400" dirty="0" smtClean="0"/>
              <a:t>  (April 5, 1930)</a:t>
            </a:r>
            <a:endParaRPr lang="en-US" sz="2400" dirty="0"/>
          </a:p>
        </p:txBody>
      </p:sp>
      <p:pic>
        <p:nvPicPr>
          <p:cNvPr id="39938" name="Picture 2" descr="http://upload.wikimedia.org/wikipedia/commons/9/99/Salt_March.jpg">
            <a:hlinkClick r:id="rId2"/>
          </p:cNvPr>
          <p:cNvPicPr>
            <a:picLocks noGrp="1" noChangeAspect="1" noChangeArrowheads="1"/>
          </p:cNvPicPr>
          <p:nvPr>
            <p:ph type="pic" idx="1"/>
          </p:nvPr>
        </p:nvPicPr>
        <p:blipFill>
          <a:blip r:embed="rId3"/>
          <a:srcRect t="11891" b="11891"/>
          <a:stretch>
            <a:fillRect/>
          </a:stretch>
        </p:blipFill>
        <p:spPr bwMode="auto">
          <a:prstGeom prst="rect">
            <a:avLst/>
          </a:prstGeom>
          <a:noFill/>
        </p:spPr>
      </p:pic>
      <p:sp>
        <p:nvSpPr>
          <p:cNvPr id="4" name="Text Placeholder 3"/>
          <p:cNvSpPr>
            <a:spLocks noGrp="1"/>
          </p:cNvSpPr>
          <p:nvPr>
            <p:ph type="body" sz="half" idx="2"/>
          </p:nvPr>
        </p:nvSpPr>
        <p:spPr/>
        <p:txBody>
          <a:bodyPr>
            <a:normAutofit/>
          </a:bodyPr>
          <a:lstStyle/>
          <a:p>
            <a:r>
              <a:rPr lang="en-US" sz="2000" dirty="0" smtClean="0"/>
              <a:t>Gandhi picking up a grain of salt at the end of his march</a:t>
            </a:r>
            <a:endParaRPr 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Mahatma Gandhi and </a:t>
            </a:r>
            <a:r>
              <a:rPr lang="en-US" dirty="0" err="1" smtClean="0"/>
              <a:t>Sarojini</a:t>
            </a:r>
            <a:r>
              <a:rPr lang="en-US" dirty="0" smtClean="0"/>
              <a:t> Naidu</a:t>
            </a:r>
            <a:endParaRPr lang="en-US" dirty="0"/>
          </a:p>
        </p:txBody>
      </p:sp>
      <p:pic>
        <p:nvPicPr>
          <p:cNvPr id="5" name="Picture 2" descr="http://images.fineartamerica.com/images-medium-large/mahatma-gandhi-with-his-followers-everett.jpg">
            <a:hlinkClick r:id="rId2"/>
          </p:cNvPr>
          <p:cNvPicPr>
            <a:picLocks noGrp="1" noChangeAspect="1" noChangeArrowheads="1"/>
          </p:cNvPicPr>
          <p:nvPr>
            <p:ph type="pic" idx="1"/>
          </p:nvPr>
        </p:nvPicPr>
        <p:blipFill>
          <a:blip r:embed="rId3"/>
          <a:srcRect l="20950" r="20950"/>
          <a:stretch>
            <a:fillRect/>
          </a:stretch>
        </p:blipFill>
        <p:spPr bwMode="auto">
          <a:prstGeom prst="rect">
            <a:avLst/>
          </a:prstGeom>
          <a:noFill/>
        </p:spPr>
      </p:pic>
      <p:sp>
        <p:nvSpPr>
          <p:cNvPr id="4" name="Text Placeholder 3"/>
          <p:cNvSpPr>
            <a:spLocks noGrp="1"/>
          </p:cNvSpPr>
          <p:nvPr>
            <p:ph type="body" sz="half" idx="2"/>
          </p:nvPr>
        </p:nvSpPr>
        <p:spPr>
          <a:xfrm>
            <a:off x="6765798" y="264795"/>
            <a:ext cx="1235202" cy="4956048"/>
          </a:xfrm>
        </p:spPr>
        <p:txBody>
          <a:bodyPr>
            <a:normAutofit/>
          </a:bodyPr>
          <a:lstStyle/>
          <a:p>
            <a:r>
              <a:rPr lang="en-US" sz="1800" b="1" dirty="0" err="1" smtClean="0"/>
              <a:t>Dandi</a:t>
            </a:r>
            <a:r>
              <a:rPr lang="en-US" sz="1800" b="1" dirty="0" smtClean="0"/>
              <a:t>- march</a:t>
            </a:r>
            <a:endParaRPr lang="en-US" sz="1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s://encrypted-tbn0.gstatic.com/images?q=tbn:ANd9GcTK6gfSeglOd47rqd2ZP00ARcmKkqj9UzyF1PnfaC2E5iwNB3gIeQ"/>
          <p:cNvPicPr>
            <a:picLocks noChangeAspect="1" noChangeArrowheads="1"/>
          </p:cNvPicPr>
          <p:nvPr/>
        </p:nvPicPr>
        <p:blipFill>
          <a:blip r:embed="rId2"/>
          <a:srcRect/>
          <a:stretch>
            <a:fillRect/>
          </a:stretch>
        </p:blipFill>
        <p:spPr bwMode="auto">
          <a:xfrm>
            <a:off x="1143000" y="609600"/>
            <a:ext cx="6934200" cy="5638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Civil Rights Movement of America</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dirty="0" smtClean="0"/>
              <a:t>Martin Luther King Junior </a:t>
            </a:r>
          </a:p>
          <a:p>
            <a:r>
              <a:rPr lang="en-IN" dirty="0" smtClean="0"/>
              <a:t>NAACP </a:t>
            </a:r>
          </a:p>
          <a:p>
            <a:r>
              <a:rPr lang="en-IN" dirty="0" smtClean="0"/>
              <a:t>Civil Rights act of 1964 and the Voting Rights Act of 1965. </a:t>
            </a:r>
          </a:p>
          <a:p>
            <a:r>
              <a:rPr lang="en-US" dirty="0" smtClean="0"/>
              <a:t>Immigration and Nationality Services Act of 1965 </a:t>
            </a:r>
          </a:p>
          <a:p>
            <a:r>
              <a:rPr lang="en-US" dirty="0" smtClean="0"/>
              <a:t>Fair Housing Act of 1968</a:t>
            </a:r>
            <a:endParaRPr lang="en-IN" dirty="0" smtClean="0"/>
          </a:p>
          <a:p>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1143000"/>
          </a:xfrm>
        </p:spPr>
        <p:txBody>
          <a:bodyPr>
            <a:normAutofit/>
          </a:bodyPr>
          <a:lstStyle/>
          <a:p>
            <a:r>
              <a:rPr lang="en-US" sz="2800" dirty="0" smtClean="0"/>
              <a:t>Martin Luther King Jr. </a:t>
            </a:r>
            <a:endParaRPr lang="en-US" sz="2800" dirty="0"/>
          </a:p>
        </p:txBody>
      </p:sp>
      <p:pic>
        <p:nvPicPr>
          <p:cNvPr id="5" name="Picture 2" descr="http://www.jacarandafm.com/media/uploads/2013/08/28/gty_march_on_washington_martin_luther_king_ll_130819_16x9_992.jpg">
            <a:hlinkClick r:id="rId2"/>
          </p:cNvPr>
          <p:cNvPicPr>
            <a:picLocks noGrp="1" noChangeAspect="1" noChangeArrowheads="1"/>
          </p:cNvPicPr>
          <p:nvPr>
            <p:ph type="pic" idx="1"/>
          </p:nvPr>
        </p:nvPicPr>
        <p:blipFill>
          <a:blip r:embed="rId3"/>
          <a:srcRect l="12500" r="12500"/>
          <a:stretch>
            <a:fillRect/>
          </a:stretch>
        </p:blipFill>
        <p:spPr bwMode="auto">
          <a:xfrm>
            <a:off x="609600" y="228600"/>
            <a:ext cx="7848600" cy="4416426"/>
          </a:xfrm>
          <a:prstGeom prst="rect">
            <a:avLst/>
          </a:prstGeom>
          <a:noFill/>
        </p:spPr>
      </p:pic>
      <p:sp>
        <p:nvSpPr>
          <p:cNvPr id="4" name="Text Placeholder 3"/>
          <p:cNvSpPr>
            <a:spLocks noGrp="1"/>
          </p:cNvSpPr>
          <p:nvPr>
            <p:ph type="body" sz="half" idx="2"/>
          </p:nvPr>
        </p:nvSpPr>
        <p:spPr>
          <a:xfrm>
            <a:off x="1792288" y="6019800"/>
            <a:ext cx="5486400" cy="609600"/>
          </a:xfrm>
        </p:spPr>
        <p:txBody>
          <a:bodyPr>
            <a:normAutofit fontScale="85000" lnSpcReduction="20000"/>
          </a:bodyPr>
          <a:lstStyle/>
          <a:p>
            <a:r>
              <a:rPr lang="en-US" sz="2000" b="1" dirty="0" smtClean="0">
                <a:solidFill>
                  <a:srgbClr val="00B0F0"/>
                </a:solidFill>
              </a:rPr>
              <a:t>I have a Dream – 1963 </a:t>
            </a:r>
          </a:p>
          <a:p>
            <a:r>
              <a:rPr lang="en-US" sz="2000" b="1" dirty="0" smtClean="0">
                <a:solidFill>
                  <a:srgbClr val="0070C0"/>
                </a:solidFill>
              </a:rPr>
              <a:t>Nobel Peace Prize in 1964</a:t>
            </a:r>
            <a:endParaRPr lang="en-US" sz="2000" b="1" dirty="0">
              <a:solidFill>
                <a:srgbClr val="0070C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have a dream</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But there is something that I must say to my people, who stand on the warm threshold which leads into the palace of justice: In the process of gaining our rightful place, we must not be guilty of wrongful deeds. Let us not seek to satisfy our thirst for freedom by drinking from the cup of </a:t>
            </a:r>
            <a:r>
              <a:rPr lang="en-US" dirty="0" smtClean="0">
                <a:solidFill>
                  <a:schemeClr val="accent6"/>
                </a:solidFill>
              </a:rPr>
              <a:t>bitterness and hatred</a:t>
            </a:r>
            <a:r>
              <a:rPr lang="en-US" dirty="0" smtClean="0"/>
              <a:t>. We must forever conduct our struggle on the high plane of </a:t>
            </a:r>
            <a:r>
              <a:rPr lang="en-US" dirty="0" smtClean="0">
                <a:solidFill>
                  <a:srgbClr val="FF0000"/>
                </a:solidFill>
              </a:rPr>
              <a:t>dignity and discipline</a:t>
            </a:r>
            <a:r>
              <a:rPr lang="en-US" dirty="0" smtClean="0"/>
              <a:t>. We must not allow our creative protest to degenerate into </a:t>
            </a:r>
            <a:r>
              <a:rPr lang="en-US" dirty="0" smtClean="0">
                <a:solidFill>
                  <a:schemeClr val="accent6"/>
                </a:solidFill>
              </a:rPr>
              <a:t>physical violence</a:t>
            </a:r>
            <a:r>
              <a:rPr lang="en-US" dirty="0" smtClean="0"/>
              <a:t>. Again and again, we must rise to the majestic heights of meeting </a:t>
            </a:r>
            <a:r>
              <a:rPr lang="en-US" dirty="0" smtClean="0">
                <a:solidFill>
                  <a:srgbClr val="FF0000"/>
                </a:solidFill>
              </a:rPr>
              <a:t>physical force with soul force</a:t>
            </a:r>
            <a:r>
              <a:rPr lang="en-US" dirty="0" smtClean="0"/>
              <a:t>.</a:t>
            </a:r>
          </a:p>
          <a:p>
            <a:r>
              <a:rPr lang="en-US" i="1" dirty="0" smtClean="0"/>
              <a:t>Source: www.historylearningsite.co.uk </a:t>
            </a:r>
            <a:r>
              <a:rPr lang="en-US" i="1" dirty="0" smtClean="0"/>
              <a:t>› </a:t>
            </a:r>
            <a:r>
              <a:rPr lang="en-US" i="1" dirty="0" smtClean="0">
                <a:hlinkClick r:id="rId2"/>
              </a:rPr>
              <a:t>Civil Rights in America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s://encrypted-tbn1.gstatic.com/images?q=tbn:ANd9GcTxFS-4D4GuL3-w0MHJahqx7_EHuptluhSoJaCDDfHl6dlWiaFp"/>
          <p:cNvPicPr>
            <a:picLocks noChangeAspect="1" noChangeArrowheads="1"/>
          </p:cNvPicPr>
          <p:nvPr/>
        </p:nvPicPr>
        <p:blipFill>
          <a:blip r:embed="rId2"/>
          <a:srcRect/>
          <a:stretch>
            <a:fillRect/>
          </a:stretch>
        </p:blipFill>
        <p:spPr bwMode="auto">
          <a:xfrm>
            <a:off x="609600" y="685800"/>
            <a:ext cx="7924800" cy="5715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Three Principles of Civil Disobedience</a:t>
            </a:r>
            <a:endParaRPr lang="en-US" dirty="0"/>
          </a:p>
        </p:txBody>
      </p:sp>
      <p:sp>
        <p:nvSpPr>
          <p:cNvPr id="3" name="Content Placeholder 2"/>
          <p:cNvSpPr>
            <a:spLocks noGrp="1"/>
          </p:cNvSpPr>
          <p:nvPr>
            <p:ph sz="quarter" idx="1"/>
          </p:nvPr>
        </p:nvSpPr>
        <p:spPr/>
        <p:txBody>
          <a:bodyPr/>
          <a:lstStyle/>
          <a:p>
            <a:r>
              <a:rPr lang="en-US" dirty="0" smtClean="0">
                <a:solidFill>
                  <a:srgbClr val="C00000"/>
                </a:solidFill>
              </a:rPr>
              <a:t>Maintain respect </a:t>
            </a:r>
            <a:r>
              <a:rPr lang="en-US" dirty="0" smtClean="0"/>
              <a:t>for the rule of law even while disobeying the specific law that you perceive as unjust. </a:t>
            </a:r>
          </a:p>
          <a:p>
            <a:r>
              <a:rPr lang="en-US" dirty="0" smtClean="0">
                <a:solidFill>
                  <a:schemeClr val="accent6">
                    <a:lumMod val="75000"/>
                  </a:schemeClr>
                </a:solidFill>
              </a:rPr>
              <a:t>Plead guilty </a:t>
            </a:r>
            <a:r>
              <a:rPr lang="en-US" dirty="0" smtClean="0"/>
              <a:t>to any violation of the law </a:t>
            </a:r>
          </a:p>
          <a:p>
            <a:r>
              <a:rPr lang="en-US" dirty="0" smtClean="0">
                <a:solidFill>
                  <a:schemeClr val="accent6">
                    <a:lumMod val="50000"/>
                  </a:schemeClr>
                </a:solidFill>
              </a:rPr>
              <a:t>Attempt to convert </a:t>
            </a:r>
            <a:r>
              <a:rPr lang="en-US" dirty="0" smtClean="0"/>
              <a:t>your opponent by demonstrating the justice of your cause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Martin Luther king on Non-Violence</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“Nonviolence means avoiding not only external physical violence but also internal violence of spirit. You not only refuse to shoot a man, but </a:t>
            </a:r>
            <a:r>
              <a:rPr lang="en-IN" dirty="0" smtClean="0">
                <a:solidFill>
                  <a:srgbClr val="FF0000"/>
                </a:solidFill>
              </a:rPr>
              <a:t>you refuse to hate him.” </a:t>
            </a:r>
          </a:p>
          <a:p>
            <a:endParaRPr lang="en-IN" dirty="0" smtClean="0"/>
          </a:p>
          <a:p>
            <a:r>
              <a:rPr lang="en-US" dirty="0" smtClean="0"/>
              <a:t>“The aftermath of nonviolence is the creation of the </a:t>
            </a:r>
            <a:r>
              <a:rPr lang="en-US" dirty="0" smtClean="0">
                <a:solidFill>
                  <a:srgbClr val="FF0000"/>
                </a:solidFill>
              </a:rPr>
              <a:t>beloved community</a:t>
            </a:r>
            <a:r>
              <a:rPr lang="en-US" dirty="0" smtClean="0"/>
              <a:t>, while the aftermath of violence is tragic bitterness.”</a:t>
            </a:r>
          </a:p>
          <a:p>
            <a:endParaRPr lang="en-IN" dirty="0" smtClean="0"/>
          </a:p>
          <a:p>
            <a:r>
              <a:rPr lang="en-US" dirty="0" smtClean="0"/>
              <a:t>“There is within human nature something that can respond to goodness.”</a:t>
            </a:r>
            <a:endParaRPr lang="en-IN" dirty="0" smtClean="0"/>
          </a:p>
          <a:p>
            <a:pPr>
              <a:buNone/>
            </a:pPr>
            <a:r>
              <a:rPr lang="en-US" dirty="0" smtClean="0"/>
              <a:t>						- </a:t>
            </a:r>
            <a:r>
              <a:rPr lang="en-IN" dirty="0" smtClean="0"/>
              <a:t>Martin Luther King, Jr.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Nelson </a:t>
            </a:r>
            <a:r>
              <a:rPr lang="en-IN" dirty="0" err="1" smtClean="0"/>
              <a:t>Rolihlahla</a:t>
            </a:r>
            <a:r>
              <a:rPr lang="en-IN" dirty="0" smtClean="0"/>
              <a:t> Mandela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First Black President of SA in 1994</a:t>
            </a:r>
          </a:p>
          <a:p>
            <a:r>
              <a:rPr lang="en-US" dirty="0" smtClean="0"/>
              <a:t>Champion for Peace and Social justice </a:t>
            </a:r>
          </a:p>
          <a:p>
            <a:r>
              <a:rPr lang="en-US" dirty="0" smtClean="0"/>
              <a:t>Leader of Antiapartheid movement in SA</a:t>
            </a:r>
          </a:p>
          <a:p>
            <a:r>
              <a:rPr lang="en-US" dirty="0" smtClean="0"/>
              <a:t>“[I]t would be wrong and unrealistic for African leaders to continue preaching peace and nonviolence at a time when the government met our peaceful demands with force. It was only </a:t>
            </a:r>
            <a:r>
              <a:rPr lang="en-US" dirty="0" smtClean="0">
                <a:solidFill>
                  <a:srgbClr val="FF0000"/>
                </a:solidFill>
              </a:rPr>
              <a:t>when all else had failed, when all channels of peaceful protest had been barred to us</a:t>
            </a:r>
            <a:r>
              <a:rPr lang="en-US" dirty="0" smtClean="0"/>
              <a:t>, that the decision was made to embark on violent forms of political struggle.”</a:t>
            </a:r>
          </a:p>
          <a:p>
            <a:pPr lvl="1"/>
            <a:r>
              <a:rPr lang="en-US" dirty="0" smtClean="0">
                <a:hlinkClick r:id="rId2"/>
              </a:rPr>
              <a:t>http://mikepylewriter.com/nelson-mandelas-contributions-to-worldwide-equality</a:t>
            </a:r>
            <a:r>
              <a:rPr lang="en-US" dirty="0" smtClean="0">
                <a:hlinkClick r:id="rId2"/>
              </a:rPr>
              <a:t>/</a:t>
            </a: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ttp://images.socialnewsdaily.com/wp-content/uploads/2013/12/Nelson-Mandela.jpg">
            <a:hlinkClick r:id="rId3"/>
          </p:cNvPr>
          <p:cNvPicPr>
            <a:picLocks noChangeAspect="1" noChangeArrowheads="1"/>
          </p:cNvPicPr>
          <p:nvPr/>
        </p:nvPicPr>
        <p:blipFill>
          <a:blip r:embed="rId4"/>
          <a:srcRect/>
          <a:stretch>
            <a:fillRect/>
          </a:stretch>
        </p:blipFill>
        <p:spPr bwMode="auto">
          <a:xfrm>
            <a:off x="304800" y="381000"/>
            <a:ext cx="8610600" cy="6096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https://encrypted-tbn1.gstatic.com/images?q=tbn:ANd9GcQBpY43m6Q8H-dAWP36RjwlFNzlv7GwtVjxeOVVu2JioDvs7miT3JcDHp-A">
            <a:hlinkClick r:id="rId2"/>
          </p:cNvPr>
          <p:cNvPicPr>
            <a:picLocks noChangeAspect="1" noChangeArrowheads="1"/>
          </p:cNvPicPr>
          <p:nvPr/>
        </p:nvPicPr>
        <p:blipFill>
          <a:blip r:embed="rId3"/>
          <a:srcRect/>
          <a:stretch>
            <a:fillRect/>
          </a:stretch>
        </p:blipFill>
        <p:spPr bwMode="auto">
          <a:xfrm>
            <a:off x="762000" y="914400"/>
            <a:ext cx="8077200" cy="5105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Nelson Mandela and Civil Rights Movement in SA</a:t>
            </a:r>
            <a:endParaRPr lang="en-IN" dirty="0"/>
          </a:p>
        </p:txBody>
      </p:sp>
      <p:sp>
        <p:nvSpPr>
          <p:cNvPr id="3" name="Content Placeholder 2"/>
          <p:cNvSpPr>
            <a:spLocks noGrp="1"/>
          </p:cNvSpPr>
          <p:nvPr>
            <p:ph sz="quarter" idx="1"/>
          </p:nvPr>
        </p:nvSpPr>
        <p:spPr/>
        <p:txBody>
          <a:bodyPr/>
          <a:lstStyle/>
          <a:p>
            <a:r>
              <a:rPr lang="en-IN" dirty="0" smtClean="0"/>
              <a:t>“I have walked that long road to freedom. I have tried not to falter; I have made missteps along the way. But I have discovered the secret that after climbing a great hill, one only finds that there are many more hills to climb…But I can only rest for a moment, for </a:t>
            </a:r>
            <a:r>
              <a:rPr lang="en-IN" dirty="0" smtClean="0">
                <a:solidFill>
                  <a:srgbClr val="FF0000"/>
                </a:solidFill>
              </a:rPr>
              <a:t>with freedom come responsibilities</a:t>
            </a:r>
            <a:r>
              <a:rPr lang="en-IN" dirty="0" smtClean="0"/>
              <a:t>, and I dare not linger, for my long walk is not ended.” – </a:t>
            </a:r>
            <a:r>
              <a:rPr lang="en-IN" dirty="0" smtClean="0"/>
              <a:t>Mandela </a:t>
            </a:r>
          </a:p>
          <a:p>
            <a:r>
              <a:rPr lang="en-IN" dirty="0" smtClean="0">
                <a:hlinkClick r:id="rId2"/>
              </a:rPr>
              <a:t>http://</a:t>
            </a:r>
            <a:r>
              <a:rPr lang="en-IN" dirty="0" smtClean="0">
                <a:hlinkClick r:id="rId2"/>
              </a:rPr>
              <a:t>www.goodreads.com/quotes/25448-i-have-walked-that-long-road-to-freedom-i-have</a:t>
            </a:r>
            <a:r>
              <a:rPr lang="en-IN" dirty="0" smtClean="0"/>
              <a:t>	</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r>
              <a:rPr lang="en-IN" dirty="0" smtClean="0"/>
              <a:t>Begun in 2007, </a:t>
            </a:r>
            <a:r>
              <a:rPr lang="en-IN" i="1" dirty="0" smtClean="0">
                <a:solidFill>
                  <a:schemeClr val="accent2"/>
                </a:solidFill>
              </a:rPr>
              <a:t>The Elders </a:t>
            </a:r>
            <a:r>
              <a:rPr lang="en-IN" dirty="0" smtClean="0"/>
              <a:t>is a group of renowned and independent world leaders working publicly and behind the scenes to “…</a:t>
            </a:r>
            <a:r>
              <a:rPr lang="en-IN" dirty="0" smtClean="0">
                <a:solidFill>
                  <a:schemeClr val="accent2">
                    <a:lumMod val="75000"/>
                  </a:schemeClr>
                </a:solidFill>
              </a:rPr>
              <a:t>support courage </a:t>
            </a:r>
            <a:r>
              <a:rPr lang="en-IN" dirty="0" smtClean="0"/>
              <a:t>where there is fear, </a:t>
            </a:r>
            <a:r>
              <a:rPr lang="en-IN" dirty="0" smtClean="0">
                <a:solidFill>
                  <a:schemeClr val="accent6">
                    <a:lumMod val="75000"/>
                  </a:schemeClr>
                </a:solidFill>
              </a:rPr>
              <a:t>foster agreement</a:t>
            </a:r>
            <a:r>
              <a:rPr lang="en-IN" dirty="0" smtClean="0"/>
              <a:t> where there is conflict, and </a:t>
            </a:r>
            <a:r>
              <a:rPr lang="en-IN" dirty="0" smtClean="0">
                <a:solidFill>
                  <a:srgbClr val="FF0000"/>
                </a:solidFill>
              </a:rPr>
              <a:t>inspire hope </a:t>
            </a:r>
            <a:r>
              <a:rPr lang="en-IN" dirty="0" smtClean="0"/>
              <a:t>where there is despair.” </a:t>
            </a:r>
          </a:p>
          <a:p>
            <a:r>
              <a:rPr lang="en-IN" dirty="0" smtClean="0"/>
              <a:t>Awarded Nobel Peace prize in 1993</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Civil Disobedience in modern times</a:t>
            </a:r>
            <a:endParaRPr lang="en-IN" dirty="0"/>
          </a:p>
        </p:txBody>
      </p:sp>
      <p:sp>
        <p:nvSpPr>
          <p:cNvPr id="3" name="Content Placeholder 2"/>
          <p:cNvSpPr>
            <a:spLocks noGrp="1"/>
          </p:cNvSpPr>
          <p:nvPr>
            <p:ph sz="quarter" idx="1"/>
          </p:nvPr>
        </p:nvSpPr>
        <p:spPr/>
        <p:txBody>
          <a:bodyPr/>
          <a:lstStyle/>
          <a:p>
            <a:r>
              <a:rPr lang="en-US" b="1" dirty="0" smtClean="0"/>
              <a:t>Anna </a:t>
            </a:r>
            <a:r>
              <a:rPr lang="en-US" b="1" dirty="0" err="1" smtClean="0"/>
              <a:t>Hazare’s</a:t>
            </a:r>
            <a:r>
              <a:rPr lang="en-US" b="1" dirty="0" smtClean="0"/>
              <a:t> movement against corruption </a:t>
            </a:r>
          </a:p>
          <a:p>
            <a:r>
              <a:rPr lang="en-US" b="1" dirty="0" smtClean="0"/>
              <a:t>Occupy Wall Street</a:t>
            </a:r>
          </a:p>
          <a:p>
            <a:endParaRPr lang="en-IN" dirty="0" smtClean="0"/>
          </a:p>
          <a:p>
            <a:endParaRPr lang="en-IN" dirty="0" smtClean="0"/>
          </a:p>
          <a:p>
            <a:endParaRPr lang="en-US" b="1"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Anna </a:t>
            </a:r>
            <a:r>
              <a:rPr lang="en-IN" dirty="0" err="1" smtClean="0"/>
              <a:t>Hazare</a:t>
            </a:r>
            <a:r>
              <a:rPr lang="en-IN" dirty="0" smtClean="0"/>
              <a:t> and Jan </a:t>
            </a:r>
            <a:r>
              <a:rPr lang="en-IN" dirty="0" err="1" smtClean="0"/>
              <a:t>Lokpal</a:t>
            </a:r>
            <a:r>
              <a:rPr lang="en-IN" dirty="0" smtClean="0"/>
              <a:t> Bill</a:t>
            </a:r>
            <a:endParaRPr lang="en-IN" dirty="0"/>
          </a:p>
        </p:txBody>
      </p:sp>
      <p:sp>
        <p:nvSpPr>
          <p:cNvPr id="3" name="Content Placeholder 2"/>
          <p:cNvSpPr>
            <a:spLocks noGrp="1"/>
          </p:cNvSpPr>
          <p:nvPr>
            <p:ph sz="quarter" idx="1"/>
          </p:nvPr>
        </p:nvSpPr>
        <p:spPr/>
        <p:txBody>
          <a:bodyPr>
            <a:normAutofit fontScale="70000" lnSpcReduction="20000"/>
          </a:bodyPr>
          <a:lstStyle/>
          <a:p>
            <a:r>
              <a:rPr lang="en-IN" b="1" dirty="0" smtClean="0"/>
              <a:t>A look at the salient features of Jan </a:t>
            </a:r>
            <a:r>
              <a:rPr lang="en-IN" b="1" dirty="0" err="1" smtClean="0"/>
              <a:t>Lokpal</a:t>
            </a:r>
            <a:r>
              <a:rPr lang="en-IN" b="1" dirty="0" smtClean="0"/>
              <a:t> Bill:</a:t>
            </a:r>
            <a:r>
              <a:rPr lang="en-IN" dirty="0" smtClean="0"/>
              <a:t/>
            </a:r>
            <a:br>
              <a:rPr lang="en-IN" dirty="0" smtClean="0"/>
            </a:br>
            <a:r>
              <a:rPr lang="en-IN" dirty="0" smtClean="0"/>
              <a:t/>
            </a:r>
            <a:br>
              <a:rPr lang="en-IN" dirty="0" smtClean="0"/>
            </a:br>
            <a:r>
              <a:rPr lang="en-IN" dirty="0" smtClean="0"/>
              <a:t>1. An institution called </a:t>
            </a:r>
            <a:r>
              <a:rPr lang="en-IN" dirty="0" smtClean="0">
                <a:solidFill>
                  <a:srgbClr val="FF0000"/>
                </a:solidFill>
              </a:rPr>
              <a:t>LOKPAL </a:t>
            </a:r>
            <a:r>
              <a:rPr lang="en-IN" dirty="0" smtClean="0"/>
              <a:t>at the centre and </a:t>
            </a:r>
            <a:r>
              <a:rPr lang="en-IN" dirty="0" smtClean="0">
                <a:solidFill>
                  <a:srgbClr val="FF0000"/>
                </a:solidFill>
              </a:rPr>
              <a:t>LOKAYUKTA</a:t>
            </a:r>
            <a:r>
              <a:rPr lang="en-IN" dirty="0" smtClean="0"/>
              <a:t> in each state will be set up </a:t>
            </a:r>
            <a:br>
              <a:rPr lang="en-IN" dirty="0" smtClean="0"/>
            </a:br>
            <a:r>
              <a:rPr lang="en-IN" dirty="0" smtClean="0"/>
              <a:t/>
            </a:r>
            <a:br>
              <a:rPr lang="en-IN" dirty="0" smtClean="0"/>
            </a:br>
            <a:r>
              <a:rPr lang="en-IN" dirty="0" smtClean="0"/>
              <a:t>2. Like Supreme Court and Election Commission, they will be </a:t>
            </a:r>
            <a:r>
              <a:rPr lang="en-IN" dirty="0" smtClean="0">
                <a:solidFill>
                  <a:srgbClr val="FF0000"/>
                </a:solidFill>
              </a:rPr>
              <a:t>completely independent of the governments</a:t>
            </a:r>
            <a:r>
              <a:rPr lang="en-IN" dirty="0" smtClean="0"/>
              <a:t>. No minister or bureaucrat will be able to influence their investigations.</a:t>
            </a:r>
            <a:br>
              <a:rPr lang="en-IN" dirty="0" smtClean="0"/>
            </a:br>
            <a:r>
              <a:rPr lang="en-IN" dirty="0" smtClean="0"/>
              <a:t/>
            </a:r>
            <a:br>
              <a:rPr lang="en-IN" dirty="0" smtClean="0"/>
            </a:br>
            <a:r>
              <a:rPr lang="en-IN" dirty="0" smtClean="0"/>
              <a:t>3. Cases against corrupt people will not linger on for years anymore: Investigations in any case will have to be completed in one year. Trial should be completed in next one year so that the corrupt politician, officer or judge is sent to jail </a:t>
            </a:r>
            <a:r>
              <a:rPr lang="en-IN" dirty="0" smtClean="0">
                <a:solidFill>
                  <a:srgbClr val="FF0000"/>
                </a:solidFill>
              </a:rPr>
              <a:t>within two years</a:t>
            </a:r>
            <a:r>
              <a:rPr lang="en-IN" dirty="0" smtClean="0"/>
              <a:t>.</a:t>
            </a:r>
            <a:br>
              <a:rPr lang="en-IN" dirty="0" smtClean="0"/>
            </a:br>
            <a:r>
              <a:rPr lang="en-IN" dirty="0" smtClean="0"/>
              <a:t/>
            </a:r>
            <a:br>
              <a:rPr lang="en-IN" dirty="0" smtClean="0"/>
            </a:br>
            <a:r>
              <a:rPr lang="en-IN" dirty="0" smtClean="0"/>
              <a:t>4. The loss that a corrupt person caused to the government will be </a:t>
            </a:r>
            <a:r>
              <a:rPr lang="en-IN" dirty="0" smtClean="0">
                <a:solidFill>
                  <a:srgbClr val="FF0000"/>
                </a:solidFill>
              </a:rPr>
              <a:t>recovered</a:t>
            </a:r>
            <a:r>
              <a:rPr lang="en-IN" dirty="0" smtClean="0"/>
              <a:t> at the time of conviction. </a:t>
            </a:r>
            <a:br>
              <a:rPr lang="en-IN" dirty="0" smtClean="0"/>
            </a:br>
            <a:r>
              <a:rPr lang="en-IN" dirty="0" smtClean="0"/>
              <a:t/>
            </a:r>
            <a:br>
              <a:rPr lang="en-IN" dirty="0" smtClean="0"/>
            </a:br>
            <a:r>
              <a:rPr lang="en-IN" dirty="0" smtClean="0"/>
              <a:t>5. </a:t>
            </a:r>
            <a:r>
              <a:rPr lang="en-IN" dirty="0" smtClean="0">
                <a:solidFill>
                  <a:schemeClr val="accent1"/>
                </a:solidFill>
              </a:rPr>
              <a:t>How will it help a common citizen</a:t>
            </a:r>
            <a:r>
              <a:rPr lang="en-IN" dirty="0" smtClean="0"/>
              <a:t>: If any work of any citizen is not done in prescribed time in any government office, </a:t>
            </a:r>
            <a:r>
              <a:rPr lang="en-IN" dirty="0" err="1" smtClean="0"/>
              <a:t>Lokpal</a:t>
            </a:r>
            <a:r>
              <a:rPr lang="en-IN" dirty="0" smtClean="0"/>
              <a:t> will impose </a:t>
            </a:r>
            <a:r>
              <a:rPr lang="en-IN" dirty="0" smtClean="0">
                <a:solidFill>
                  <a:srgbClr val="FF0000"/>
                </a:solidFill>
              </a:rPr>
              <a:t>financial penalty </a:t>
            </a:r>
            <a:r>
              <a:rPr lang="en-IN" dirty="0" smtClean="0"/>
              <a:t>on guilty officers, which will be given as </a:t>
            </a:r>
            <a:r>
              <a:rPr lang="en-IN" dirty="0" smtClean="0">
                <a:solidFill>
                  <a:srgbClr val="FF0000"/>
                </a:solidFill>
              </a:rPr>
              <a:t>compensation to the complainant.</a:t>
            </a:r>
            <a:br>
              <a:rPr lang="en-IN" dirty="0" smtClean="0">
                <a:solidFill>
                  <a:srgbClr val="FF0000"/>
                </a:solidFill>
              </a:rPr>
            </a:br>
            <a:r>
              <a:rPr lang="en-IN" dirty="0" smtClean="0"/>
              <a:t/>
            </a:r>
            <a:br>
              <a:rPr lang="en-IN" dirty="0" smtClean="0"/>
            </a:b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55000" lnSpcReduction="20000"/>
          </a:bodyPr>
          <a:lstStyle/>
          <a:p>
            <a:r>
              <a:rPr lang="en-IN" dirty="0" smtClean="0"/>
              <a:t>6</a:t>
            </a:r>
            <a:r>
              <a:rPr lang="en-IN" dirty="0" smtClean="0">
                <a:solidFill>
                  <a:schemeClr val="tx2"/>
                </a:solidFill>
              </a:rPr>
              <a:t>. So, you could approach </a:t>
            </a:r>
            <a:r>
              <a:rPr lang="en-IN" dirty="0" err="1" smtClean="0">
                <a:solidFill>
                  <a:schemeClr val="tx2"/>
                </a:solidFill>
              </a:rPr>
              <a:t>Lokpal</a:t>
            </a:r>
            <a:r>
              <a:rPr lang="en-IN" dirty="0" smtClean="0">
                <a:solidFill>
                  <a:schemeClr val="tx2"/>
                </a:solidFill>
              </a:rPr>
              <a:t> if your ration card or passport or voter card is not being made or if police is not registering your case or any other work is not being done in prescribed time</a:t>
            </a:r>
            <a:r>
              <a:rPr lang="en-IN" dirty="0" smtClean="0"/>
              <a:t>. </a:t>
            </a:r>
            <a:r>
              <a:rPr lang="en-IN" dirty="0" err="1" smtClean="0"/>
              <a:t>Lokpal</a:t>
            </a:r>
            <a:r>
              <a:rPr lang="en-IN" dirty="0" smtClean="0"/>
              <a:t> will have to get it done in a month's time. You could also report any case of corruption to </a:t>
            </a:r>
            <a:r>
              <a:rPr lang="en-IN" dirty="0" err="1" smtClean="0"/>
              <a:t>Lokpal</a:t>
            </a:r>
            <a:r>
              <a:rPr lang="en-IN" dirty="0" smtClean="0"/>
              <a:t> like ration being siphoned off, poor quality roads been constructed or </a:t>
            </a:r>
            <a:r>
              <a:rPr lang="en-IN" dirty="0" err="1" smtClean="0"/>
              <a:t>panchayat</a:t>
            </a:r>
            <a:r>
              <a:rPr lang="en-IN" dirty="0" smtClean="0"/>
              <a:t> funds being siphoned off. </a:t>
            </a:r>
            <a:r>
              <a:rPr lang="en-IN" dirty="0" err="1" smtClean="0"/>
              <a:t>Lokpal</a:t>
            </a:r>
            <a:r>
              <a:rPr lang="en-IN" dirty="0" smtClean="0"/>
              <a:t> will have to complete its investigations in a year, trial will be over in next one year and the guilty will go to jail within two years.</a:t>
            </a:r>
            <a:br>
              <a:rPr lang="en-IN" dirty="0" smtClean="0"/>
            </a:br>
            <a:r>
              <a:rPr lang="en-IN" dirty="0" smtClean="0"/>
              <a:t/>
            </a:r>
            <a:br>
              <a:rPr lang="en-IN" dirty="0" smtClean="0"/>
            </a:br>
            <a:r>
              <a:rPr lang="en-IN" dirty="0" smtClean="0"/>
              <a:t>7. </a:t>
            </a:r>
            <a:r>
              <a:rPr lang="en-IN" dirty="0" smtClean="0">
                <a:solidFill>
                  <a:schemeClr val="tx2"/>
                </a:solidFill>
              </a:rPr>
              <a:t>But won't the government appoint corrupt and weak people as </a:t>
            </a:r>
            <a:r>
              <a:rPr lang="en-IN" dirty="0" err="1" smtClean="0">
                <a:solidFill>
                  <a:schemeClr val="tx2"/>
                </a:solidFill>
              </a:rPr>
              <a:t>Lokpal</a:t>
            </a:r>
            <a:r>
              <a:rPr lang="en-IN" dirty="0" smtClean="0">
                <a:solidFill>
                  <a:schemeClr val="tx2"/>
                </a:solidFill>
              </a:rPr>
              <a:t> members? </a:t>
            </a:r>
            <a:r>
              <a:rPr lang="en-IN" dirty="0" smtClean="0"/>
              <a:t>That won't be possible because its </a:t>
            </a:r>
            <a:r>
              <a:rPr lang="en-IN" dirty="0" smtClean="0">
                <a:solidFill>
                  <a:srgbClr val="FF0000"/>
                </a:solidFill>
              </a:rPr>
              <a:t>members will be selected by judges, citizens and constitutional authorities </a:t>
            </a:r>
            <a:r>
              <a:rPr lang="en-IN" dirty="0" smtClean="0"/>
              <a:t>and not by politicians, through a completely transparent and participatory process. </a:t>
            </a:r>
            <a:br>
              <a:rPr lang="en-IN" dirty="0" smtClean="0"/>
            </a:br>
            <a:r>
              <a:rPr lang="en-IN" dirty="0" smtClean="0"/>
              <a:t/>
            </a:r>
            <a:br>
              <a:rPr lang="en-IN" dirty="0" smtClean="0"/>
            </a:br>
            <a:r>
              <a:rPr lang="en-IN" dirty="0" smtClean="0"/>
              <a:t>8. </a:t>
            </a:r>
            <a:r>
              <a:rPr lang="en-IN" dirty="0" smtClean="0">
                <a:solidFill>
                  <a:schemeClr val="tx2"/>
                </a:solidFill>
              </a:rPr>
              <a:t>What if some officer in </a:t>
            </a:r>
            <a:r>
              <a:rPr lang="en-IN" dirty="0" err="1" smtClean="0">
                <a:solidFill>
                  <a:schemeClr val="tx2"/>
                </a:solidFill>
              </a:rPr>
              <a:t>Lokpal</a:t>
            </a:r>
            <a:r>
              <a:rPr lang="en-IN" dirty="0" smtClean="0">
                <a:solidFill>
                  <a:schemeClr val="tx2"/>
                </a:solidFill>
              </a:rPr>
              <a:t> becomes corrupt? </a:t>
            </a:r>
            <a:r>
              <a:rPr lang="en-IN" dirty="0" smtClean="0"/>
              <a:t>The entire functioning of </a:t>
            </a:r>
            <a:r>
              <a:rPr lang="en-IN" dirty="0" err="1" smtClean="0"/>
              <a:t>Lokpal</a:t>
            </a:r>
            <a:r>
              <a:rPr lang="en-IN" dirty="0" smtClean="0"/>
              <a:t>/ </a:t>
            </a:r>
            <a:r>
              <a:rPr lang="en-IN" dirty="0" err="1" smtClean="0"/>
              <a:t>Lokayukta</a:t>
            </a:r>
            <a:r>
              <a:rPr lang="en-IN" dirty="0" smtClean="0"/>
              <a:t> will be completely </a:t>
            </a:r>
            <a:r>
              <a:rPr lang="en-IN" dirty="0" smtClean="0">
                <a:solidFill>
                  <a:srgbClr val="FF0000"/>
                </a:solidFill>
              </a:rPr>
              <a:t>transparent</a:t>
            </a:r>
            <a:r>
              <a:rPr lang="en-IN" dirty="0" smtClean="0"/>
              <a:t>. Any complaint against any officer of </a:t>
            </a:r>
            <a:r>
              <a:rPr lang="en-IN" dirty="0" err="1" smtClean="0"/>
              <a:t>Lokpal</a:t>
            </a:r>
            <a:r>
              <a:rPr lang="en-IN" dirty="0" smtClean="0"/>
              <a:t> shall be investigated and the </a:t>
            </a:r>
            <a:r>
              <a:rPr lang="en-IN" dirty="0" smtClean="0">
                <a:solidFill>
                  <a:srgbClr val="FF0000"/>
                </a:solidFill>
              </a:rPr>
              <a:t>officer dismissed within two months.</a:t>
            </a:r>
            <a:r>
              <a:rPr lang="en-IN" dirty="0" smtClean="0"/>
              <a:t/>
            </a:r>
            <a:br>
              <a:rPr lang="en-IN" dirty="0" smtClean="0"/>
            </a:br>
            <a:r>
              <a:rPr lang="en-IN" dirty="0" smtClean="0"/>
              <a:t/>
            </a:r>
            <a:br>
              <a:rPr lang="en-IN" dirty="0" smtClean="0"/>
            </a:br>
            <a:r>
              <a:rPr lang="en-IN" dirty="0" smtClean="0"/>
              <a:t>9. </a:t>
            </a:r>
            <a:r>
              <a:rPr lang="en-IN" dirty="0" smtClean="0">
                <a:solidFill>
                  <a:schemeClr val="tx2"/>
                </a:solidFill>
              </a:rPr>
              <a:t>What will happen to existing anti-corruption agencies</a:t>
            </a:r>
            <a:r>
              <a:rPr lang="en-IN" dirty="0" smtClean="0"/>
              <a:t>? </a:t>
            </a:r>
            <a:r>
              <a:rPr lang="en-IN" dirty="0" smtClean="0">
                <a:solidFill>
                  <a:srgbClr val="FF0000"/>
                </a:solidFill>
              </a:rPr>
              <a:t>CVC, departmental vigilance and anti-corruption branch of CBI will be merged into </a:t>
            </a:r>
            <a:r>
              <a:rPr lang="en-IN" dirty="0" err="1" smtClean="0">
                <a:solidFill>
                  <a:srgbClr val="FF0000"/>
                </a:solidFill>
              </a:rPr>
              <a:t>Lokpal</a:t>
            </a:r>
            <a:r>
              <a:rPr lang="en-IN" dirty="0" smtClean="0">
                <a:solidFill>
                  <a:srgbClr val="FF0000"/>
                </a:solidFill>
              </a:rPr>
              <a:t>. </a:t>
            </a:r>
            <a:r>
              <a:rPr lang="en-IN" dirty="0" err="1" smtClean="0"/>
              <a:t>Lokpal</a:t>
            </a:r>
            <a:r>
              <a:rPr lang="en-IN" dirty="0" smtClean="0"/>
              <a:t> will have complete powers and machinery to independently investigate and prosecute any officer, judge or politician. </a:t>
            </a:r>
            <a:br>
              <a:rPr lang="en-IN" dirty="0" smtClean="0"/>
            </a:br>
            <a:r>
              <a:rPr lang="en-IN" dirty="0" smtClean="0"/>
              <a:t/>
            </a:r>
            <a:br>
              <a:rPr lang="en-IN" dirty="0" smtClean="0"/>
            </a:br>
            <a:r>
              <a:rPr lang="en-IN" dirty="0" smtClean="0"/>
              <a:t>10. It will be the duty of the </a:t>
            </a:r>
            <a:r>
              <a:rPr lang="en-IN" dirty="0" err="1" smtClean="0"/>
              <a:t>Lokpal</a:t>
            </a:r>
            <a:r>
              <a:rPr lang="en-IN" dirty="0" smtClean="0"/>
              <a:t> to provide </a:t>
            </a:r>
            <a:r>
              <a:rPr lang="en-IN" dirty="0" smtClean="0">
                <a:solidFill>
                  <a:srgbClr val="FF0000"/>
                </a:solidFill>
              </a:rPr>
              <a:t>protection to those who are being victimized</a:t>
            </a:r>
            <a:r>
              <a:rPr lang="en-IN" dirty="0" smtClean="0"/>
              <a:t> for raising their voice against corruption</a:t>
            </a:r>
            <a:r>
              <a:rPr lang="en-IN" dirty="0" smtClean="0"/>
              <a:t>. </a:t>
            </a:r>
          </a:p>
          <a:p>
            <a:r>
              <a:rPr lang="en-IN" dirty="0" smtClean="0"/>
              <a:t/>
            </a:r>
            <a:br>
              <a:rPr lang="en-IN" dirty="0" smtClean="0"/>
            </a:br>
            <a:endParaRPr lang="en-IN" dirty="0" smtClean="0"/>
          </a:p>
          <a:p>
            <a:pPr lvl="1">
              <a:buNone/>
            </a:pPr>
            <a:r>
              <a:rPr lang="en-US" i="1" dirty="0" smtClean="0"/>
              <a:t>Source: knowledge.icsi.edu/</a:t>
            </a:r>
            <a:r>
              <a:rPr lang="en-US" i="1" dirty="0" err="1" smtClean="0"/>
              <a:t>DisplayDoc.aspx?HappeningID</a:t>
            </a:r>
            <a:r>
              <a:rPr lang="en-US" i="1" dirty="0" smtClean="0"/>
              <a:t>=29</a:t>
            </a:r>
            <a:r>
              <a:rPr lang="en-US" dirty="0" smtClean="0"/>
              <a:t>‎  </a:t>
            </a:r>
          </a:p>
          <a:p>
            <a:pPr lvl="1">
              <a:buNone/>
            </a:pPr>
            <a:endParaRPr lang="en-US" dirty="0" smtClean="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Occupy Wall Street</a:t>
            </a:r>
            <a:br>
              <a:rPr lang="en-IN" dirty="0" smtClean="0"/>
            </a:br>
            <a:endParaRPr lang="en-IN" dirty="0"/>
          </a:p>
        </p:txBody>
      </p:sp>
      <p:sp>
        <p:nvSpPr>
          <p:cNvPr id="3" name="Content Placeholder 2"/>
          <p:cNvSpPr>
            <a:spLocks noGrp="1"/>
          </p:cNvSpPr>
          <p:nvPr>
            <p:ph sz="quarter" idx="1"/>
          </p:nvPr>
        </p:nvSpPr>
        <p:spPr/>
        <p:txBody>
          <a:bodyPr>
            <a:normAutofit/>
          </a:bodyPr>
          <a:lstStyle/>
          <a:p>
            <a:pPr lvl="0"/>
            <a:r>
              <a:rPr lang="en-US" dirty="0" smtClean="0"/>
              <a:t>A protest movement that began on September 17, 2011, in </a:t>
            </a:r>
            <a:r>
              <a:rPr lang="en-US" dirty="0" err="1" smtClean="0"/>
              <a:t>Zuccotti</a:t>
            </a:r>
            <a:r>
              <a:rPr lang="en-US" dirty="0" smtClean="0"/>
              <a:t> Park, located in New York City's Wall Street financial district.</a:t>
            </a:r>
          </a:p>
          <a:p>
            <a:pPr lvl="0"/>
            <a:endParaRPr lang="en-US"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Civil Disobedience Movements in History</a:t>
            </a:r>
            <a:br>
              <a:rPr lang="en-GB" b="1" dirty="0" smtClean="0"/>
            </a:br>
            <a:endParaRPr lang="en-IN" dirty="0"/>
          </a:p>
        </p:txBody>
      </p:sp>
      <p:sp>
        <p:nvSpPr>
          <p:cNvPr id="3" name="Content Placeholder 2"/>
          <p:cNvSpPr>
            <a:spLocks noGrp="1"/>
          </p:cNvSpPr>
          <p:nvPr>
            <p:ph sz="quarter" idx="1"/>
          </p:nvPr>
        </p:nvSpPr>
        <p:spPr/>
        <p:txBody>
          <a:bodyPr>
            <a:normAutofit/>
          </a:bodyPr>
          <a:lstStyle/>
          <a:p>
            <a:r>
              <a:rPr lang="en-US" b="1" dirty="0" smtClean="0"/>
              <a:t>Henry  David Thoreau  (1817 – 1862)</a:t>
            </a:r>
          </a:p>
          <a:p>
            <a:pPr lvl="1"/>
            <a:r>
              <a:rPr lang="en-US" b="1" i="1" dirty="0" smtClean="0"/>
              <a:t>Resistance to Civil Government</a:t>
            </a:r>
            <a:r>
              <a:rPr lang="en-US" dirty="0" smtClean="0"/>
              <a:t> (</a:t>
            </a:r>
            <a:r>
              <a:rPr lang="en-US" b="1" i="1" dirty="0" smtClean="0"/>
              <a:t>Civil Disobedience</a:t>
            </a:r>
            <a:r>
              <a:rPr lang="en-US" dirty="0" smtClean="0"/>
              <a:t>) in 1849</a:t>
            </a:r>
            <a:endParaRPr lang="en-US" b="1" dirty="0" smtClean="0"/>
          </a:p>
          <a:p>
            <a:r>
              <a:rPr lang="en-US" b="1" dirty="0" smtClean="0"/>
              <a:t>M.K. Gandhi  (1869-1947)</a:t>
            </a:r>
          </a:p>
          <a:p>
            <a:pPr lvl="1"/>
            <a:r>
              <a:rPr lang="en-US" dirty="0" smtClean="0"/>
              <a:t>Salt March in 1930</a:t>
            </a:r>
          </a:p>
          <a:p>
            <a:r>
              <a:rPr lang="en-US" b="1" dirty="0" smtClean="0"/>
              <a:t>Martin Luther King Jr. (1929 – 1968)</a:t>
            </a:r>
          </a:p>
          <a:p>
            <a:pPr lvl="1"/>
            <a:r>
              <a:rPr lang="en-US" dirty="0" smtClean="0"/>
              <a:t>America’s Civil Rights Movement (1964)</a:t>
            </a:r>
          </a:p>
          <a:p>
            <a:r>
              <a:rPr lang="en-IN" b="1" dirty="0" smtClean="0"/>
              <a:t>Nelson Mandela  (</a:t>
            </a:r>
            <a:r>
              <a:rPr lang="en-US" b="1" dirty="0" smtClean="0"/>
              <a:t>1918-2013)</a:t>
            </a:r>
          </a:p>
          <a:p>
            <a:pPr lvl="1"/>
            <a:r>
              <a:rPr lang="en-US" dirty="0" smtClean="0"/>
              <a:t>End of Apartheid in South Africa</a:t>
            </a:r>
          </a:p>
          <a:p>
            <a:endParaRPr lang="en-IN"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2" descr="http://upload.wikimedia.org/wikipedia/commons/thumb/5/52/Thefalloftheberlinwall1989.JPG/250px-Thefalloftheberlinwall1989.JPG">
            <a:hlinkClick r:id="rId2"/>
          </p:cNvPr>
          <p:cNvPicPr>
            <a:picLocks noGrp="1" noChangeAspect="1" noChangeArrowheads="1"/>
          </p:cNvPicPr>
          <p:nvPr>
            <p:ph type="pic" idx="1"/>
          </p:nvPr>
        </p:nvPicPr>
        <p:blipFill>
          <a:blip r:embed="rId3"/>
          <a:srcRect l="16160" r="16160"/>
          <a:stretch>
            <a:fillRect/>
          </a:stretch>
        </p:blipFill>
        <p:spPr bwMode="auto">
          <a:prstGeom prst="rect">
            <a:avLst/>
          </a:prstGeom>
          <a:noFill/>
        </p:spPr>
      </p:pic>
      <p:sp>
        <p:nvSpPr>
          <p:cNvPr id="4" name="Text Placeholder 3"/>
          <p:cNvSpPr>
            <a:spLocks noGrp="1"/>
          </p:cNvSpPr>
          <p:nvPr>
            <p:ph type="body" sz="half" idx="2"/>
          </p:nvPr>
        </p:nvSpPr>
        <p:spPr/>
        <p:txBody>
          <a:bodyPr/>
          <a:lstStyle/>
          <a:p>
            <a:r>
              <a:rPr lang="en-US" dirty="0" smtClean="0"/>
              <a:t>In 1989, East Germans used civil disobedience to break the Berlin Wall  in order to unite a divided Germany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Three Rules of Discipline and Eight Points for Attention</a:t>
            </a:r>
            <a:endParaRPr lang="en-US" dirty="0"/>
          </a:p>
        </p:txBody>
      </p:sp>
      <p:sp>
        <p:nvSpPr>
          <p:cNvPr id="3" name="Content Placeholder 2"/>
          <p:cNvSpPr>
            <a:spLocks noGrp="1"/>
          </p:cNvSpPr>
          <p:nvPr>
            <p:ph sz="quarter" idx="1"/>
          </p:nvPr>
        </p:nvSpPr>
        <p:spPr/>
        <p:txBody>
          <a:bodyPr/>
          <a:lstStyle/>
          <a:p>
            <a:r>
              <a:rPr lang="en-US" dirty="0" smtClean="0"/>
              <a:t>A military doctrine that was issued in 1928 by Mao Zedong and his associates for the Chinese Red Army</a:t>
            </a:r>
            <a:r>
              <a:rPr lang="en-US" u="sng" dirty="0" smtClean="0"/>
              <a:t>  </a:t>
            </a:r>
          </a:p>
          <a:p>
            <a:pPr lvl="0"/>
            <a:r>
              <a:rPr lang="en-US" dirty="0" smtClean="0"/>
              <a:t>The </a:t>
            </a:r>
            <a:r>
              <a:rPr lang="en-US" b="1" dirty="0" smtClean="0"/>
              <a:t>three rules</a:t>
            </a:r>
            <a:endParaRPr lang="en-US" dirty="0" smtClean="0"/>
          </a:p>
          <a:p>
            <a:pPr lvl="1"/>
            <a:r>
              <a:rPr lang="en-US" dirty="0" smtClean="0"/>
              <a:t>prompt obedience to orders,</a:t>
            </a:r>
            <a:endParaRPr lang="en-IN" dirty="0" smtClean="0"/>
          </a:p>
          <a:p>
            <a:pPr lvl="1"/>
            <a:r>
              <a:rPr lang="en-US" dirty="0" smtClean="0"/>
              <a:t>no confiscation of </a:t>
            </a:r>
            <a:r>
              <a:rPr lang="en-US" u="sng" dirty="0" smtClean="0"/>
              <a:t>peasant</a:t>
            </a:r>
            <a:r>
              <a:rPr lang="en-US" dirty="0" smtClean="0"/>
              <a:t> property, and</a:t>
            </a:r>
            <a:endParaRPr lang="en-IN" dirty="0" smtClean="0"/>
          </a:p>
          <a:p>
            <a:pPr lvl="1"/>
            <a:r>
              <a:rPr lang="en-US" dirty="0" smtClean="0"/>
              <a:t>prompt delivery directly to authorities of all items confiscated from </a:t>
            </a:r>
            <a:r>
              <a:rPr lang="en-US" u="sng" dirty="0" smtClean="0"/>
              <a:t>landlords</a:t>
            </a:r>
            <a:r>
              <a:rPr lang="en-US" dirty="0" smtClean="0"/>
              <a:t>.</a:t>
            </a:r>
            <a:endParaRPr lang="en-IN" dirty="0" smtClean="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b="1" dirty="0" smtClean="0"/>
              <a:t>eight points</a:t>
            </a:r>
            <a:endParaRPr lang="en-IN" dirty="0"/>
          </a:p>
        </p:txBody>
      </p:sp>
      <p:sp>
        <p:nvSpPr>
          <p:cNvPr id="3" name="Content Placeholder 2"/>
          <p:cNvSpPr>
            <a:spLocks noGrp="1"/>
          </p:cNvSpPr>
          <p:nvPr>
            <p:ph sz="quarter" idx="1"/>
          </p:nvPr>
        </p:nvSpPr>
        <p:spPr/>
        <p:txBody>
          <a:bodyPr>
            <a:normAutofit/>
          </a:bodyPr>
          <a:lstStyle/>
          <a:p>
            <a:pPr lvl="0"/>
            <a:r>
              <a:rPr lang="en-US" dirty="0" smtClean="0"/>
              <a:t>Be polite when speaking</a:t>
            </a:r>
            <a:endParaRPr lang="en-IN" dirty="0" smtClean="0"/>
          </a:p>
          <a:p>
            <a:pPr lvl="0"/>
            <a:r>
              <a:rPr lang="en-US" dirty="0" smtClean="0"/>
              <a:t>Be honest when buying and selling</a:t>
            </a:r>
            <a:endParaRPr lang="en-IN" dirty="0" smtClean="0"/>
          </a:p>
          <a:p>
            <a:pPr lvl="0"/>
            <a:r>
              <a:rPr lang="en-US" dirty="0" smtClean="0"/>
              <a:t>Return all borrowed articles</a:t>
            </a:r>
            <a:endParaRPr lang="en-IN" dirty="0" smtClean="0"/>
          </a:p>
          <a:p>
            <a:pPr lvl="0"/>
            <a:r>
              <a:rPr lang="en-US" dirty="0" smtClean="0"/>
              <a:t>Pay compensation for everything damaged</a:t>
            </a:r>
            <a:endParaRPr lang="en-IN" dirty="0" smtClean="0"/>
          </a:p>
          <a:p>
            <a:pPr lvl="0"/>
            <a:r>
              <a:rPr lang="en-US" dirty="0" smtClean="0"/>
              <a:t>Do not hit or swear at others</a:t>
            </a:r>
            <a:endParaRPr lang="en-IN" dirty="0" smtClean="0"/>
          </a:p>
          <a:p>
            <a:pPr lvl="0"/>
            <a:r>
              <a:rPr lang="en-US" dirty="0" smtClean="0"/>
              <a:t>Do not damage crops</a:t>
            </a:r>
            <a:endParaRPr lang="en-IN" dirty="0" smtClean="0"/>
          </a:p>
          <a:p>
            <a:pPr lvl="0"/>
            <a:r>
              <a:rPr lang="en-US" dirty="0" smtClean="0"/>
              <a:t>Do not harass females</a:t>
            </a:r>
            <a:endParaRPr lang="en-IN" dirty="0" smtClean="0"/>
          </a:p>
          <a:p>
            <a:pPr lvl="0"/>
            <a:r>
              <a:rPr lang="en-US" dirty="0" smtClean="0"/>
              <a:t>Do not mistreat prisoners</a:t>
            </a:r>
            <a:endParaRPr lang="en-IN" dirty="0" smtClean="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How do I integrate my vow of non-violence in my daily life, while I am faced with so much violence in our society? .... during struggle, What tools can I look to so that my vow becomes a way of Being?</a:t>
            </a:r>
          </a:p>
          <a:p>
            <a:pPr>
              <a:buNone/>
            </a:pPr>
            <a:r>
              <a:rPr lang="en-US" dirty="0" smtClean="0"/>
              <a:t> </a:t>
            </a:r>
          </a:p>
          <a:p>
            <a:r>
              <a:rPr lang="en-US" dirty="0" smtClean="0"/>
              <a:t>What does nonviolence in thought and speech mean in everyday situations?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s://encrypted-tbn0.gstatic.com/images?q=tbn:ANd9GcR4eySJOOfplYyHGdUwFryjGz2_Xmckzxl9teN75cRAqCrxGws2"/>
          <p:cNvPicPr>
            <a:picLocks noChangeAspect="1" noChangeArrowheads="1"/>
          </p:cNvPicPr>
          <p:nvPr/>
        </p:nvPicPr>
        <p:blipFill>
          <a:blip r:embed="rId2"/>
          <a:srcRect/>
          <a:stretch>
            <a:fillRect/>
          </a:stretch>
        </p:blipFill>
        <p:spPr bwMode="auto">
          <a:xfrm>
            <a:off x="685800" y="457200"/>
            <a:ext cx="8077200" cy="5715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Thoreau and Gandhi</a:t>
            </a:r>
            <a:endParaRPr lang="en-US" dirty="0"/>
          </a:p>
        </p:txBody>
      </p:sp>
      <p:sp>
        <p:nvSpPr>
          <p:cNvPr id="3" name="Content Placeholder 2"/>
          <p:cNvSpPr>
            <a:spLocks noGrp="1"/>
          </p:cNvSpPr>
          <p:nvPr>
            <p:ph sz="quarter" idx="1"/>
          </p:nvPr>
        </p:nvSpPr>
        <p:spPr/>
        <p:txBody>
          <a:bodyPr>
            <a:normAutofit/>
          </a:bodyPr>
          <a:lstStyle/>
          <a:p>
            <a:r>
              <a:rPr lang="en-US" dirty="0" smtClean="0"/>
              <a:t>Thoreau's metaphor comparing the government to a machine: when the machine was producing injustice, it was the duty of conscientious citizens to be "a counter friction" (i.e., a resistance) "to stop the machine.“ </a:t>
            </a:r>
          </a:p>
          <a:p>
            <a:r>
              <a:rPr lang="en-US" dirty="0" smtClean="0"/>
              <a:t>Mahatma Gandhi used this interpretation to suggest an equivalence between Thoreau's civil disobedience and his own </a:t>
            </a:r>
            <a:r>
              <a:rPr lang="en-US" dirty="0" err="1" smtClean="0"/>
              <a:t>satyagraha</a:t>
            </a:r>
            <a:r>
              <a:rPr lang="en-US" dirty="0" smtClean="0"/>
              <a:t>.</a:t>
            </a:r>
            <a:r>
              <a:rPr lang="en-US" baseline="30000" dirty="0" smtClean="0">
                <a:hlinkClick r:id="rId2"/>
              </a:rPr>
              <a:t>[3]</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 strong sense of individualism and skepticism toward government </a:t>
            </a:r>
          </a:p>
          <a:p>
            <a:r>
              <a:rPr lang="en-US" dirty="0" smtClean="0"/>
              <a:t>"Must the citizen ever for a moment, or in the least degree, resign his conscience to the legislator? Why has every man a conscience, then? I think we should be men first, and subjects afterward." </a:t>
            </a:r>
          </a:p>
          <a:p>
            <a:r>
              <a:rPr lang="en-US" dirty="0" smtClean="0"/>
              <a:t>"I cannot for an instant recognize that political organization as </a:t>
            </a:r>
            <a:r>
              <a:rPr lang="en-US" i="1" dirty="0" smtClean="0"/>
              <a:t>my</a:t>
            </a:r>
            <a:r>
              <a:rPr lang="en-US" dirty="0" smtClean="0"/>
              <a:t> government which is the </a:t>
            </a:r>
            <a:r>
              <a:rPr lang="en-US" i="1" dirty="0" smtClean="0"/>
              <a:t>slave's</a:t>
            </a:r>
            <a:r>
              <a:rPr lang="en-US" dirty="0" smtClean="0"/>
              <a:t> government also."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2613661" y="2034541"/>
            <a:ext cx="2240278" cy="6858000"/>
          </a:xfrm>
        </p:spPr>
        <p:txBody>
          <a:bodyPr>
            <a:normAutofit/>
          </a:bodyPr>
          <a:lstStyle/>
          <a:p>
            <a:r>
              <a:rPr lang="en-US" sz="2800" dirty="0" smtClean="0"/>
              <a:t>Henry David  Thoreau (1817 – 1862)</a:t>
            </a:r>
            <a:br>
              <a:rPr lang="en-US" sz="2800" dirty="0" smtClean="0"/>
            </a:br>
            <a:endParaRPr lang="en-US" sz="2800" dirty="0"/>
          </a:p>
        </p:txBody>
      </p:sp>
      <p:pic>
        <p:nvPicPr>
          <p:cNvPr id="1032" name="Picture 8" descr="https://encrypted-tbn1.gstatic.com/images?q=tbn:ANd9GcT34BadmvLgpFz1aP7QFEojxVzS3CsZErLdDcQ_qZUJmw-3_PR7">
            <a:hlinkClick r:id="rId2"/>
          </p:cNvPr>
          <p:cNvPicPr>
            <a:picLocks noGrp="1" noChangeAspect="1" noChangeArrowheads="1"/>
          </p:cNvPicPr>
          <p:nvPr>
            <p:ph type="pic" idx="1"/>
          </p:nvPr>
        </p:nvPicPr>
        <p:blipFill>
          <a:blip r:embed="rId3"/>
          <a:srcRect t="18254" b="18254"/>
          <a:stretch>
            <a:fillRect/>
          </a:stretch>
        </p:blipFill>
        <p:spPr bwMode="auto">
          <a:xfrm>
            <a:off x="228600" y="381000"/>
            <a:ext cx="5486400" cy="3730625"/>
          </a:xfrm>
          <a:prstGeom prst="rect">
            <a:avLst/>
          </a:prstGeom>
          <a:noFill/>
        </p:spPr>
      </p:pic>
      <p:sp>
        <p:nvSpPr>
          <p:cNvPr id="4" name="Text Placeholder 3"/>
          <p:cNvSpPr>
            <a:spLocks noGrp="1"/>
          </p:cNvSpPr>
          <p:nvPr>
            <p:ph type="body" sz="half" idx="2"/>
          </p:nvPr>
        </p:nvSpPr>
        <p:spPr>
          <a:xfrm>
            <a:off x="6400800" y="264795"/>
            <a:ext cx="2286000" cy="4956048"/>
          </a:xfrm>
        </p:spPr>
        <p:txBody>
          <a:bodyPr>
            <a:normAutofit/>
          </a:bodyPr>
          <a:lstStyle/>
          <a:p>
            <a:r>
              <a:rPr lang="en-US" sz="2000" dirty="0" smtClean="0"/>
              <a:t>Unjust Laws…obey them, amend them, or  </a:t>
            </a:r>
            <a:r>
              <a:rPr lang="en-US" sz="2000" dirty="0" smtClean="0">
                <a:solidFill>
                  <a:srgbClr val="FF0000"/>
                </a:solidFill>
              </a:rPr>
              <a:t>transgress</a:t>
            </a:r>
            <a:r>
              <a:rPr lang="en-US" sz="2000" dirty="0" smtClean="0"/>
              <a:t> them</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US" dirty="0" smtClean="0"/>
              <a:t>Under a government which imprisons any unjustly, the true place for a just man is also a prison.… where the State places those who are not </a:t>
            </a:r>
            <a:r>
              <a:rPr lang="en-US" i="1" dirty="0" smtClean="0"/>
              <a:t>with</a:t>
            </a:r>
            <a:r>
              <a:rPr lang="en-US" dirty="0" smtClean="0"/>
              <a:t> her, but </a:t>
            </a:r>
            <a:r>
              <a:rPr lang="en-US" i="1" dirty="0" smtClean="0"/>
              <a:t>against</a:t>
            </a:r>
            <a:r>
              <a:rPr lang="en-US" dirty="0" smtClean="0"/>
              <a:t> her,– the only house in a slave State in which a free man can abide with honor.… If a thousand men were not to pay their </a:t>
            </a:r>
            <a:r>
              <a:rPr lang="en-US" dirty="0" smtClean="0">
                <a:solidFill>
                  <a:srgbClr val="0070C0"/>
                </a:solidFill>
              </a:rPr>
              <a:t>tax bills </a:t>
            </a:r>
            <a:r>
              <a:rPr lang="en-US" dirty="0" smtClean="0"/>
              <a:t>this year, that would not be a violent and bloody measure, as it would be to pay them, and </a:t>
            </a:r>
            <a:r>
              <a:rPr lang="en-US" dirty="0" smtClean="0">
                <a:solidFill>
                  <a:srgbClr val="0070C0"/>
                </a:solidFill>
              </a:rPr>
              <a:t>enable the State to commit violence and shed innocent blood</a:t>
            </a:r>
            <a:r>
              <a:rPr lang="en-US" dirty="0" smtClean="0"/>
              <a:t>. This is, in fact, the definition of a </a:t>
            </a:r>
            <a:r>
              <a:rPr lang="en-US" dirty="0" smtClean="0">
                <a:solidFill>
                  <a:schemeClr val="accent2">
                    <a:lumMod val="75000"/>
                  </a:schemeClr>
                </a:solidFill>
              </a:rPr>
              <a:t>peaceable revolution</a:t>
            </a:r>
            <a:r>
              <a:rPr lang="en-US" dirty="0" smtClean="0"/>
              <a:t>, if any such is possible.</a:t>
            </a:r>
            <a:r>
              <a:rPr lang="en-US" baseline="30000" dirty="0" smtClean="0"/>
              <a:t> </a:t>
            </a:r>
            <a:r>
              <a:rPr lang="en-US" dirty="0" smtClean="0"/>
              <a:t>                   - H.D. Thoreau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i="1" dirty="0" smtClean="0"/>
              <a:t>That government is best which governs least;” Carried out, it finally amounts to this, which I also believe,—“That government is best which governs not at all;”   </a:t>
            </a:r>
          </a:p>
          <a:p>
            <a:pPr lvl="2"/>
            <a:r>
              <a:rPr lang="en-US" i="1" smtClean="0"/>
              <a:t>Thoreau</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"I am too high-born to be propertied, </a:t>
            </a:r>
            <a:br>
              <a:rPr lang="en-US" dirty="0" smtClean="0"/>
            </a:br>
            <a:r>
              <a:rPr lang="en-US" dirty="0" smtClean="0"/>
              <a:t> To be a secondary at control, </a:t>
            </a:r>
            <a:br>
              <a:rPr lang="en-US" dirty="0" smtClean="0"/>
            </a:br>
            <a:r>
              <a:rPr lang="en-US" dirty="0" smtClean="0"/>
              <a:t> Or useful serving-man and instrument </a:t>
            </a:r>
            <a:br>
              <a:rPr lang="en-US" dirty="0" smtClean="0"/>
            </a:br>
            <a:r>
              <a:rPr lang="en-US" dirty="0" smtClean="0"/>
              <a:t> To any  sovereign state throughout the world</a:t>
            </a:r>
            <a:r>
              <a:rPr lang="en-US" sz="2000" dirty="0" smtClean="0"/>
              <a:t>."  </a:t>
            </a:r>
            <a:r>
              <a:rPr lang="en-US" sz="2000" dirty="0" smtClean="0"/>
              <a:t>	</a:t>
            </a:r>
            <a:r>
              <a:rPr lang="en-US" sz="2000" dirty="0" smtClean="0"/>
              <a:t>-</a:t>
            </a:r>
            <a:r>
              <a:rPr lang="en-US" dirty="0" smtClean="0">
                <a:solidFill>
                  <a:schemeClr val="tx1"/>
                </a:solidFill>
              </a:rPr>
              <a:t>H.D</a:t>
            </a:r>
            <a:r>
              <a:rPr lang="en-US" dirty="0" smtClean="0">
                <a:solidFill>
                  <a:schemeClr val="tx1"/>
                </a:solidFill>
              </a:rPr>
              <a:t>. Thoreau  (On Civil Disobedience)</a:t>
            </a:r>
            <a:endParaRPr lang="en-US"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481</TotalTime>
  <Words>1310</Words>
  <Application>Microsoft Office PowerPoint</Application>
  <PresentationFormat>On-screen Show (4:3)</PresentationFormat>
  <Paragraphs>104</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Oriel</vt:lpstr>
      <vt:lpstr>Civil Disobedience  </vt:lpstr>
      <vt:lpstr>Three Principles of Civil Disobedience</vt:lpstr>
      <vt:lpstr>Civil Disobedience Movements in History </vt:lpstr>
      <vt:lpstr>Thoreau and Gandhi</vt:lpstr>
      <vt:lpstr>Slide 5</vt:lpstr>
      <vt:lpstr>Henry David  Thoreau (1817 – 1862) </vt:lpstr>
      <vt:lpstr>Slide 7</vt:lpstr>
      <vt:lpstr>Slide 8</vt:lpstr>
      <vt:lpstr>Slide 9</vt:lpstr>
      <vt:lpstr>Gandhi and Civil Disobedience Movement </vt:lpstr>
      <vt:lpstr>Slide 11</vt:lpstr>
      <vt:lpstr>Gandhi’s Salt March  From Sabarmati To Dandi</vt:lpstr>
      <vt:lpstr>At Dandi  (April 5, 1930)</vt:lpstr>
      <vt:lpstr>Mahatma Gandhi and Sarojini Naidu</vt:lpstr>
      <vt:lpstr>Slide 15</vt:lpstr>
      <vt:lpstr>Civil Rights Movement of America </vt:lpstr>
      <vt:lpstr>Martin Luther King Jr. </vt:lpstr>
      <vt:lpstr>I have a dream</vt:lpstr>
      <vt:lpstr>Slide 19</vt:lpstr>
      <vt:lpstr>Martin Luther king on Non-Violence</vt:lpstr>
      <vt:lpstr>Nelson Rolihlahla Mandela </vt:lpstr>
      <vt:lpstr>Slide 22</vt:lpstr>
      <vt:lpstr>Slide 23</vt:lpstr>
      <vt:lpstr>Nelson Mandela and Civil Rights Movement in SA</vt:lpstr>
      <vt:lpstr>Slide 25</vt:lpstr>
      <vt:lpstr>Civil Disobedience in modern times</vt:lpstr>
      <vt:lpstr>Anna Hazare and Jan Lokpal Bill</vt:lpstr>
      <vt:lpstr>Slide 28</vt:lpstr>
      <vt:lpstr>Occupy Wall Street </vt:lpstr>
      <vt:lpstr>Slide 30</vt:lpstr>
      <vt:lpstr>Three Rules of Discipline and Eight Points for Attention</vt:lpstr>
      <vt:lpstr>The eight points</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Disobedience</dc:title>
  <dc:creator>Manju</dc:creator>
  <cp:lastModifiedBy>lnmiit</cp:lastModifiedBy>
  <cp:revision>94</cp:revision>
  <dcterms:created xsi:type="dcterms:W3CDTF">2006-08-16T00:00:00Z</dcterms:created>
  <dcterms:modified xsi:type="dcterms:W3CDTF">2014-02-21T06:39:25Z</dcterms:modified>
</cp:coreProperties>
</file>