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9" r:id="rId4"/>
    <p:sldId id="265" r:id="rId5"/>
    <p:sldId id="261" r:id="rId6"/>
    <p:sldId id="290" r:id="rId7"/>
    <p:sldId id="269" r:id="rId8"/>
    <p:sldId id="271" r:id="rId9"/>
    <p:sldId id="283" r:id="rId10"/>
    <p:sldId id="284" r:id="rId11"/>
    <p:sldId id="291" r:id="rId12"/>
    <p:sldId id="282" r:id="rId13"/>
    <p:sldId id="275" r:id="rId14"/>
    <p:sldId id="276" r:id="rId15"/>
    <p:sldId id="277" r:id="rId16"/>
    <p:sldId id="280" r:id="rId17"/>
    <p:sldId id="281" r:id="rId18"/>
    <p:sldId id="287" r:id="rId19"/>
    <p:sldId id="288" r:id="rId20"/>
    <p:sldId id="268" r:id="rId21"/>
    <p:sldId id="286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D0811-D4C9-4660-9A2E-ACCE58C7B01B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CF80-87EC-4B44-B200-DB5F85DC2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in/url?sa=i&amp;rct=j&amp;q=&amp;esrc=s&amp;source=images&amp;cd=&amp;cad=rja&amp;docid=p8avISyjt4KSxM&amp;tbnid=ELqFgWZFs3dBCM:&amp;ved=0CAUQjRw&amp;url=http://www.factincept.com/Indian-jusicial-system.htm&amp;ei=El_vUqimDYmLrQfysYEQ&amp;bvm=bv.60444564,d.bmk&amp;psig=AFQjCNGyOcMuVqll0bmAkXI8A1712iqapg&amp;ust=1391505242177724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national_la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google.co.in/url?sa=i&amp;rct=j&amp;q=&amp;esrc=s&amp;source=images&amp;cd=&amp;cad=rja&amp;docid=c6W8_PnEg_u0ZM&amp;tbnid=Vc8skcdzCBm3NM:&amp;ved=0CAUQjRw&amp;url=http://www.nyulawglobal.org/globalex/india_legal_research.htm&amp;ei=hF7vUrzpOcnsrAfSj4GwBA&amp;bvm=bv.60444564,d.bmk&amp;psig=AFQjCNGyOcMuVqll0bmAkXI8A1712iqapg&amp;ust=139150524217772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in/url?sa=i&amp;rct=j&amp;q=&amp;esrc=s&amp;source=images&amp;cd=&amp;cad=rja&amp;docid=p8avISyjt4KSxM&amp;tbnid=ELqFgWZFs3dBCM:&amp;ved=0CAUQjRw&amp;url=http://www.facenfacts.com/NewsDetails/8036/judicial-supremacy-required-after-all.htm&amp;ei=Zl_vUo3qCMOzrgfulIHACA&amp;bvm=bv.60444564,d.bmk&amp;psig=AFQjCNGyOcMuVqll0bmAkXI8A1712iqapg&amp;ust=1391505242177724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and Punishment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609600"/>
            <a:ext cx="4876800" cy="3124200"/>
          </a:xfrm>
        </p:spPr>
        <p:txBody>
          <a:bodyPr/>
          <a:lstStyle/>
          <a:p>
            <a:r>
              <a:rPr lang="en-US" dirty="0" smtClean="0"/>
              <a:t>Right to be </a:t>
            </a:r>
            <a:r>
              <a:rPr lang="en-US" i="1" dirty="0" smtClean="0"/>
              <a:t>Considered Innocent until Proven Guilty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presumption of innocence</a:t>
            </a:r>
            <a:r>
              <a:rPr lang="en-US" dirty="0" smtClean="0"/>
              <a:t> and the </a:t>
            </a:r>
            <a:r>
              <a:rPr lang="en-US" i="1" dirty="0" smtClean="0"/>
              <a:t>right to a </a:t>
            </a:r>
            <a:r>
              <a:rPr lang="en-US" i="1" dirty="0" err="1" smtClean="0"/>
              <a:t>defence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non-retroactivity of law 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105400"/>
            <a:ext cx="34290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Judicial Rights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Placeholder 4" descr="https://encrypted-tbn1.gstatic.com/images?q=tbn:ANd9GcRbOXaXvdEtLXx3c4yWYwTCN_6sfQTgRakE7Nj9HJ8U6zD3Jp2u">
            <a:hlinkClick r:id="rId2"/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l="6111" r="6111"/>
          <a:stretch>
            <a:fillRect/>
          </a:stretch>
        </p:blipFill>
        <p:spPr bwMode="auto">
          <a:xfrm>
            <a:off x="457200" y="612775"/>
            <a:ext cx="3124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Justice Delayed is Justice Denied</a:t>
            </a:r>
            <a:endParaRPr lang="en-US" dirty="0" smtClean="0"/>
          </a:p>
          <a:p>
            <a:r>
              <a:rPr lang="en-US" dirty="0" smtClean="0"/>
              <a:t>inefficiency and delay will drain even a just judgment of its value; </a:t>
            </a:r>
          </a:p>
          <a:p>
            <a:r>
              <a:rPr lang="en-US" dirty="0" smtClean="0"/>
              <a:t>Poverty can be ground for commuting death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 and Crime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a report out of the 4,835 MPs and MLAs in the country, 1,448 are facing criminal cases. </a:t>
            </a:r>
          </a:p>
          <a:p>
            <a:r>
              <a:rPr lang="en-US" dirty="0" smtClean="0"/>
              <a:t>Out of these 1448 members who have declared criminal cases, 641 have declared serious criminal cases like rape, murder, attempt to murder, kidnapping, robbery, extortion 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Reforms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E-Courts Mission Mode Project</a:t>
            </a:r>
          </a:p>
          <a:p>
            <a:r>
              <a:rPr lang="en-US" dirty="0" smtClean="0"/>
              <a:t>Judicial Service Centre </a:t>
            </a:r>
          </a:p>
          <a:p>
            <a:r>
              <a:rPr lang="en-US" dirty="0" smtClean="0"/>
              <a:t>Persons in lawful custody cannot contest poll: Supreme Court</a:t>
            </a:r>
          </a:p>
          <a:p>
            <a:r>
              <a:rPr lang="en-US" dirty="0" smtClean="0"/>
              <a:t>India’s new  Anti-rape Bill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E-Courts Mission Mode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in 2005, By 2010 all district courts were computerized. In 2011, work initiated in supreme court. </a:t>
            </a:r>
          </a:p>
          <a:p>
            <a:r>
              <a:rPr lang="en-US" smtClean="0"/>
              <a:t>The project also includes producing witnesses through video conferencing</a:t>
            </a:r>
            <a:endParaRPr lang="en-US" dirty="0" smtClean="0"/>
          </a:p>
          <a:p>
            <a:r>
              <a:rPr lang="en-US" dirty="0" smtClean="0"/>
              <a:t>The IT department has one system officer and two system assistants in each court. </a:t>
            </a:r>
          </a:p>
          <a:p>
            <a:r>
              <a:rPr lang="en-US" dirty="0" smtClean="0"/>
              <a:t>http://lobis.nic.in  http://judis.nic.in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Judicial Service Centre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Public as well as the advocates can walk in directly and ask for the case status, stage and next hearing dates.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India’s new  Anti-rape Bill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punishment for police officers who </a:t>
            </a:r>
            <a:r>
              <a:rPr lang="en-US" dirty="0" smtClean="0">
                <a:solidFill>
                  <a:srgbClr val="FF0000"/>
                </a:solidFill>
              </a:rPr>
              <a:t>fail to record the initial complaint </a:t>
            </a:r>
          </a:p>
          <a:p>
            <a:pPr>
              <a:buNone/>
            </a:pPr>
            <a:r>
              <a:rPr lang="en-US" dirty="0" smtClean="0"/>
              <a:t>2. creates a separate offense to address </a:t>
            </a:r>
            <a:r>
              <a:rPr lang="en-US" dirty="0" smtClean="0">
                <a:solidFill>
                  <a:srgbClr val="FF0000"/>
                </a:solidFill>
              </a:rPr>
              <a:t>acid attacks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making “sexually colored” remarks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Such officers can receive jail terms of six months to two years </a:t>
            </a:r>
          </a:p>
          <a:p>
            <a:pPr>
              <a:buNone/>
            </a:pPr>
            <a:r>
              <a:rPr lang="en-US" dirty="0" smtClean="0"/>
              <a:t>2. prison sentences ranging from 10 years to life and a fine </a:t>
            </a:r>
          </a:p>
          <a:p>
            <a:pPr>
              <a:buNone/>
            </a:pPr>
            <a:r>
              <a:rPr lang="en-US" dirty="0" smtClean="0"/>
              <a:t>3. prison sentence of up to a year.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4. The bill criminalizes the forced stripping of women, or disrobing, in public spaces or in private confines </a:t>
            </a:r>
          </a:p>
          <a:p>
            <a:pPr>
              <a:buNone/>
            </a:pPr>
            <a:r>
              <a:rPr lang="en-US" dirty="0" smtClean="0"/>
              <a:t>5.  </a:t>
            </a:r>
            <a:r>
              <a:rPr lang="en-US" dirty="0" smtClean="0">
                <a:solidFill>
                  <a:srgbClr val="FF0000"/>
                </a:solidFill>
              </a:rPr>
              <a:t>Voyeurism</a:t>
            </a:r>
          </a:p>
          <a:p>
            <a:pPr marL="457200" indent="-457200"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Stalking </a:t>
            </a:r>
          </a:p>
          <a:p>
            <a:pPr marL="457200" indent="-457200">
              <a:buAutoNum type="arabicPeriod" startAt="6"/>
            </a:pPr>
            <a:r>
              <a:rPr lang="en-US" dirty="0" smtClean="0"/>
              <a:t>When a rape leaves a woman dead or in a “persistent vegetative state,”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</a:t>
            </a:r>
            <a:r>
              <a:rPr lang="en-US" sz="2200" dirty="0" smtClean="0"/>
              <a:t>. minimum jail term of three years and a maximum of seven </a:t>
            </a:r>
          </a:p>
          <a:p>
            <a:pPr>
              <a:buNone/>
            </a:pPr>
            <a:r>
              <a:rPr lang="en-US" sz="2200" dirty="0" smtClean="0"/>
              <a:t>5. three to seven years in prison </a:t>
            </a:r>
          </a:p>
          <a:p>
            <a:pPr>
              <a:buNone/>
            </a:pPr>
            <a:r>
              <a:rPr lang="en-US" sz="2200" dirty="0" smtClean="0"/>
              <a:t>6. sentenced to a term of up to three years </a:t>
            </a:r>
          </a:p>
          <a:p>
            <a:pPr>
              <a:buNone/>
            </a:pPr>
            <a:r>
              <a:rPr lang="en-US" sz="2200" dirty="0" smtClean="0"/>
              <a:t>7. Twenty years in prison and a maximum punishment </a:t>
            </a:r>
            <a:r>
              <a:rPr lang="en-US" dirty="0" smtClean="0"/>
              <a:t>of </a:t>
            </a:r>
            <a:r>
              <a:rPr lang="en-US" sz="2200" dirty="0" smtClean="0"/>
              <a:t>death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term "international law"  refer to three distinct legal disciplines:</a:t>
            </a:r>
          </a:p>
          <a:p>
            <a:r>
              <a:rPr lang="en-US" b="1" u="sng" dirty="0" smtClean="0"/>
              <a:t>Public international law</a:t>
            </a:r>
            <a:r>
              <a:rPr lang="en-US" dirty="0" smtClean="0"/>
              <a:t> - which governs the </a:t>
            </a:r>
            <a:r>
              <a:rPr lang="en-US" dirty="0" smtClean="0">
                <a:solidFill>
                  <a:srgbClr val="FF0000"/>
                </a:solidFill>
              </a:rPr>
              <a:t>relationship between states and international entities</a:t>
            </a:r>
            <a:r>
              <a:rPr lang="en-US" dirty="0" smtClean="0"/>
              <a:t>. It includes these legal fields: </a:t>
            </a:r>
          </a:p>
          <a:p>
            <a:r>
              <a:rPr lang="en-US" dirty="0" smtClean="0"/>
              <a:t>treaty law</a:t>
            </a:r>
          </a:p>
          <a:p>
            <a:r>
              <a:rPr lang="en-US" dirty="0" smtClean="0"/>
              <a:t> law of sea </a:t>
            </a:r>
          </a:p>
          <a:p>
            <a:r>
              <a:rPr lang="en-US" dirty="0" smtClean="0"/>
              <a:t>international criminal law </a:t>
            </a:r>
          </a:p>
          <a:p>
            <a:r>
              <a:rPr lang="en-US" dirty="0" smtClean="0"/>
              <a:t> laws of war or international humanitarian law </a:t>
            </a:r>
          </a:p>
          <a:p>
            <a:r>
              <a:rPr lang="en-US" dirty="0" smtClean="0"/>
              <a:t> international human rights law.</a:t>
            </a:r>
          </a:p>
          <a:p>
            <a:r>
              <a:rPr lang="en-US" b="1" u="sng" dirty="0" smtClean="0"/>
              <a:t>Private international law</a:t>
            </a:r>
            <a:r>
              <a:rPr lang="en-US" dirty="0" smtClean="0"/>
              <a:t> or conflict of laws, which addresses the questions of</a:t>
            </a:r>
          </a:p>
          <a:p>
            <a:r>
              <a:rPr lang="en-US" dirty="0" smtClean="0"/>
              <a:t> (1) which jurisdiction may hear a case, and </a:t>
            </a:r>
          </a:p>
          <a:p>
            <a:r>
              <a:rPr lang="en-US" dirty="0" smtClean="0"/>
              <a:t>(2) the law concerning which jurisdiction applies to the issues in the case.</a:t>
            </a:r>
          </a:p>
          <a:p>
            <a:r>
              <a:rPr lang="en-US" b="1" u="sng" dirty="0" smtClean="0"/>
              <a:t>Supranational law or the law of supranational organizations</a:t>
            </a:r>
            <a:r>
              <a:rPr lang="en-US" dirty="0" smtClean="0"/>
              <a:t>, which concerns regional agreements where the laws of nation states may be held inapplicable when conflicting with a supranational legal system when that nation has a treaty obligation to a supranational collective.</a:t>
            </a:r>
          </a:p>
          <a:p>
            <a:r>
              <a:rPr lang="en-US" dirty="0" smtClean="0">
                <a:hlinkClick r:id="rId2"/>
              </a:rPr>
              <a:t>Source: 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en.wikipedia.org/wiki/International_law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TADA Court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Sanjay </a:t>
            </a:r>
            <a:r>
              <a:rPr lang="en-IN" dirty="0" err="1" smtClean="0"/>
              <a:t>Dutt</a:t>
            </a:r>
            <a:endParaRPr lang="en-IN" dirty="0" smtClean="0"/>
          </a:p>
          <a:p>
            <a:r>
              <a:rPr lang="en-IN" dirty="0" smtClean="0"/>
              <a:t>Abu Salem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Crime and Punishment </a:t>
            </a:r>
            <a:r>
              <a:rPr lang="en-US" dirty="0" smtClean="0"/>
              <a:t>– Fiction (19</a:t>
            </a:r>
            <a:r>
              <a:rPr lang="en-US" baseline="30000" dirty="0" smtClean="0"/>
              <a:t>th</a:t>
            </a:r>
            <a:r>
              <a:rPr lang="en-US" dirty="0" smtClean="0"/>
              <a:t> Century)  By </a:t>
            </a:r>
            <a:r>
              <a:rPr lang="en-US" smtClean="0"/>
              <a:t>Fyodor Dostoevsky </a:t>
            </a:r>
            <a:endParaRPr lang="en-US" dirty="0" smtClean="0"/>
          </a:p>
          <a:p>
            <a:r>
              <a:rPr lang="en-US" b="1" i="1" dirty="0" smtClean="0"/>
              <a:t>The Trial –</a:t>
            </a:r>
            <a:r>
              <a:rPr lang="en-US" dirty="0" smtClean="0"/>
              <a:t>Fiction (20</a:t>
            </a:r>
            <a:r>
              <a:rPr lang="en-US" baseline="30000" dirty="0" smtClean="0"/>
              <a:t>th</a:t>
            </a:r>
            <a:r>
              <a:rPr lang="en-US" dirty="0" smtClean="0"/>
              <a:t> Century) By Franz Kafka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encrypted-tbn3.gstatic.com/images?q=tbn:ANd9GcTWZeYE8c0Optbm-DQ0SnwA9EzO7Rv8zxet3--fCOLZR1W0dPg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6324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think Poverty, Socio-economic, Psychic compulsions, undeserved adversities in life  need to be considered while sentencing corporal punishment to the guilty ?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Acknowledgement: </a:t>
            </a:r>
            <a:r>
              <a:rPr lang="en-US" dirty="0" smtClean="0"/>
              <a:t>Bulk of the  </a:t>
            </a:r>
            <a:r>
              <a:rPr lang="en-US" dirty="0" smtClean="0"/>
              <a:t>slides are from the </a:t>
            </a:r>
            <a:r>
              <a:rPr lang="en-US" dirty="0" err="1" smtClean="0"/>
              <a:t>pdf</a:t>
            </a:r>
            <a:r>
              <a:rPr lang="en-US" dirty="0" smtClean="0"/>
              <a:t>. file </a:t>
            </a:r>
            <a:r>
              <a:rPr lang="en-US" b="1" dirty="0" smtClean="0"/>
              <a:t>Crime and Punishment</a:t>
            </a:r>
            <a:r>
              <a:rPr lang="en-US" dirty="0" smtClean="0"/>
              <a:t>. </a:t>
            </a:r>
            <a:r>
              <a:rPr lang="en-US" dirty="0" smtClean="0"/>
              <a:t>For source material see the links provided in that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Constitution of India is the supreme legal document of the country. </a:t>
            </a:r>
            <a:endParaRPr lang="en-IN" dirty="0" smtClean="0"/>
          </a:p>
          <a:p>
            <a:r>
              <a:rPr lang="en-US" dirty="0" smtClean="0"/>
              <a:t> Indian Judiciary is based on typical hybrid legal system known as the </a:t>
            </a:r>
            <a:r>
              <a:rPr lang="en-US" i="1" dirty="0" smtClean="0">
                <a:solidFill>
                  <a:srgbClr val="FF0000"/>
                </a:solidFill>
              </a:rPr>
              <a:t>Common Law System</a:t>
            </a:r>
            <a:r>
              <a:rPr lang="en-US" dirty="0" smtClean="0"/>
              <a:t>, in which customs, precedents and legislative are all components of the law. </a:t>
            </a:r>
          </a:p>
          <a:p>
            <a:r>
              <a:rPr lang="en-US" dirty="0" smtClean="0"/>
              <a:t>The Indian judiciary is independent of the executive and legislative branches of government according to the Constitution.</a:t>
            </a:r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encrypted-tbn2.gstatic.com/images?q=tbn:ANd9GcQHjkKfj1Itqgtht5LL9_CuwmyFWuxffoPdxx5mVr3N0an3u_U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65532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nyulawglobal.org/globalex/India_Legal_Research_files/image001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"/>
            <a:ext cx="7162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Court personnel are </a:t>
            </a:r>
            <a:r>
              <a:rPr lang="en-US" dirty="0" smtClean="0">
                <a:solidFill>
                  <a:srgbClr val="FF0000"/>
                </a:solidFill>
              </a:rPr>
              <a:t>paid off to slow down or speed up a trial</a:t>
            </a:r>
            <a:r>
              <a:rPr lang="en-US" dirty="0" smtClean="0"/>
              <a:t>, or to make a complaint go away. </a:t>
            </a:r>
          </a:p>
          <a:p>
            <a:r>
              <a:rPr lang="en-US" dirty="0" smtClean="0"/>
              <a:t>Judges are also subject to pressure from above, with legislators or the executive using their power to </a:t>
            </a:r>
            <a:r>
              <a:rPr lang="en-US" dirty="0" smtClean="0">
                <a:solidFill>
                  <a:srgbClr val="FF0000"/>
                </a:solidFill>
              </a:rPr>
              <a:t>influence the judiciary</a:t>
            </a:r>
            <a:r>
              <a:rPr lang="en-US" dirty="0" smtClean="0"/>
              <a:t>, starting with skewed appointment processes.</a:t>
            </a:r>
          </a:p>
          <a:p>
            <a:r>
              <a:rPr lang="en-US" dirty="0" smtClean="0"/>
              <a:t> Citizens are often </a:t>
            </a:r>
            <a:r>
              <a:rPr lang="en-US" dirty="0" smtClean="0">
                <a:solidFill>
                  <a:srgbClr val="FF0000"/>
                </a:solidFill>
              </a:rPr>
              <a:t>unaware of their rights</a:t>
            </a:r>
            <a:r>
              <a:rPr lang="en-US" dirty="0" smtClean="0"/>
              <a:t>, or resigned, after so many negative experiences, to their fate before a corrupt court. </a:t>
            </a:r>
          </a:p>
          <a:p>
            <a:r>
              <a:rPr lang="en-US" dirty="0" smtClean="0"/>
              <a:t>Court efficiency is also crucial, as a serious backlog of cases creates opportunities for demanding </a:t>
            </a:r>
            <a:r>
              <a:rPr lang="en-US" dirty="0" smtClean="0">
                <a:solidFill>
                  <a:srgbClr val="FF0000"/>
                </a:solidFill>
              </a:rPr>
              <a:t>unscheduled payments to fast-track a case.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Backlogs in Indian Courts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Delhi High Court -466 years according to its chief justice. </a:t>
            </a:r>
          </a:p>
          <a:p>
            <a:r>
              <a:rPr lang="en-US" dirty="0" smtClean="0"/>
              <a:t> Average processing time - 4 minutes and 55 seconds. </a:t>
            </a:r>
          </a:p>
          <a:p>
            <a:r>
              <a:rPr lang="en-US" dirty="0" smtClean="0"/>
              <a:t>Backlogs Vs Pendency </a:t>
            </a:r>
          </a:p>
          <a:p>
            <a:r>
              <a:rPr lang="en-US" dirty="0" smtClean="0"/>
              <a:t>the case of Mohammed </a:t>
            </a:r>
            <a:r>
              <a:rPr lang="en-US" dirty="0" err="1" smtClean="0"/>
              <a:t>Idrees</a:t>
            </a:r>
            <a:endParaRPr lang="en-US" dirty="0" smtClean="0"/>
          </a:p>
          <a:p>
            <a:r>
              <a:rPr lang="en-US" dirty="0" smtClean="0"/>
              <a:t>People's faith in judiciary  decreasing at an alarming rate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Judiciary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Large number of vacancies in trial courts,</a:t>
            </a:r>
          </a:p>
          <a:p>
            <a:pPr lvl="0"/>
            <a:r>
              <a:rPr lang="en-US" dirty="0" smtClean="0"/>
              <a:t>Unwillingness of lawyers to become judges</a:t>
            </a:r>
          </a:p>
          <a:p>
            <a:pPr lvl="0"/>
            <a:r>
              <a:rPr lang="en-US" dirty="0" smtClean="0"/>
              <a:t>Failure of the apex judiciary in filling vacant HC judges posts.</a:t>
            </a:r>
          </a:p>
          <a:p>
            <a:pPr lvl="0">
              <a:buNone/>
            </a:pPr>
            <a:endParaRPr lang="en-US" dirty="0" smtClean="0"/>
          </a:p>
          <a:p>
            <a:r>
              <a:rPr lang="en-US" b="1" dirty="0" smtClean="0"/>
              <a:t>Judicial corruption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5486400" cy="4681538"/>
          </a:xfrm>
        </p:spPr>
        <p:txBody>
          <a:bodyPr>
            <a:normAutofit fontScale="90000"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Turning a blind eye </a:t>
            </a:r>
            <a:r>
              <a:rPr lang="en-US" dirty="0" smtClean="0"/>
              <a:t>to the injudicious conduct of a colleague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Hypocrisy</a:t>
            </a:r>
            <a:r>
              <a:rPr lang="en-US" dirty="0" smtClean="0"/>
              <a:t> – the complete distortion of the norm of judicial independence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Secrecy</a:t>
            </a:r>
            <a:r>
              <a:rPr lang="en-US" dirty="0" smtClean="0"/>
              <a:t> – the fact that no aspect of judicial conduct including the appointment of judges to the High and Supreme Court is transparent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Plagiarism and prolixity </a:t>
            </a:r>
            <a:r>
              <a:rPr lang="en-US" dirty="0" smtClean="0"/>
              <a:t>– meaning that very often SC judges lift whole passages from earlier decisions by their predecessors and do not acknowledge this – and use long-winded, verbose language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Self Arrogance </a:t>
            </a:r>
            <a:r>
              <a:rPr lang="en-US" dirty="0" smtClean="0"/>
              <a:t>– wherein the higher judiciary has claimed crass superiority and independence to mask their own indiscipline and transgression of norms and procedures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Professional arrogance </a:t>
            </a:r>
            <a:r>
              <a:rPr lang="en-US" dirty="0" smtClean="0"/>
              <a:t>– whereby judges do not do their homework and arrive at decisions of grave importance ignoring precedent or judicial principle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Nepotism</a:t>
            </a:r>
            <a:r>
              <a:rPr lang="en-US" dirty="0" smtClean="0"/>
              <a:t> – wherein favors are sought and dispensed by some judges for gratification of varying manner.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0" y="4953000"/>
            <a:ext cx="3124200" cy="1219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Seven Sins of Judiciary</a:t>
            </a:r>
            <a:endParaRPr lang="en-US" sz="2800" dirty="0"/>
          </a:p>
        </p:txBody>
      </p:sp>
      <p:pic>
        <p:nvPicPr>
          <p:cNvPr id="5" name="Picture 2" descr="http://www.facenfacts.com/NewsDetails/8036/daily_img/8036_L_17_S_judiciary-l.jpg">
            <a:hlinkClick r:id="rId2"/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6805" b="6805"/>
          <a:stretch>
            <a:fillRect/>
          </a:stretch>
        </p:blipFill>
        <p:spPr bwMode="auto">
          <a:xfrm>
            <a:off x="6019800" y="612775"/>
            <a:ext cx="2743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835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Crime and Punishment</vt:lpstr>
      <vt:lpstr>Slide 2</vt:lpstr>
      <vt:lpstr>Slide 3</vt:lpstr>
      <vt:lpstr>Slide 4</vt:lpstr>
      <vt:lpstr>Slide 5</vt:lpstr>
      <vt:lpstr>Issues</vt:lpstr>
      <vt:lpstr>Backlogs in Indian Courts</vt:lpstr>
      <vt:lpstr>Problems of Judiciary</vt:lpstr>
      <vt:lpstr>Turning a blind eye to the injudicious conduct of a colleague Hypocrisy – the complete distortion of the norm of judicial independence Secrecy – the fact that no aspect of judicial conduct including the appointment of judges to the High and Supreme Court is transparent Plagiarism and prolixity – meaning that very often SC judges lift whole passages from earlier decisions by their predecessors and do not acknowledge this – and use long-winded, verbose language Self Arrogance – wherein the higher judiciary has claimed crass superiority and independence to mask their own indiscipline and transgression of norms and procedures Professional arrogance – whereby judges do not do their homework and arrive at decisions of grave importance ignoring precedent or judicial principle Nepotism – wherein favors are sought and dispensed by some judges for gratification of varying manner.</vt:lpstr>
      <vt:lpstr>Right to be Considered Innocent until Proven Guilty presumption of innocence and the right to a defence  non-retroactivity of law  </vt:lpstr>
      <vt:lpstr>Slide 11</vt:lpstr>
      <vt:lpstr>Politics and Crime </vt:lpstr>
      <vt:lpstr>Reforms </vt:lpstr>
      <vt:lpstr>E-Courts Mission Mode Project </vt:lpstr>
      <vt:lpstr>Judicial Service Centre</vt:lpstr>
      <vt:lpstr>India’s new  Anti-rape Bill</vt:lpstr>
      <vt:lpstr>Slide 17</vt:lpstr>
      <vt:lpstr>International Law</vt:lpstr>
      <vt:lpstr>TADA Court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lnmiit</dc:creator>
  <cp:lastModifiedBy>lnmiit</cp:lastModifiedBy>
  <cp:revision>59</cp:revision>
  <dcterms:created xsi:type="dcterms:W3CDTF">2006-08-16T00:00:00Z</dcterms:created>
  <dcterms:modified xsi:type="dcterms:W3CDTF">2014-02-24T06:04:26Z</dcterms:modified>
</cp:coreProperties>
</file>