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2"/>
  </p:handoutMasterIdLst>
  <p:sldIdLst>
    <p:sldId id="256" r:id="rId2"/>
    <p:sldId id="315" r:id="rId3"/>
    <p:sldId id="295" r:id="rId4"/>
    <p:sldId id="303" r:id="rId5"/>
    <p:sldId id="314" r:id="rId6"/>
    <p:sldId id="294" r:id="rId7"/>
    <p:sldId id="257" r:id="rId8"/>
    <p:sldId id="291" r:id="rId9"/>
    <p:sldId id="272" r:id="rId10"/>
    <p:sldId id="296" r:id="rId11"/>
    <p:sldId id="302" r:id="rId12"/>
    <p:sldId id="293" r:id="rId13"/>
    <p:sldId id="290" r:id="rId14"/>
    <p:sldId id="317" r:id="rId15"/>
    <p:sldId id="313" r:id="rId16"/>
    <p:sldId id="306" r:id="rId17"/>
    <p:sldId id="274" r:id="rId18"/>
    <p:sldId id="289" r:id="rId19"/>
    <p:sldId id="321" r:id="rId20"/>
    <p:sldId id="316" r:id="rId21"/>
    <p:sldId id="310" r:id="rId22"/>
    <p:sldId id="320" r:id="rId23"/>
    <p:sldId id="326" r:id="rId24"/>
    <p:sldId id="327" r:id="rId25"/>
    <p:sldId id="278" r:id="rId26"/>
    <p:sldId id="280" r:id="rId27"/>
    <p:sldId id="298" r:id="rId28"/>
    <p:sldId id="300" r:id="rId29"/>
    <p:sldId id="323" r:id="rId30"/>
    <p:sldId id="325" r:id="rId31"/>
  </p:sldIdLst>
  <p:sldSz cx="9144000" cy="6858000" type="screen4x3"/>
  <p:notesSz cx="7045325" cy="934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76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0975" y="0"/>
            <a:ext cx="3052763" cy="466725"/>
          </a:xfrm>
          <a:prstGeom prst="rect">
            <a:avLst/>
          </a:prstGeom>
        </p:spPr>
        <p:txBody>
          <a:bodyPr vert="horz" lIns="91440" tIns="45720" rIns="91440" bIns="45720" rtlCol="0"/>
          <a:lstStyle>
            <a:lvl1pPr algn="r">
              <a:defRPr sz="1200"/>
            </a:lvl1pPr>
          </a:lstStyle>
          <a:p>
            <a:fld id="{AB1B328D-1C7C-4C31-91E7-32FDD68E1FD2}" type="datetimeFigureOut">
              <a:rPr lang="en-US" smtClean="0"/>
              <a:pPr/>
              <a:t>2/21/2014</a:t>
            </a:fld>
            <a:endParaRPr lang="en-US"/>
          </a:p>
        </p:txBody>
      </p:sp>
      <p:sp>
        <p:nvSpPr>
          <p:cNvPr id="4" name="Footer Placeholder 3"/>
          <p:cNvSpPr>
            <a:spLocks noGrp="1"/>
          </p:cNvSpPr>
          <p:nvPr>
            <p:ph type="ftr" sz="quarter" idx="2"/>
          </p:nvPr>
        </p:nvSpPr>
        <p:spPr>
          <a:xfrm>
            <a:off x="0" y="8877300"/>
            <a:ext cx="305276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0975" y="8877300"/>
            <a:ext cx="3052763" cy="466725"/>
          </a:xfrm>
          <a:prstGeom prst="rect">
            <a:avLst/>
          </a:prstGeom>
        </p:spPr>
        <p:txBody>
          <a:bodyPr vert="horz" lIns="91440" tIns="45720" rIns="91440" bIns="45720" rtlCol="0" anchor="b"/>
          <a:lstStyle>
            <a:lvl1pPr algn="r">
              <a:defRPr sz="1200"/>
            </a:lvl1pPr>
          </a:lstStyle>
          <a:p>
            <a:fld id="{EFEE1868-0BDC-416B-90C6-4AD001FBE18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2/21/2014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2/21/2014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2/21/2014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2/21/2014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2/21/2014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2/21/2014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2/21/2014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en.wikipedia.org/wiki/Vishnu"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M.K.Gandhi</a:t>
            </a:r>
            <a:endParaRPr lang="en-US" dirty="0"/>
          </a:p>
        </p:txBody>
      </p:sp>
      <p:sp>
        <p:nvSpPr>
          <p:cNvPr id="3" name="Subtitle 2"/>
          <p:cNvSpPr>
            <a:spLocks noGrp="1"/>
          </p:cNvSpPr>
          <p:nvPr>
            <p:ph type="subTitle" idx="1"/>
          </p:nvPr>
        </p:nvSpPr>
        <p:spPr/>
        <p:txBody>
          <a:bodyPr/>
          <a:lstStyle/>
          <a:p>
            <a:r>
              <a:rPr lang="en-US" smtClean="0"/>
              <a:t>(1869-1948)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Machine power can make a valuable contribution towards economic progress. But a few capitalists have employed machine-power regardless of the interests of the common man and that is why our condition has deteriorated today.’ (CW 87:249</a:t>
            </a:r>
            <a:r>
              <a:rPr lang="en-US" dirty="0" smtClean="0">
                <a:solidFill>
                  <a:srgbClr val="FFC000"/>
                </a:solidFill>
              </a:rPr>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and Individual</a:t>
            </a:r>
            <a:endParaRPr lang="en-US" dirty="0"/>
          </a:p>
        </p:txBody>
      </p:sp>
      <p:sp>
        <p:nvSpPr>
          <p:cNvPr id="3" name="Content Placeholder 2"/>
          <p:cNvSpPr>
            <a:spLocks noGrp="1"/>
          </p:cNvSpPr>
          <p:nvPr>
            <p:ph sz="quarter" idx="1"/>
          </p:nvPr>
        </p:nvSpPr>
        <p:spPr/>
        <p:txBody>
          <a:bodyPr/>
          <a:lstStyle/>
          <a:p>
            <a:r>
              <a:rPr lang="en-US" dirty="0" smtClean="0"/>
              <a:t>“The </a:t>
            </a:r>
            <a:r>
              <a:rPr lang="en-US" dirty="0" smtClean="0"/>
              <a:t>State represents violence in a concentrated and organized form. The individual has a soul, but as the State is a soul-less machine, it can never be weaned from the violence to which it owes its very existence". </a:t>
            </a:r>
            <a:r>
              <a:rPr lang="en-US" dirty="0" smtClean="0"/>
              <a:t>                                       </a:t>
            </a:r>
            <a:endParaRPr lang="en-US" dirty="0" smtClean="0"/>
          </a:p>
          <a:p>
            <a:r>
              <a:rPr lang="en-US" dirty="0" smtClean="0"/>
              <a:t>Decentralization will be the keynote of the Non-violent State</a:t>
            </a:r>
            <a:r>
              <a:rPr lang="en-US" dirty="0" smtClean="0"/>
              <a:t>.			</a:t>
            </a:r>
          </a:p>
          <a:p>
            <a:pPr lvl="8"/>
            <a:r>
              <a:rPr lang="en-US" sz="2400" dirty="0" smtClean="0">
                <a:solidFill>
                  <a:schemeClr val="tx1"/>
                </a:solidFill>
              </a:rPr>
              <a:t> </a:t>
            </a:r>
            <a:r>
              <a:rPr lang="en-US" sz="2400" dirty="0" smtClean="0">
                <a:solidFill>
                  <a:schemeClr val="tx1"/>
                </a:solidFill>
              </a:rPr>
              <a:t>                    (Collected works)</a:t>
            </a:r>
            <a:endParaRPr lang="en-US" sz="24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true civilization </a:t>
            </a:r>
            <a:endParaRPr lang="en-US" dirty="0"/>
          </a:p>
        </p:txBody>
      </p:sp>
      <p:sp>
        <p:nvSpPr>
          <p:cNvPr id="3" name="Content Placeholder 2"/>
          <p:cNvSpPr>
            <a:spLocks noGrp="1"/>
          </p:cNvSpPr>
          <p:nvPr>
            <p:ph sz="quarter" idx="1"/>
          </p:nvPr>
        </p:nvSpPr>
        <p:spPr/>
        <p:txBody>
          <a:bodyPr/>
          <a:lstStyle/>
          <a:p>
            <a:r>
              <a:rPr lang="en-US" dirty="0" smtClean="0"/>
              <a:t>Civilization is that mode of conduct which points out to man the </a:t>
            </a:r>
            <a:r>
              <a:rPr lang="en-US" dirty="0" smtClean="0">
                <a:solidFill>
                  <a:srgbClr val="FF0000"/>
                </a:solidFill>
              </a:rPr>
              <a:t>path of duty</a:t>
            </a:r>
            <a:r>
              <a:rPr lang="en-US" dirty="0" smtClean="0"/>
              <a:t>. </a:t>
            </a:r>
          </a:p>
          <a:p>
            <a:r>
              <a:rPr lang="en-US" dirty="0" smtClean="0"/>
              <a:t>Performance of </a:t>
            </a:r>
            <a:r>
              <a:rPr lang="en-US" dirty="0" smtClean="0">
                <a:solidFill>
                  <a:srgbClr val="FF0000"/>
                </a:solidFill>
              </a:rPr>
              <a:t>duty</a:t>
            </a:r>
            <a:r>
              <a:rPr lang="en-US" dirty="0" smtClean="0"/>
              <a:t> and observance of </a:t>
            </a:r>
            <a:r>
              <a:rPr lang="en-US" dirty="0" smtClean="0">
                <a:solidFill>
                  <a:srgbClr val="FF0000"/>
                </a:solidFill>
              </a:rPr>
              <a:t>morality</a:t>
            </a:r>
            <a:r>
              <a:rPr lang="en-US" dirty="0" smtClean="0"/>
              <a:t> are convertible terms. To observe morality is to obtain </a:t>
            </a:r>
            <a:r>
              <a:rPr lang="en-US" dirty="0" smtClean="0">
                <a:solidFill>
                  <a:srgbClr val="FF0000"/>
                </a:solidFill>
              </a:rPr>
              <a:t>mastery over our mind and our passions.</a:t>
            </a:r>
            <a:r>
              <a:rPr lang="en-US" dirty="0" smtClean="0"/>
              <a:t> So doing, we know ourselves. ( HS, 65)</a:t>
            </a:r>
          </a:p>
          <a:p>
            <a:r>
              <a:rPr lang="en-US" dirty="0" smtClean="0"/>
              <a:t>True civilization, for him, was thus an aid to </a:t>
            </a:r>
            <a:r>
              <a:rPr lang="en-US" dirty="0" smtClean="0">
                <a:solidFill>
                  <a:srgbClr val="FF0000"/>
                </a:solidFill>
              </a:rPr>
              <a:t>self-</a:t>
            </a:r>
            <a:r>
              <a:rPr lang="en-US" dirty="0" err="1" smtClean="0">
                <a:solidFill>
                  <a:srgbClr val="FF0000"/>
                </a:solidFill>
              </a:rPr>
              <a:t>realisation</a:t>
            </a:r>
            <a:r>
              <a:rPr lang="en-US" dirty="0" smtClean="0">
                <a:solidFill>
                  <a:srgbClr val="FF0000"/>
                </a:solidFill>
              </a:rPr>
              <a:t> and universal brotherhood</a:t>
            </a:r>
            <a:r>
              <a:rPr lang="en-US" dirty="0" smtClean="0"/>
              <a:t>, not a set of material or technological achievements, like railway trains or factory industries”[Arnold 2001:68].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Non-Violence and truth</a:t>
            </a:r>
            <a:endParaRPr lang="en-US" dirty="0"/>
          </a:p>
        </p:txBody>
      </p:sp>
      <p:sp>
        <p:nvSpPr>
          <p:cNvPr id="2" name="Content Placeholder 1"/>
          <p:cNvSpPr>
            <a:spLocks noGrp="1"/>
          </p:cNvSpPr>
          <p:nvPr>
            <p:ph sz="quarter" idx="1"/>
          </p:nvPr>
        </p:nvSpPr>
        <p:spPr/>
        <p:txBody>
          <a:bodyPr>
            <a:normAutofit/>
          </a:bodyPr>
          <a:lstStyle/>
          <a:p>
            <a:r>
              <a:rPr lang="en-US" dirty="0" smtClean="0"/>
              <a:t>Do you not tremble to think of freeing India by assassinations? What we need to do is to </a:t>
            </a:r>
            <a:r>
              <a:rPr lang="en-US" dirty="0" smtClean="0">
                <a:solidFill>
                  <a:srgbClr val="C00000"/>
                </a:solidFill>
              </a:rPr>
              <a:t>sacrifice ourselves</a:t>
            </a:r>
            <a:r>
              <a:rPr lang="en-US" dirty="0" smtClean="0"/>
              <a:t>. It is a cowardly thought, that of killing others. Whom do you suppose to free by assassination? The millions of India do not desire it. Those who are intoxicated by the wretched modern civilization think these things. Those who will rise to power by murder will certainly not make the nation happy.</a:t>
            </a:r>
          </a:p>
          <a:p>
            <a:pPr lvl="8">
              <a:buNone/>
            </a:pPr>
            <a:r>
              <a:rPr lang="en-US" sz="2800" dirty="0" smtClean="0"/>
              <a:t>			</a:t>
            </a:r>
            <a:r>
              <a:rPr lang="en-US" sz="2800" dirty="0" smtClean="0"/>
              <a:t>`-</a:t>
            </a:r>
            <a:r>
              <a:rPr lang="en-US" sz="2800" dirty="0" smtClean="0"/>
              <a:t>M.K. </a:t>
            </a:r>
            <a:r>
              <a:rPr lang="en-US" sz="2800" dirty="0" smtClean="0"/>
              <a:t>Gandhi in HS</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Active nonviolence does not seek, “to defeat or humiliate your opponents, but to win their friendship and understanding.” </a:t>
            </a:r>
          </a:p>
          <a:p>
            <a:endParaRPr lang="en-US" dirty="0" smtClean="0"/>
          </a:p>
          <a:p>
            <a:r>
              <a:rPr lang="en-US" dirty="0" smtClean="0"/>
              <a:t>“It is the acid test of non-violence, that in a non-violent conflict there is no rancor left behind and, in the end, the enemies are converted into friends.” </a:t>
            </a:r>
          </a:p>
          <a:p>
            <a:endParaRPr lang="en-US" dirty="0" smtClean="0"/>
          </a:p>
          <a:p>
            <a:r>
              <a:rPr lang="en-US" dirty="0" smtClean="0"/>
              <a:t>- M.K. Gandhi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s://encrypted-tbn3.gstatic.com/images?q=tbn:ANd9GcQzFIYTPGhJKPL1KqnXccm56vkQusLiabV0thsv4pO-YcAMmh16"/>
          <p:cNvPicPr>
            <a:picLocks noChangeAspect="1" noChangeArrowheads="1"/>
          </p:cNvPicPr>
          <p:nvPr/>
        </p:nvPicPr>
        <p:blipFill>
          <a:blip r:embed="rId2"/>
          <a:srcRect/>
          <a:stretch>
            <a:fillRect/>
          </a:stretch>
        </p:blipFill>
        <p:spPr bwMode="auto">
          <a:xfrm>
            <a:off x="304800" y="228600"/>
            <a:ext cx="8305800" cy="6400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Passive Resistance/Soul Force/Satyagraha</a:t>
            </a:r>
            <a:endParaRPr lang="en-IN" dirty="0"/>
          </a:p>
        </p:txBody>
      </p:sp>
      <p:sp>
        <p:nvSpPr>
          <p:cNvPr id="3" name="Content Placeholder 2"/>
          <p:cNvSpPr>
            <a:spLocks noGrp="1"/>
          </p:cNvSpPr>
          <p:nvPr>
            <p:ph sz="quarter" idx="1"/>
          </p:nvPr>
        </p:nvSpPr>
        <p:spPr/>
        <p:txBody>
          <a:bodyPr/>
          <a:lstStyle/>
          <a:p>
            <a:r>
              <a:rPr lang="en-IN" dirty="0" smtClean="0"/>
              <a:t>A method of securing rights by personal suffering</a:t>
            </a:r>
          </a:p>
          <a:p>
            <a:r>
              <a:rPr lang="en-IN" dirty="0" smtClean="0"/>
              <a:t>To refuse to do a thing that is repugnant to your conscience </a:t>
            </a:r>
          </a:p>
          <a:p>
            <a:r>
              <a:rPr lang="en-IN" dirty="0" smtClean="0"/>
              <a:t>It is a key to self rule or home rule </a:t>
            </a:r>
          </a:p>
          <a:p>
            <a:r>
              <a:rPr lang="en-IN" dirty="0" smtClean="0"/>
              <a:t>It requires control over the mind </a:t>
            </a:r>
          </a:p>
          <a:p>
            <a:r>
              <a:rPr lang="en-IN" dirty="0" smtClean="0"/>
              <a:t>Strength of mind leads to strength of soul</a:t>
            </a:r>
          </a:p>
          <a:p>
            <a:r>
              <a:rPr lang="en-IN" dirty="0" smtClean="0"/>
              <a:t>To become passive resisters one has to observe perfect </a:t>
            </a:r>
            <a:r>
              <a:rPr lang="en-IN" dirty="0" smtClean="0">
                <a:solidFill>
                  <a:srgbClr val="0070C0"/>
                </a:solidFill>
              </a:rPr>
              <a:t>chastity</a:t>
            </a:r>
            <a:r>
              <a:rPr lang="en-IN" dirty="0" smtClean="0"/>
              <a:t>, </a:t>
            </a:r>
            <a:r>
              <a:rPr lang="en-IN" dirty="0" smtClean="0">
                <a:solidFill>
                  <a:srgbClr val="0070C0"/>
                </a:solidFill>
              </a:rPr>
              <a:t>adopt poverty</a:t>
            </a:r>
            <a:r>
              <a:rPr lang="en-IN" dirty="0" smtClean="0"/>
              <a:t>, follow </a:t>
            </a:r>
            <a:r>
              <a:rPr lang="en-IN" dirty="0" smtClean="0">
                <a:solidFill>
                  <a:srgbClr val="0070C0"/>
                </a:solidFill>
              </a:rPr>
              <a:t>truth</a:t>
            </a:r>
            <a:r>
              <a:rPr lang="en-IN" dirty="0" smtClean="0"/>
              <a:t>, and cultivate </a:t>
            </a:r>
            <a:r>
              <a:rPr lang="en-IN" dirty="0" smtClean="0">
                <a:solidFill>
                  <a:srgbClr val="0070C0"/>
                </a:solidFill>
              </a:rPr>
              <a:t>fearlessness</a:t>
            </a:r>
            <a:r>
              <a:rPr lang="en-IN" dirty="0" smtClean="0"/>
              <a:t>.</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Spirituality</a:t>
            </a:r>
            <a:endParaRPr lang="en-US" dirty="0"/>
          </a:p>
        </p:txBody>
      </p:sp>
      <p:sp>
        <p:nvSpPr>
          <p:cNvPr id="3" name="Content Placeholder 2"/>
          <p:cNvSpPr>
            <a:spLocks noGrp="1"/>
          </p:cNvSpPr>
          <p:nvPr>
            <p:ph sz="quarter" idx="1"/>
          </p:nvPr>
        </p:nvSpPr>
        <p:spPr/>
        <p:txBody>
          <a:bodyPr/>
          <a:lstStyle/>
          <a:p>
            <a:r>
              <a:rPr lang="en-US" dirty="0" smtClean="0"/>
              <a:t> The goal of mankind is freedom of soul.</a:t>
            </a:r>
          </a:p>
          <a:p>
            <a:r>
              <a:rPr lang="en-US" dirty="0" smtClean="0"/>
              <a:t>‘I do want growth, I do want self-determination, I do want freedom, but I want all these for the soul. I doubt if the Steel Age is an advance upon the Flint Age. I am indifferent. It is the </a:t>
            </a:r>
            <a:r>
              <a:rPr lang="en-US" dirty="0" smtClean="0">
                <a:solidFill>
                  <a:srgbClr val="FF0000"/>
                </a:solidFill>
              </a:rPr>
              <a:t>evolution of the soul to which the intellect and all our faculties have to be devoted</a:t>
            </a:r>
            <a:r>
              <a:rPr lang="en-US" dirty="0" smtClean="0"/>
              <a:t>’ (Gandhi 1966:84).</a:t>
            </a:r>
          </a:p>
          <a:p>
            <a:r>
              <a:rPr lang="en-US" dirty="0" smtClean="0"/>
              <a:t>‘Ours will only then be a truly spiritual nation when </a:t>
            </a:r>
            <a:r>
              <a:rPr lang="en-US" dirty="0" smtClean="0">
                <a:solidFill>
                  <a:srgbClr val="C00000"/>
                </a:solidFill>
              </a:rPr>
              <a:t>we shall show more truth than gold, greater fearlessness than pomp of power and wealth, greater charity than love of self.</a:t>
            </a:r>
            <a:r>
              <a:rPr lang="en-US" dirty="0" smtClean="0"/>
              <a:t>’ (Parel,1997:162)</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Means lead to Ends</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Perform the duties corresponding to the rights </a:t>
            </a:r>
          </a:p>
          <a:p>
            <a:r>
              <a:rPr lang="en-US" dirty="0" smtClean="0"/>
              <a:t>Use the means corresponding to the end.</a:t>
            </a:r>
          </a:p>
          <a:p>
            <a:r>
              <a:rPr lang="en-US" dirty="0" smtClean="0"/>
              <a:t> “If I want to deprive you of your watch, I shall certainly have to fight for it;</a:t>
            </a:r>
          </a:p>
          <a:p>
            <a:r>
              <a:rPr lang="en-US" dirty="0" smtClean="0"/>
              <a:t> If l want to buy your watch, I shall have to pay you for it;</a:t>
            </a:r>
          </a:p>
          <a:p>
            <a:r>
              <a:rPr lang="en-US" dirty="0" smtClean="0"/>
              <a:t> and if I want a gift, I shall have to plead for it, </a:t>
            </a:r>
          </a:p>
          <a:p>
            <a:r>
              <a:rPr lang="en-US" dirty="0" smtClean="0"/>
              <a:t>and, </a:t>
            </a:r>
            <a:r>
              <a:rPr lang="en-US" dirty="0" smtClean="0">
                <a:solidFill>
                  <a:srgbClr val="00B0F0"/>
                </a:solidFill>
              </a:rPr>
              <a:t>according to the means I employ, the watch is stolen property, my own property, or a donation</a:t>
            </a:r>
            <a:r>
              <a:rPr lang="en-US" dirty="0" smtClean="0"/>
              <a:t>.</a:t>
            </a:r>
          </a:p>
          <a:p>
            <a:r>
              <a:rPr lang="en-US" dirty="0" smtClean="0"/>
              <a:t> Thus </a:t>
            </a:r>
            <a:r>
              <a:rPr lang="en-US" dirty="0" smtClean="0">
                <a:solidFill>
                  <a:srgbClr val="0070C0"/>
                </a:solidFill>
              </a:rPr>
              <a:t>we see three different results from three different means. Will you still say that means do not matter?                                 (Gandhi, HS)</a:t>
            </a:r>
            <a:br>
              <a:rPr lang="en-US" dirty="0" smtClean="0">
                <a:solidFill>
                  <a:srgbClr val="0070C0"/>
                </a:solidFill>
              </a:rPr>
            </a:br>
            <a:endParaRPr lang="en-US" dirty="0">
              <a:solidFill>
                <a:srgbClr val="0070C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kgandhi.org/images/obama.jpg"/>
          <p:cNvPicPr>
            <a:picLocks noChangeAspect="1" noChangeArrowheads="1"/>
          </p:cNvPicPr>
          <p:nvPr/>
        </p:nvPicPr>
        <p:blipFill>
          <a:blip r:embed="rId2"/>
          <a:srcRect/>
          <a:stretch>
            <a:fillRect/>
          </a:stretch>
        </p:blipFill>
        <p:spPr bwMode="auto">
          <a:xfrm>
            <a:off x="1676400" y="152400"/>
            <a:ext cx="4648200" cy="3048000"/>
          </a:xfrm>
          <a:prstGeom prst="rect">
            <a:avLst/>
          </a:prstGeom>
          <a:noFill/>
        </p:spPr>
      </p:pic>
      <p:sp>
        <p:nvSpPr>
          <p:cNvPr id="4" name="Rectangle 3"/>
          <p:cNvSpPr/>
          <p:nvPr/>
        </p:nvSpPr>
        <p:spPr>
          <a:xfrm>
            <a:off x="228600" y="3200400"/>
            <a:ext cx="8229600" cy="2862322"/>
          </a:xfrm>
          <a:prstGeom prst="rect">
            <a:avLst/>
          </a:prstGeom>
        </p:spPr>
        <p:txBody>
          <a:bodyPr wrap="square">
            <a:spAutoFit/>
          </a:bodyPr>
          <a:lstStyle/>
          <a:p>
            <a:pPr lvl="0" algn="just" fontAlgn="base">
              <a:spcBef>
                <a:spcPct val="0"/>
              </a:spcBef>
              <a:spcAft>
                <a:spcPct val="0"/>
              </a:spcAft>
            </a:pPr>
            <a:r>
              <a:rPr lang="en-US" dirty="0" smtClean="0">
                <a:solidFill>
                  <a:srgbClr val="006633"/>
                </a:solidFill>
                <a:latin typeface="Verdana" pitchFamily="34" charset="0"/>
                <a:cs typeface="Arial" pitchFamily="34" charset="0"/>
              </a:rPr>
              <a:t>"I am mindful that I might not be standing before you today, as president of the United States, had it not been for Gandhi and the message he shared with America and the world,”</a:t>
            </a:r>
            <a:endParaRPr lang="en-US" sz="1400" dirty="0" smtClean="0">
              <a:latin typeface="Arial" pitchFamily="34" charset="0"/>
              <a:cs typeface="Arial" pitchFamily="34" charset="0"/>
            </a:endParaRPr>
          </a:p>
          <a:p>
            <a:pPr lvl="0" algn="just" eaLnBrk="0" fontAlgn="base" hangingPunct="0">
              <a:spcBef>
                <a:spcPct val="0"/>
              </a:spcBef>
              <a:spcAft>
                <a:spcPct val="0"/>
              </a:spcAft>
            </a:pPr>
            <a:r>
              <a:rPr lang="en-US" dirty="0" smtClean="0">
                <a:solidFill>
                  <a:srgbClr val="006633"/>
                </a:solidFill>
                <a:latin typeface="Verdana" pitchFamily="34" charset="0"/>
                <a:cs typeface="Arial" pitchFamily="34" charset="0"/>
              </a:rPr>
              <a:t>   </a:t>
            </a:r>
            <a:endParaRPr lang="en-US" sz="1400" dirty="0" smtClean="0">
              <a:latin typeface="Arial" pitchFamily="34" charset="0"/>
              <a:cs typeface="Arial" pitchFamily="34" charset="0"/>
            </a:endParaRPr>
          </a:p>
          <a:p>
            <a:pPr lvl="0" algn="just" eaLnBrk="0" fontAlgn="base" hangingPunct="0">
              <a:spcBef>
                <a:spcPct val="0"/>
              </a:spcBef>
              <a:spcAft>
                <a:spcPct val="0"/>
              </a:spcAft>
            </a:pPr>
            <a:r>
              <a:rPr lang="en-US" dirty="0" smtClean="0">
                <a:solidFill>
                  <a:srgbClr val="006633"/>
                </a:solidFill>
                <a:latin typeface="Verdana" pitchFamily="34" charset="0"/>
                <a:cs typeface="Arial" pitchFamily="34" charset="0"/>
              </a:rPr>
              <a:t>"Throughout my life, including my work as a young man on behalf of the urban poor, I have always found inspiration in the life of </a:t>
            </a:r>
            <a:r>
              <a:rPr lang="en-US" dirty="0" err="1" smtClean="0">
                <a:solidFill>
                  <a:srgbClr val="006633"/>
                </a:solidFill>
                <a:latin typeface="Verdana" pitchFamily="34" charset="0"/>
                <a:cs typeface="Arial" pitchFamily="34" charset="0"/>
              </a:rPr>
              <a:t>Gandhiji</a:t>
            </a:r>
            <a:r>
              <a:rPr lang="en-US" dirty="0" smtClean="0">
                <a:solidFill>
                  <a:srgbClr val="006633"/>
                </a:solidFill>
                <a:latin typeface="Verdana" pitchFamily="34" charset="0"/>
                <a:cs typeface="Arial" pitchFamily="34" charset="0"/>
              </a:rPr>
              <a:t> and in his simple and profound lesson to be the change we seek in the world. </a:t>
            </a:r>
            <a:endParaRPr lang="en-US" dirty="0" smtClean="0">
              <a:solidFill>
                <a:srgbClr val="006633"/>
              </a:solidFill>
              <a:latin typeface="Verdana" pitchFamily="34" charset="0"/>
              <a:cs typeface="Arial" pitchFamily="34" charset="0"/>
            </a:endParaRPr>
          </a:p>
          <a:p>
            <a:pPr lvl="0" algn="just" eaLnBrk="0" fontAlgn="base" hangingPunct="0">
              <a:spcBef>
                <a:spcPct val="0"/>
              </a:spcBef>
              <a:spcAft>
                <a:spcPct val="0"/>
              </a:spcAft>
            </a:pPr>
            <a:endParaRPr lang="en-US" dirty="0" smtClean="0">
              <a:solidFill>
                <a:srgbClr val="006633"/>
              </a:solidFill>
              <a:latin typeface="Verdana" pitchFamily="34" charset="0"/>
              <a:cs typeface="Arial" pitchFamily="34" charset="0"/>
            </a:endParaRPr>
          </a:p>
          <a:p>
            <a:pPr lvl="0" algn="just" eaLnBrk="0" fontAlgn="base" hangingPunct="0">
              <a:spcBef>
                <a:spcPct val="0"/>
              </a:spcBef>
              <a:spcAft>
                <a:spcPct val="0"/>
              </a:spcAft>
            </a:pPr>
            <a:r>
              <a:rPr lang="en-US" i="1" dirty="0" smtClean="0"/>
              <a:t>www.whitehouse.gov/.../remarks-</a:t>
            </a:r>
            <a:r>
              <a:rPr lang="en-US" b="1" i="1" dirty="0" smtClean="0"/>
              <a:t>president</a:t>
            </a:r>
            <a:r>
              <a:rPr lang="en-US" i="1" dirty="0" smtClean="0"/>
              <a:t>-joint-session-</a:t>
            </a:r>
            <a:r>
              <a:rPr lang="en-US" i="1" dirty="0" err="1" smtClean="0"/>
              <a:t>indian</a:t>
            </a:r>
            <a:r>
              <a:rPr lang="en-US" i="1" dirty="0" smtClean="0"/>
              <a:t>-</a:t>
            </a:r>
            <a:r>
              <a:rPr lang="en-US" i="1" dirty="0" err="1" smtClean="0"/>
              <a:t>parl</a:t>
            </a:r>
            <a:r>
              <a:rPr lang="en-US" b="1" i="1" dirty="0" err="1" smtClean="0"/>
              <a:t>iam</a:t>
            </a:r>
            <a:r>
              <a:rPr lang="en-US" i="1" dirty="0" err="1" smtClean="0"/>
              <a:t>e</a:t>
            </a:r>
            <a:r>
              <a:rPr lang="en-US" i="1" dirty="0" smtClean="0"/>
              <a:t>...</a:t>
            </a:r>
            <a:endParaRPr lang="en-US" dirty="0" smtClean="0">
              <a:solidFill>
                <a:srgbClr val="006633"/>
              </a:solidFill>
              <a:latin typeface="Verdana"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Text Placeholder 3"/>
          <p:cNvSpPr>
            <a:spLocks noGrp="1"/>
          </p:cNvSpPr>
          <p:nvPr>
            <p:ph type="body" sz="half" idx="2"/>
          </p:nvPr>
        </p:nvSpPr>
        <p:spPr>
          <a:xfrm>
            <a:off x="6765798" y="264795"/>
            <a:ext cx="1921002" cy="4956048"/>
          </a:xfrm>
        </p:spPr>
        <p:txBody>
          <a:bodyPr>
            <a:normAutofit/>
          </a:bodyPr>
          <a:lstStyle/>
          <a:p>
            <a:r>
              <a:rPr lang="en-US" sz="2400" dirty="0" err="1" smtClean="0"/>
              <a:t>M.K.Gandhi:An</a:t>
            </a:r>
            <a:r>
              <a:rPr lang="en-US" sz="2400" dirty="0" smtClean="0"/>
              <a:t> Apostle of peace and non-violence</a:t>
            </a:r>
            <a:endParaRPr lang="en-IN" sz="2400" dirty="0"/>
          </a:p>
        </p:txBody>
      </p:sp>
      <p:pic>
        <p:nvPicPr>
          <p:cNvPr id="43010" name="Picture 2" descr="https://encrypted-tbn0.gstatic.com/images?q=tbn:ANd9GcQmLVwO3r3_Qx3N1a6iU1oG-MZWxcrZ8_k9zGI34c5ze3xO1ndD8g"/>
          <p:cNvPicPr>
            <a:picLocks noGrp="1" noChangeAspect="1" noChangeArrowheads="1"/>
          </p:cNvPicPr>
          <p:nvPr>
            <p:ph type="pic" idx="1"/>
          </p:nvPr>
        </p:nvPicPr>
        <p:blipFill>
          <a:blip r:embed="rId2"/>
          <a:srcRect l="9557" r="9557"/>
          <a:stretch>
            <a:fillRect/>
          </a:stretch>
        </p:blipFill>
        <p:spPr bwMode="auto">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Text Placeholder 3"/>
          <p:cNvSpPr>
            <a:spLocks noGrp="1"/>
          </p:cNvSpPr>
          <p:nvPr>
            <p:ph type="body" sz="half" idx="2"/>
          </p:nvPr>
        </p:nvSpPr>
        <p:spPr/>
        <p:txBody>
          <a:bodyPr>
            <a:noAutofit/>
          </a:bodyPr>
          <a:lstStyle/>
          <a:p>
            <a:r>
              <a:rPr lang="en-IN" sz="2000" dirty="0" smtClean="0"/>
              <a:t>We (Tibetans) really admire Mahatma Gandhi's concept of non-violence and respect for all religions. Any person who admires his work, his views, we must implement it."</a:t>
            </a:r>
            <a:endParaRPr lang="en-IN" sz="2000" dirty="0"/>
          </a:p>
        </p:txBody>
      </p:sp>
      <p:pic>
        <p:nvPicPr>
          <p:cNvPr id="44040" name="Picture 8" descr="https://encrypted-tbn0.gstatic.com/images?q=tbn:ANd9GcQtlsd-hFvBYjqMy-caHffBTbJd_R21Y2eVLLn3RWwWFOyAgeRH"/>
          <p:cNvPicPr>
            <a:picLocks noGrp="1" noChangeAspect="1" noChangeArrowheads="1"/>
          </p:cNvPicPr>
          <p:nvPr>
            <p:ph type="pic" idx="1"/>
          </p:nvPr>
        </p:nvPicPr>
        <p:blipFill>
          <a:blip r:embed="rId2"/>
          <a:srcRect t="11870" b="11870"/>
          <a:stretch>
            <a:fillRect/>
          </a:stretch>
        </p:blipFill>
        <p:spPr bwMode="auto">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5318760" y="3444240"/>
            <a:ext cx="1097280" cy="5181599"/>
          </a:xfrm>
        </p:spPr>
        <p:txBody>
          <a:bodyPr/>
          <a:lstStyle/>
          <a:p>
            <a:pPr lvl="0">
              <a:spcBef>
                <a:spcPts val="100"/>
              </a:spcBef>
              <a:spcAft>
                <a:spcPts val="400"/>
              </a:spcAft>
            </a:pPr>
            <a:endParaRPr lang="en-IN" dirty="0"/>
          </a:p>
        </p:txBody>
      </p:sp>
      <p:sp>
        <p:nvSpPr>
          <p:cNvPr id="4" name="Text Placeholder 3"/>
          <p:cNvSpPr>
            <a:spLocks noGrp="1"/>
          </p:cNvSpPr>
          <p:nvPr>
            <p:ph type="body" sz="half" idx="2"/>
          </p:nvPr>
        </p:nvSpPr>
        <p:spPr>
          <a:xfrm>
            <a:off x="152400" y="457200"/>
            <a:ext cx="2895600" cy="6172200"/>
          </a:xfrm>
        </p:spPr>
        <p:txBody>
          <a:bodyPr>
            <a:normAutofit/>
          </a:bodyPr>
          <a:lstStyle/>
          <a:p>
            <a:r>
              <a:rPr lang="en-IN" sz="2000" b="1" dirty="0" smtClean="0"/>
              <a:t>"Generations to come, it may well be, will scarce believe that such a man as this one ever in flesh and blood walked upon this Earth.” (On the occasion of Mahatma Gandhi's 70th birthday). </a:t>
            </a:r>
          </a:p>
          <a:p>
            <a:r>
              <a:rPr lang="en-IN" sz="2000" dirty="0" smtClean="0"/>
              <a:t/>
            </a:r>
            <a:br>
              <a:rPr lang="en-IN" sz="2000" dirty="0" smtClean="0"/>
            </a:br>
            <a:r>
              <a:rPr lang="en-IN" sz="2000" dirty="0" smtClean="0"/>
              <a:t>― Albert Einstein </a:t>
            </a:r>
          </a:p>
          <a:p>
            <a:endParaRPr lang="en-IN" dirty="0" smtClean="0"/>
          </a:p>
          <a:p>
            <a:endParaRPr lang="en-IN" dirty="0"/>
          </a:p>
        </p:txBody>
      </p:sp>
      <p:pic>
        <p:nvPicPr>
          <p:cNvPr id="37890" name="Picture 2" descr="Albert Einstein"/>
          <p:cNvPicPr>
            <a:picLocks noGrp="1" noChangeAspect="1" noChangeArrowheads="1"/>
          </p:cNvPicPr>
          <p:nvPr>
            <p:ph type="pic" idx="1"/>
          </p:nvPr>
        </p:nvPicPr>
        <p:blipFill>
          <a:blip r:embed="rId2"/>
          <a:srcRect t="7265" b="7265"/>
          <a:stretch>
            <a:fillRect/>
          </a:stretch>
        </p:blipFill>
        <p:spPr bwMode="auto">
          <a:xfrm>
            <a:off x="3200400" y="0"/>
            <a:ext cx="5334000" cy="54864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prayer of Gandhi</a:t>
            </a:r>
            <a:endParaRPr lang="en-US" dirty="0"/>
          </a:p>
        </p:txBody>
      </p:sp>
      <p:sp>
        <p:nvSpPr>
          <p:cNvPr id="3" name="Content Placeholder 2"/>
          <p:cNvSpPr>
            <a:spLocks noGrp="1"/>
          </p:cNvSpPr>
          <p:nvPr>
            <p:ph sz="quarter" idx="2"/>
          </p:nvPr>
        </p:nvSpPr>
        <p:spPr/>
        <p:txBody>
          <a:bodyPr/>
          <a:lstStyle/>
          <a:p>
            <a:r>
              <a:rPr lang="en-US" dirty="0" err="1" smtClean="0"/>
              <a:t>वैष्णव</a:t>
            </a:r>
            <a:r>
              <a:rPr lang="en-US" dirty="0" smtClean="0"/>
              <a:t> </a:t>
            </a:r>
            <a:r>
              <a:rPr lang="en-US" dirty="0" err="1" smtClean="0"/>
              <a:t>जन</a:t>
            </a:r>
            <a:r>
              <a:rPr lang="en-US" dirty="0" smtClean="0"/>
              <a:t> </a:t>
            </a:r>
            <a:r>
              <a:rPr lang="en-US" dirty="0" err="1" smtClean="0"/>
              <a:t>तो</a:t>
            </a:r>
            <a:r>
              <a:rPr lang="en-US" dirty="0" smtClean="0"/>
              <a:t> </a:t>
            </a:r>
            <a:r>
              <a:rPr lang="en-US" dirty="0" err="1" smtClean="0"/>
              <a:t>तेने</a:t>
            </a:r>
            <a:r>
              <a:rPr lang="en-US" dirty="0" smtClean="0"/>
              <a:t> </a:t>
            </a:r>
            <a:r>
              <a:rPr lang="en-US" dirty="0" err="1" smtClean="0"/>
              <a:t>कहिये</a:t>
            </a:r>
            <a:r>
              <a:rPr lang="en-US" dirty="0" smtClean="0"/>
              <a:t> </a:t>
            </a:r>
            <a:r>
              <a:rPr lang="en-US" dirty="0" err="1" smtClean="0"/>
              <a:t>जे</a:t>
            </a:r>
            <a:r>
              <a:rPr lang="en-US" dirty="0" smtClean="0"/>
              <a:t> </a:t>
            </a:r>
            <a:r>
              <a:rPr lang="en-US" dirty="0" err="1" smtClean="0"/>
              <a:t>पीड</a:t>
            </a:r>
            <a:r>
              <a:rPr lang="en-US" dirty="0" smtClean="0"/>
              <a:t> </a:t>
            </a:r>
            <a:r>
              <a:rPr lang="en-US" dirty="0" err="1" smtClean="0"/>
              <a:t>परायी</a:t>
            </a:r>
            <a:r>
              <a:rPr lang="en-US" dirty="0" smtClean="0"/>
              <a:t> </a:t>
            </a:r>
            <a:r>
              <a:rPr lang="en-US" dirty="0" err="1" smtClean="0"/>
              <a:t>जाणे</a:t>
            </a:r>
            <a:r>
              <a:rPr lang="en-US" dirty="0" smtClean="0"/>
              <a:t> </a:t>
            </a:r>
            <a:r>
              <a:rPr lang="en-US" dirty="0" err="1" smtClean="0"/>
              <a:t>रे</a:t>
            </a:r>
            <a:r>
              <a:rPr lang="en-US" dirty="0" smtClean="0"/>
              <a:t>।</a:t>
            </a:r>
            <a:br>
              <a:rPr lang="en-US" dirty="0" smtClean="0"/>
            </a:br>
            <a:r>
              <a:rPr lang="en-US" dirty="0" err="1" smtClean="0"/>
              <a:t>पर</a:t>
            </a:r>
            <a:r>
              <a:rPr lang="en-US" dirty="0" smtClean="0"/>
              <a:t> </a:t>
            </a:r>
            <a:r>
              <a:rPr lang="en-US" dirty="0" err="1" smtClean="0"/>
              <a:t>दुःखे</a:t>
            </a:r>
            <a:r>
              <a:rPr lang="en-US" dirty="0" smtClean="0"/>
              <a:t> </a:t>
            </a:r>
            <a:r>
              <a:rPr lang="en-US" dirty="0" err="1" smtClean="0"/>
              <a:t>उपकार</a:t>
            </a:r>
            <a:r>
              <a:rPr lang="en-US" dirty="0" smtClean="0"/>
              <a:t> </a:t>
            </a:r>
            <a:r>
              <a:rPr lang="en-US" dirty="0" err="1" smtClean="0"/>
              <a:t>करे</a:t>
            </a:r>
            <a:r>
              <a:rPr lang="en-US" dirty="0" smtClean="0"/>
              <a:t> </a:t>
            </a:r>
            <a:r>
              <a:rPr lang="en-US" dirty="0" err="1" smtClean="0"/>
              <a:t>तो</a:t>
            </a:r>
            <a:r>
              <a:rPr lang="en-US" dirty="0" smtClean="0"/>
              <a:t> </a:t>
            </a:r>
            <a:r>
              <a:rPr lang="en-US" dirty="0" err="1" smtClean="0"/>
              <a:t>ये</a:t>
            </a:r>
            <a:r>
              <a:rPr lang="en-US" dirty="0" smtClean="0"/>
              <a:t> </a:t>
            </a:r>
            <a:r>
              <a:rPr lang="en-US" dirty="0" err="1" smtClean="0"/>
              <a:t>मन</a:t>
            </a:r>
            <a:r>
              <a:rPr lang="en-US" dirty="0" smtClean="0"/>
              <a:t> </a:t>
            </a:r>
            <a:r>
              <a:rPr lang="en-US" dirty="0" err="1" smtClean="0"/>
              <a:t>अभिमान</a:t>
            </a:r>
            <a:r>
              <a:rPr lang="en-US" dirty="0" smtClean="0"/>
              <a:t> न </a:t>
            </a:r>
            <a:r>
              <a:rPr lang="en-US" dirty="0" err="1" smtClean="0"/>
              <a:t>आणे</a:t>
            </a:r>
            <a:r>
              <a:rPr lang="en-US" dirty="0" smtClean="0"/>
              <a:t> </a:t>
            </a:r>
            <a:r>
              <a:rPr lang="en-US" dirty="0" err="1" smtClean="0"/>
              <a:t>रे</a:t>
            </a:r>
            <a:r>
              <a:rPr lang="en-US" dirty="0" smtClean="0"/>
              <a:t>॥</a:t>
            </a:r>
            <a:br>
              <a:rPr lang="en-US" dirty="0" smtClean="0"/>
            </a:br>
            <a:endParaRPr lang="en-US" dirty="0"/>
          </a:p>
        </p:txBody>
      </p:sp>
      <p:sp>
        <p:nvSpPr>
          <p:cNvPr id="4" name="Content Placeholder 3"/>
          <p:cNvSpPr>
            <a:spLocks noGrp="1"/>
          </p:cNvSpPr>
          <p:nvPr>
            <p:ph sz="quarter" idx="4"/>
          </p:nvPr>
        </p:nvSpPr>
        <p:spPr/>
        <p:txBody>
          <a:bodyPr/>
          <a:lstStyle/>
          <a:p>
            <a:r>
              <a:rPr lang="en-US" dirty="0" smtClean="0"/>
              <a:t>Vaishnav (devotees of </a:t>
            </a:r>
            <a:r>
              <a:rPr lang="en-US" dirty="0" smtClean="0">
                <a:hlinkClick r:id="rId2" tooltip="Vishnu"/>
              </a:rPr>
              <a:t>Vishnu</a:t>
            </a:r>
            <a:r>
              <a:rPr lang="en-US" dirty="0" smtClean="0"/>
              <a:t>) people are those who,</a:t>
            </a:r>
            <a:br>
              <a:rPr lang="en-US" dirty="0" smtClean="0"/>
            </a:br>
            <a:r>
              <a:rPr lang="en-US" dirty="0" smtClean="0"/>
              <a:t>Feel the pain of others,</a:t>
            </a:r>
            <a:br>
              <a:rPr lang="en-US" dirty="0" smtClean="0"/>
            </a:br>
            <a:r>
              <a:rPr lang="en-US" dirty="0" smtClean="0"/>
              <a:t>Help those who are in misery,</a:t>
            </a:r>
            <a:br>
              <a:rPr lang="en-US" dirty="0" smtClean="0"/>
            </a:br>
            <a:r>
              <a:rPr lang="en-US" dirty="0" smtClean="0"/>
              <a:t>But never let ego or conceit enter their mind.</a:t>
            </a:r>
            <a:br>
              <a:rPr lang="en-US" dirty="0" smtClean="0"/>
            </a:br>
            <a:endParaRPr lang="en-US" dirty="0"/>
          </a:p>
        </p:txBody>
      </p:sp>
      <p:sp>
        <p:nvSpPr>
          <p:cNvPr id="5" name="Text Placeholder 4"/>
          <p:cNvSpPr>
            <a:spLocks noGrp="1"/>
          </p:cNvSpPr>
          <p:nvPr>
            <p:ph type="body" sz="quarter" idx="1"/>
          </p:nvPr>
        </p:nvSpPr>
        <p:spPr/>
        <p:txBody>
          <a:bodyPr/>
          <a:lstStyle/>
          <a:p>
            <a:r>
              <a:rPr lang="en-US" sz="1800" dirty="0" err="1" smtClean="0"/>
              <a:t>Devanagari</a:t>
            </a:r>
            <a:r>
              <a:rPr lang="en-US" sz="1800" dirty="0" smtClean="0"/>
              <a:t> </a:t>
            </a:r>
            <a:endParaRPr lang="en-US" sz="1800" dirty="0"/>
          </a:p>
        </p:txBody>
      </p:sp>
      <p:sp>
        <p:nvSpPr>
          <p:cNvPr id="6" name="Text Placeholder 5"/>
          <p:cNvSpPr>
            <a:spLocks noGrp="1"/>
          </p:cNvSpPr>
          <p:nvPr>
            <p:ph type="body" sz="quarter" idx="3"/>
          </p:nvPr>
        </p:nvSpPr>
        <p:spPr/>
        <p:txBody>
          <a:bodyPr/>
          <a:lstStyle/>
          <a:p>
            <a:r>
              <a:rPr lang="en-US" dirty="0" smtClean="0"/>
              <a:t>Translation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smtClean="0"/>
          </a:p>
          <a:p>
            <a:r>
              <a:rPr lang="en-US" dirty="0" smtClean="0"/>
              <a:t>How </a:t>
            </a:r>
            <a:r>
              <a:rPr lang="en-US" dirty="0" smtClean="0"/>
              <a:t>do I integrate my vow of non-violence in my daily life, while I am faced with so much violence in our society? .... during struggle, What tools can I look to so that my vow becomes a way of Being?</a:t>
            </a:r>
          </a:p>
          <a:p>
            <a:pPr>
              <a:buNone/>
            </a:pPr>
            <a:r>
              <a:rPr lang="en-US" dirty="0" smtClean="0"/>
              <a:t> </a:t>
            </a:r>
          </a:p>
          <a:p>
            <a:r>
              <a:rPr lang="en-US" dirty="0" smtClean="0"/>
              <a:t>What does nonviolence in thought and speech mean in everyday situations?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Is it right to lie in order to save a life? </a:t>
            </a:r>
          </a:p>
          <a:p>
            <a:endParaRPr lang="en-US" dirty="0" smtClean="0"/>
          </a:p>
          <a:p>
            <a:r>
              <a:rPr lang="en-US" dirty="0" smtClean="0"/>
              <a:t>What are your views on Gandhi’s approach to the evils of modern civilization?</a:t>
            </a:r>
          </a:p>
          <a:p>
            <a:endParaRPr lang="en-US" dirty="0" smtClean="0"/>
          </a:p>
          <a:p>
            <a:endParaRPr lang="en-US" dirty="0" smtClean="0"/>
          </a:p>
          <a:p>
            <a:r>
              <a:rPr lang="en-US" dirty="0" smtClean="0"/>
              <a:t>What, according to you,  is the essence of Gandhi’s philosophy ?</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Gandhian</a:t>
            </a:r>
            <a:r>
              <a:rPr lang="en-US" dirty="0" smtClean="0"/>
              <a:t> Ideals and the world today</a:t>
            </a:r>
            <a:endParaRPr lang="en-US" dirty="0"/>
          </a:p>
        </p:txBody>
      </p:sp>
      <p:sp>
        <p:nvSpPr>
          <p:cNvPr id="3" name="Content Placeholder 2"/>
          <p:cNvSpPr>
            <a:spLocks noGrp="1"/>
          </p:cNvSpPr>
          <p:nvPr>
            <p:ph sz="quarter" idx="1"/>
          </p:nvPr>
        </p:nvSpPr>
        <p:spPr/>
        <p:txBody>
          <a:bodyPr/>
          <a:lstStyle/>
          <a:p>
            <a:r>
              <a:rPr lang="en-US" dirty="0" smtClean="0"/>
              <a:t>Crisis of Capitalism (Global Recession, growing unemployment)</a:t>
            </a:r>
          </a:p>
          <a:p>
            <a:r>
              <a:rPr lang="en-US" dirty="0" smtClean="0"/>
              <a:t>Bharat versus India</a:t>
            </a:r>
          </a:p>
          <a:p>
            <a:r>
              <a:rPr lang="en-US" dirty="0" smtClean="0"/>
              <a:t>Inclusiveness  and constructive community </a:t>
            </a:r>
            <a:r>
              <a:rPr lang="en-US" dirty="0" err="1" smtClean="0"/>
              <a:t>programmes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Non-Violence in Modern times</a:t>
            </a:r>
            <a:endParaRPr lang="en-US" dirty="0"/>
          </a:p>
        </p:txBody>
      </p:sp>
      <p:sp>
        <p:nvSpPr>
          <p:cNvPr id="3" name="Content Placeholder 2"/>
          <p:cNvSpPr>
            <a:spLocks noGrp="1"/>
          </p:cNvSpPr>
          <p:nvPr>
            <p:ph sz="quarter" idx="1"/>
          </p:nvPr>
        </p:nvSpPr>
        <p:spPr/>
        <p:txBody>
          <a:bodyPr>
            <a:normAutofit/>
          </a:bodyPr>
          <a:lstStyle/>
          <a:p>
            <a:r>
              <a:rPr lang="en-US" dirty="0" smtClean="0"/>
              <a:t>Nelson Mandela in South Africa,  and </a:t>
            </a:r>
            <a:r>
              <a:rPr lang="en-US" dirty="0" err="1" smtClean="0"/>
              <a:t>Aung</a:t>
            </a:r>
            <a:r>
              <a:rPr lang="en-US" dirty="0" smtClean="0"/>
              <a:t> San Su </a:t>
            </a:r>
            <a:r>
              <a:rPr lang="en-US" dirty="0" err="1" smtClean="0"/>
              <a:t>Ki</a:t>
            </a:r>
            <a:r>
              <a:rPr lang="en-US" dirty="0" smtClean="0"/>
              <a:t> of the NLD </a:t>
            </a:r>
          </a:p>
          <a:p>
            <a:r>
              <a:rPr lang="en-US" dirty="0" smtClean="0"/>
              <a:t>What is needed ‘is a moral genius of such commanding spiritual personality as to be able to unite and combine these various organized efforts into </a:t>
            </a:r>
            <a:r>
              <a:rPr lang="en-US" dirty="0" smtClean="0">
                <a:solidFill>
                  <a:srgbClr val="FF0000"/>
                </a:solidFill>
              </a:rPr>
              <a:t>one overwhelming movement of Non-Violence </a:t>
            </a:r>
            <a:r>
              <a:rPr lang="en-US" dirty="0" smtClean="0"/>
              <a:t>which should be strong enough to sweep away on a tide of world approval,  the opposing forces.’ ( Andrew, 261)</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endParaRPr lang="en-US"/>
          </a:p>
        </p:txBody>
      </p:sp>
      <p:sp>
        <p:nvSpPr>
          <p:cNvPr id="41987" name="Rectangle 3"/>
          <p:cNvSpPr>
            <a:spLocks noGrp="1" noChangeArrowheads="1"/>
          </p:cNvSpPr>
          <p:nvPr>
            <p:ph type="body" idx="1"/>
          </p:nvPr>
        </p:nvSpPr>
        <p:spPr/>
        <p:txBody>
          <a:bodyPr>
            <a:normAutofit/>
          </a:bodyPr>
          <a:lstStyle/>
          <a:p>
            <a:r>
              <a:rPr lang="en-US" sz="2800"/>
              <a:t>The discussion in Hind Swaraj  on railways, Doctors, Lawyers has been grossly misunderstood by some as a discourse against modern civilization and machinery by Gandhi.In this context, Gandhji wrote on  July 14,1938 : I am not aiming at destroying railways or hospitals, though I would certainly welcome their natural destruction. Neither railways nor hospitals are a test of a high and pure civilization.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endParaRPr lang="en-US"/>
          </a:p>
        </p:txBody>
      </p:sp>
      <p:sp>
        <p:nvSpPr>
          <p:cNvPr id="43011" name="Rectangle 3"/>
          <p:cNvSpPr>
            <a:spLocks noGrp="1" noChangeArrowheads="1"/>
          </p:cNvSpPr>
          <p:nvPr>
            <p:ph type="body" idx="1"/>
          </p:nvPr>
        </p:nvSpPr>
        <p:spPr/>
        <p:txBody>
          <a:bodyPr/>
          <a:lstStyle/>
          <a:p>
            <a:r>
              <a:rPr lang="en-US"/>
              <a:t>At best they are a necessary evil. Neither adds one inch to the moral stature of a nation. Nor am I aiming at a permanent destruction of law courts, much as I regard it as a 'consummation devoutly to be wished'. Still less am I striving to destroy all machinery and mills. It requires a higher simplicity and renunciation than the people are today prepared for.</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Hind </a:t>
            </a:r>
            <a:r>
              <a:rPr lang="en-IN" dirty="0" err="1" smtClean="0"/>
              <a:t>Swaraj</a:t>
            </a:r>
            <a:endParaRPr lang="en-IN" dirty="0"/>
          </a:p>
        </p:txBody>
      </p:sp>
      <p:sp>
        <p:nvSpPr>
          <p:cNvPr id="3" name="Content Placeholder 2"/>
          <p:cNvSpPr>
            <a:spLocks noGrp="1"/>
          </p:cNvSpPr>
          <p:nvPr>
            <p:ph sz="quarter" idx="1"/>
          </p:nvPr>
        </p:nvSpPr>
        <p:spPr/>
        <p:txBody>
          <a:bodyPr>
            <a:normAutofit/>
          </a:bodyPr>
          <a:lstStyle/>
          <a:p>
            <a:r>
              <a:rPr lang="en-IN" dirty="0" smtClean="0"/>
              <a:t>1.The Congress and its officials</a:t>
            </a:r>
          </a:p>
          <a:p>
            <a:r>
              <a:rPr lang="en-IN" dirty="0" smtClean="0"/>
              <a:t>2. The Partition of Bengal</a:t>
            </a:r>
          </a:p>
          <a:p>
            <a:r>
              <a:rPr lang="en-IN" dirty="0" smtClean="0"/>
              <a:t>3. Discontent and unrest</a:t>
            </a:r>
          </a:p>
          <a:p>
            <a:r>
              <a:rPr lang="en-IN" dirty="0" smtClean="0"/>
              <a:t>4. What is </a:t>
            </a:r>
            <a:r>
              <a:rPr lang="en-IN" dirty="0" err="1" smtClean="0"/>
              <a:t>Swaraj</a:t>
            </a:r>
            <a:r>
              <a:rPr lang="en-IN" dirty="0" smtClean="0"/>
              <a:t>?</a:t>
            </a:r>
          </a:p>
          <a:p>
            <a:r>
              <a:rPr lang="en-IN" dirty="0" smtClean="0"/>
              <a:t>5. The condition of England</a:t>
            </a:r>
          </a:p>
          <a:p>
            <a:r>
              <a:rPr lang="en-IN" dirty="0" smtClean="0"/>
              <a:t>6. Civilization</a:t>
            </a:r>
          </a:p>
          <a:p>
            <a:r>
              <a:rPr lang="en-IN" dirty="0" smtClean="0"/>
              <a:t>7. Why was India lost?</a:t>
            </a:r>
          </a:p>
          <a:p>
            <a:r>
              <a:rPr lang="en-IN" dirty="0" smtClean="0"/>
              <a:t>8. The condition of India</a:t>
            </a:r>
          </a:p>
          <a:p>
            <a:r>
              <a:rPr lang="en-IN" dirty="0" smtClean="0"/>
              <a:t>9.The condition of India(cont.): railways</a:t>
            </a:r>
          </a:p>
          <a:p>
            <a:r>
              <a:rPr lang="en-IN" dirty="0" smtClean="0"/>
              <a:t>10.The condition of India(cont.): the Hindus and the </a:t>
            </a:r>
            <a:r>
              <a:rPr lang="en-IN" dirty="0" err="1" smtClean="0"/>
              <a:t>Mahomedans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Spiritual Intelligence</a:t>
            </a:r>
          </a:p>
          <a:p>
            <a:r>
              <a:rPr lang="en-US" dirty="0" smtClean="0"/>
              <a:t>Attitude of Acceptance</a:t>
            </a:r>
          </a:p>
          <a:p>
            <a:r>
              <a:rPr lang="en-US" dirty="0" smtClean="0"/>
              <a:t>Emptiness</a:t>
            </a:r>
          </a:p>
          <a:p>
            <a:r>
              <a:rPr lang="en-US" dirty="0" smtClean="0"/>
              <a:t>Einstein and Dalai Lama on Human Values</a:t>
            </a:r>
          </a:p>
          <a:p>
            <a:r>
              <a:rPr lang="en-US" dirty="0" smtClean="0"/>
              <a:t>Utilitarianism and Deontology</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dirty="0" smtClean="0"/>
              <a:t>11. The condition of India(cont.): lawyers</a:t>
            </a:r>
          </a:p>
          <a:p>
            <a:r>
              <a:rPr lang="en-IN" dirty="0" smtClean="0"/>
              <a:t>12. The condition of India (cont.): doctors</a:t>
            </a:r>
          </a:p>
          <a:p>
            <a:r>
              <a:rPr lang="en-IN" dirty="0" smtClean="0"/>
              <a:t>13. What is true civilization</a:t>
            </a:r>
          </a:p>
          <a:p>
            <a:r>
              <a:rPr lang="en-IN" smtClean="0"/>
              <a:t>14. How </a:t>
            </a:r>
            <a:r>
              <a:rPr lang="en-IN" dirty="0" smtClean="0"/>
              <a:t>can India become free?</a:t>
            </a:r>
          </a:p>
          <a:p>
            <a:r>
              <a:rPr lang="en-IN" dirty="0" smtClean="0"/>
              <a:t>15. Italy and India</a:t>
            </a:r>
          </a:p>
          <a:p>
            <a:r>
              <a:rPr lang="en-IN" dirty="0" smtClean="0"/>
              <a:t>16.Brute force</a:t>
            </a:r>
          </a:p>
          <a:p>
            <a:r>
              <a:rPr lang="en-IN" dirty="0" smtClean="0"/>
              <a:t>17.Passive resistance</a:t>
            </a:r>
          </a:p>
          <a:p>
            <a:r>
              <a:rPr lang="en-IN" dirty="0" smtClean="0"/>
              <a:t>18. Education</a:t>
            </a:r>
          </a:p>
          <a:p>
            <a:r>
              <a:rPr lang="en-IN" dirty="0" smtClean="0"/>
              <a:t>19.Machinery</a:t>
            </a:r>
          </a:p>
          <a:p>
            <a:r>
              <a:rPr lang="en-IN" dirty="0" smtClean="0"/>
              <a:t>20.Conclusion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and society</a:t>
            </a:r>
            <a:endParaRPr lang="en-US" dirty="0"/>
          </a:p>
        </p:txBody>
      </p:sp>
      <p:sp>
        <p:nvSpPr>
          <p:cNvPr id="3" name="Content Placeholder 2"/>
          <p:cNvSpPr>
            <a:spLocks noGrp="1"/>
          </p:cNvSpPr>
          <p:nvPr>
            <p:ph sz="quarter" idx="1"/>
          </p:nvPr>
        </p:nvSpPr>
        <p:spPr/>
        <p:txBody>
          <a:bodyPr/>
          <a:lstStyle/>
          <a:p>
            <a:r>
              <a:rPr lang="en-US" dirty="0" smtClean="0"/>
              <a:t>Social welfare meant the conscious submission of the individual and a voluntary contribution of one's possession to the society, which consisted of </a:t>
            </a:r>
            <a:r>
              <a:rPr lang="en-US" i="1" dirty="0" smtClean="0">
                <a:solidFill>
                  <a:schemeClr val="accent1"/>
                </a:solidFill>
              </a:rPr>
              <a:t>all</a:t>
            </a:r>
            <a:r>
              <a:rPr lang="en-US" i="1" dirty="0" smtClean="0"/>
              <a:t>, </a:t>
            </a:r>
            <a:r>
              <a:rPr lang="en-US" dirty="0" smtClean="0"/>
              <a:t>not a majority and, in return, the social system, built upon the principles of non-violence and democracy, was to give a complete guarantee for the maximum development of the individual's personality. </a:t>
            </a:r>
          </a:p>
          <a:p>
            <a:endParaRPr lang="en-US" dirty="0" smtClean="0"/>
          </a:p>
          <a:p>
            <a:r>
              <a:rPr lang="en-US" dirty="0" smtClean="0"/>
              <a:t>“Recall the face of the </a:t>
            </a:r>
            <a:r>
              <a:rPr lang="en-US" dirty="0" smtClean="0">
                <a:solidFill>
                  <a:schemeClr val="accent1">
                    <a:lumMod val="75000"/>
                  </a:schemeClr>
                </a:solidFill>
              </a:rPr>
              <a:t>poorest and weakest man </a:t>
            </a:r>
            <a:r>
              <a:rPr lang="en-US" dirty="0" smtClean="0"/>
              <a:t>you have seen, and ask yourself if this step you contemplate is going to be any use to him.”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s://encrypted-tbn1.gstatic.com/images?q=tbn:ANd9GcTa_o9gp_RukQOaeTPpS1lOpi5nxPX1E9XwM9tQrstfqnaXlhNthQ"/>
          <p:cNvPicPr>
            <a:picLocks noChangeAspect="1" noChangeArrowheads="1"/>
          </p:cNvPicPr>
          <p:nvPr/>
        </p:nvPicPr>
        <p:blipFill>
          <a:blip r:embed="rId2"/>
          <a:srcRect/>
          <a:stretch>
            <a:fillRect/>
          </a:stretch>
        </p:blipFill>
        <p:spPr bwMode="auto">
          <a:xfrm>
            <a:off x="609600" y="533400"/>
            <a:ext cx="7543800" cy="5943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Gandhian</a:t>
            </a:r>
            <a:r>
              <a:rPr lang="en-US" dirty="0" smtClean="0"/>
              <a:t> ideals</a:t>
            </a:r>
            <a:endParaRPr lang="en-US" dirty="0"/>
          </a:p>
        </p:txBody>
      </p:sp>
      <p:sp>
        <p:nvSpPr>
          <p:cNvPr id="3" name="Content Placeholder 2"/>
          <p:cNvSpPr>
            <a:spLocks noGrp="1"/>
          </p:cNvSpPr>
          <p:nvPr>
            <p:ph sz="quarter" idx="1"/>
          </p:nvPr>
        </p:nvSpPr>
        <p:spPr/>
        <p:txBody>
          <a:bodyPr/>
          <a:lstStyle/>
          <a:p>
            <a:r>
              <a:rPr lang="en-US" dirty="0" err="1" smtClean="0"/>
              <a:t>Swaraj</a:t>
            </a:r>
            <a:r>
              <a:rPr lang="en-US" dirty="0" smtClean="0"/>
              <a:t> </a:t>
            </a:r>
          </a:p>
          <a:p>
            <a:r>
              <a:rPr lang="en-US" dirty="0" smtClean="0"/>
              <a:t>Civilization (Machinery, Materialism, and Capitalism) </a:t>
            </a:r>
          </a:p>
          <a:p>
            <a:r>
              <a:rPr lang="en-US" dirty="0" smtClean="0"/>
              <a:t>Non-Violence (Ahimsa) and Truth for </a:t>
            </a:r>
            <a:r>
              <a:rPr lang="en-US" dirty="0" err="1" smtClean="0"/>
              <a:t>Sarvodya</a:t>
            </a:r>
            <a:endParaRPr lang="en-US" dirty="0" smtClean="0"/>
          </a:p>
          <a:p>
            <a:r>
              <a:rPr lang="en-US" dirty="0" smtClean="0"/>
              <a:t>Moral force/Passive resistance</a:t>
            </a:r>
          </a:p>
          <a:p>
            <a:r>
              <a:rPr lang="en-US" dirty="0" smtClean="0"/>
              <a:t>Spirituality </a:t>
            </a:r>
          </a:p>
          <a:p>
            <a:r>
              <a:rPr lang="en-US" dirty="0" smtClean="0"/>
              <a:t>Means and Ends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Swaraj</a:t>
            </a:r>
            <a:endParaRPr lang="en-US" dirty="0"/>
          </a:p>
        </p:txBody>
      </p:sp>
      <p:sp>
        <p:nvSpPr>
          <p:cNvPr id="3" name="Content Placeholder 2"/>
          <p:cNvSpPr>
            <a:spLocks noGrp="1"/>
          </p:cNvSpPr>
          <p:nvPr>
            <p:ph sz="quarter" idx="1"/>
          </p:nvPr>
        </p:nvSpPr>
        <p:spPr/>
        <p:txBody>
          <a:bodyPr/>
          <a:lstStyle/>
          <a:p>
            <a:r>
              <a:rPr lang="en-US" dirty="0" smtClean="0"/>
              <a:t>Gandhi  re-interprets ‘</a:t>
            </a:r>
            <a:r>
              <a:rPr lang="en-US" dirty="0" err="1" smtClean="0"/>
              <a:t>swaraj</a:t>
            </a:r>
            <a:r>
              <a:rPr lang="en-US" dirty="0" smtClean="0"/>
              <a:t>’ in the English translation  as ‘self-rule’ and as ‘self-government’. </a:t>
            </a:r>
          </a:p>
          <a:p>
            <a:r>
              <a:rPr lang="en-US" dirty="0" smtClean="0"/>
              <a:t> The meaning  of </a:t>
            </a:r>
            <a:r>
              <a:rPr lang="en-US" dirty="0" err="1" smtClean="0"/>
              <a:t>swaraj</a:t>
            </a:r>
            <a:r>
              <a:rPr lang="en-US" dirty="0" smtClean="0"/>
              <a:t> in both its senses is: self-respect, self-</a:t>
            </a:r>
            <a:r>
              <a:rPr lang="en-US" dirty="0" err="1" smtClean="0"/>
              <a:t>realisation</a:t>
            </a:r>
            <a:r>
              <a:rPr lang="en-US" dirty="0" smtClean="0"/>
              <a:t> and self-reliance. </a:t>
            </a:r>
          </a:p>
          <a:p>
            <a:r>
              <a:rPr lang="en-US" dirty="0" smtClean="0"/>
              <a:t>According to Gandhi it means rule of dharma or ‘</a:t>
            </a:r>
            <a:r>
              <a:rPr lang="en-US" dirty="0" err="1" smtClean="0"/>
              <a:t>Ramarajya</a:t>
            </a:r>
            <a:r>
              <a:rPr lang="en-US" dirty="0" smtClean="0"/>
              <a:t>’ (CW 32:489).</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Ancient Indian Civilization</a:t>
            </a:r>
            <a:endParaRPr lang="en-US" dirty="0"/>
          </a:p>
        </p:txBody>
      </p:sp>
      <p:sp>
        <p:nvSpPr>
          <p:cNvPr id="2" name="Content Placeholder 1"/>
          <p:cNvSpPr>
            <a:spLocks noGrp="1"/>
          </p:cNvSpPr>
          <p:nvPr>
            <p:ph sz="quarter" idx="1"/>
          </p:nvPr>
        </p:nvSpPr>
        <p:spPr/>
        <p:txBody>
          <a:bodyPr>
            <a:normAutofit fontScale="77500" lnSpcReduction="20000"/>
          </a:bodyPr>
          <a:lstStyle/>
          <a:p>
            <a:r>
              <a:rPr lang="en-US" dirty="0" smtClean="0"/>
              <a:t>Our ancestors  saw that our real </a:t>
            </a:r>
            <a:r>
              <a:rPr lang="en-US" dirty="0" smtClean="0">
                <a:solidFill>
                  <a:srgbClr val="FF0000"/>
                </a:solidFill>
              </a:rPr>
              <a:t>happiness and health consisted in a proper use of our hands and feet. </a:t>
            </a:r>
            <a:r>
              <a:rPr lang="en-US" dirty="0" smtClean="0"/>
              <a:t>They further reasoned that large cities were a snare and a useless encumbrance and that people would not be happy in them, that there would be gangs of thieves and robbers, prostitution and vice flourishing in them and that poor men would be robbed by rich men. They were, therefore, satisfied with small villages. They saw that </a:t>
            </a:r>
            <a:r>
              <a:rPr lang="en-US" dirty="0" smtClean="0">
                <a:solidFill>
                  <a:srgbClr val="FF0000"/>
                </a:solidFill>
              </a:rPr>
              <a:t>kings and their swords were inferior to the sword of ethics</a:t>
            </a:r>
            <a:r>
              <a:rPr lang="en-US" dirty="0" smtClean="0"/>
              <a:t>, and they, therefore, held the sovereigns of the earth to be inferior to the </a:t>
            </a:r>
            <a:r>
              <a:rPr lang="en-US" dirty="0" err="1" smtClean="0"/>
              <a:t>Rishis</a:t>
            </a:r>
            <a:r>
              <a:rPr lang="en-US" dirty="0" smtClean="0"/>
              <a:t> and the Fakirs…This nation had courts, lawyers and doctors, but they were all within bounds. Everybody knew that these professions were not particularly superior. Moreover, these </a:t>
            </a:r>
            <a:r>
              <a:rPr lang="en-US" dirty="0" err="1" smtClean="0">
                <a:solidFill>
                  <a:srgbClr val="FF0000"/>
                </a:solidFill>
              </a:rPr>
              <a:t>vakils</a:t>
            </a:r>
            <a:r>
              <a:rPr lang="en-US" dirty="0" smtClean="0">
                <a:solidFill>
                  <a:srgbClr val="FF0000"/>
                </a:solidFill>
              </a:rPr>
              <a:t> and </a:t>
            </a:r>
            <a:r>
              <a:rPr lang="en-US" dirty="0" err="1" smtClean="0">
                <a:solidFill>
                  <a:srgbClr val="FF0000"/>
                </a:solidFill>
              </a:rPr>
              <a:t>vaids</a:t>
            </a:r>
            <a:r>
              <a:rPr lang="en-US" dirty="0" smtClean="0">
                <a:solidFill>
                  <a:srgbClr val="FF0000"/>
                </a:solidFill>
              </a:rPr>
              <a:t> did not rob people</a:t>
            </a:r>
            <a:r>
              <a:rPr lang="en-US" dirty="0" smtClean="0"/>
              <a:t>, they were considered people's dependants, not their masters. Justice was tolerably fair. The ordinary rule was to </a:t>
            </a:r>
            <a:r>
              <a:rPr lang="en-US" dirty="0" smtClean="0">
                <a:solidFill>
                  <a:srgbClr val="FF0000"/>
                </a:solidFill>
              </a:rPr>
              <a:t>avoid courts</a:t>
            </a:r>
            <a:r>
              <a:rPr lang="en-US" dirty="0" smtClean="0"/>
              <a:t>. There were no touts to lure people into them. This evil, too was noticeable only in and around capitals. The common people lived independently and followed their </a:t>
            </a:r>
            <a:r>
              <a:rPr lang="en-US" dirty="0" smtClean="0">
                <a:solidFill>
                  <a:srgbClr val="FF0000"/>
                </a:solidFill>
              </a:rPr>
              <a:t>agricultural occupation</a:t>
            </a:r>
            <a:r>
              <a:rPr lang="en-US" dirty="0" smtClean="0"/>
              <a:t>. They enjoyed true Home Rule.</a:t>
            </a:r>
            <a:br>
              <a:rPr lang="en-US" dirty="0" smtClean="0"/>
            </a:br>
            <a:r>
              <a:rPr lang="en-US" dirty="0" smtClean="0"/>
              <a:t>And where this cursed modern civilization has not reached, India remains as it was before. </a:t>
            </a:r>
            <a:r>
              <a:rPr lang="en-US" dirty="0" smtClean="0"/>
              <a:t>(</a:t>
            </a:r>
            <a:r>
              <a:rPr lang="en-US" dirty="0" err="1" smtClean="0"/>
              <a:t>HS</a:t>
            </a:r>
            <a:r>
              <a:rPr lang="en-US" dirty="0" err="1" smtClean="0"/>
              <a:t>,What</a:t>
            </a:r>
            <a:r>
              <a:rPr lang="en-US" dirty="0" smtClean="0"/>
              <a:t> </a:t>
            </a:r>
            <a:r>
              <a:rPr lang="en-US" dirty="0" smtClean="0"/>
              <a:t>is true civilization)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Civilization (Present)</a:t>
            </a:r>
            <a:endParaRPr lang="en-US" dirty="0"/>
          </a:p>
        </p:txBody>
      </p:sp>
      <p:sp>
        <p:nvSpPr>
          <p:cNvPr id="3" name="Content Placeholder 2"/>
          <p:cNvSpPr>
            <a:spLocks noGrp="1"/>
          </p:cNvSpPr>
          <p:nvPr>
            <p:ph sz="quarter" idx="1"/>
          </p:nvPr>
        </p:nvSpPr>
        <p:spPr/>
        <p:txBody>
          <a:bodyPr>
            <a:normAutofit/>
          </a:bodyPr>
          <a:lstStyle/>
          <a:p>
            <a:r>
              <a:rPr lang="en-US" dirty="0" smtClean="0"/>
              <a:t>Two unacceptable and unethical principles at the  very core of modern  civilization: </a:t>
            </a:r>
          </a:p>
          <a:p>
            <a:r>
              <a:rPr lang="en-US" dirty="0" smtClean="0"/>
              <a:t>1. might is right </a:t>
            </a:r>
          </a:p>
          <a:p>
            <a:r>
              <a:rPr lang="en-US" dirty="0" smtClean="0"/>
              <a:t>2. survival  of the fittest.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1200</TotalTime>
  <Words>1678</Words>
  <Application>Microsoft Office PowerPoint</Application>
  <PresentationFormat>On-screen Show (4:3)</PresentationFormat>
  <Paragraphs>119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M.K.Gandhi</vt:lpstr>
      <vt:lpstr>Slide 2</vt:lpstr>
      <vt:lpstr>Slide 3</vt:lpstr>
      <vt:lpstr>Individual and society</vt:lpstr>
      <vt:lpstr>Slide 5</vt:lpstr>
      <vt:lpstr>Gandhian ideals</vt:lpstr>
      <vt:lpstr>Swaraj</vt:lpstr>
      <vt:lpstr>Ancient Indian Civilization</vt:lpstr>
      <vt:lpstr>Modern Civilization (Present)</vt:lpstr>
      <vt:lpstr>Slide 10</vt:lpstr>
      <vt:lpstr>State and Individual</vt:lpstr>
      <vt:lpstr>What is true civilization </vt:lpstr>
      <vt:lpstr>Non-Violence and truth</vt:lpstr>
      <vt:lpstr>Slide 14</vt:lpstr>
      <vt:lpstr>Slide 15</vt:lpstr>
      <vt:lpstr>Passive Resistance/Soul Force/Satyagraha</vt:lpstr>
      <vt:lpstr>Spirituality</vt:lpstr>
      <vt:lpstr>Means lead to Ends</vt:lpstr>
      <vt:lpstr>Slide 19</vt:lpstr>
      <vt:lpstr>Slide 20</vt:lpstr>
      <vt:lpstr>Slide 21</vt:lpstr>
      <vt:lpstr>Daily prayer of Gandhi</vt:lpstr>
      <vt:lpstr>Slide 23</vt:lpstr>
      <vt:lpstr>Slide 24</vt:lpstr>
      <vt:lpstr>Gandhian Ideals and the world today</vt:lpstr>
      <vt:lpstr>Non-Violence in Modern times</vt:lpstr>
      <vt:lpstr>Slide 27</vt:lpstr>
      <vt:lpstr>Slide 28</vt:lpstr>
      <vt:lpstr>Hind Swaraj</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Gandhi and Values</dc:title>
  <dc:creator>lnmiit</dc:creator>
  <cp:lastModifiedBy>lnmiit</cp:lastModifiedBy>
  <cp:revision>120</cp:revision>
  <dcterms:created xsi:type="dcterms:W3CDTF">2006-08-16T00:00:00Z</dcterms:created>
  <dcterms:modified xsi:type="dcterms:W3CDTF">2014-02-21T06:24:06Z</dcterms:modified>
</cp:coreProperties>
</file>