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1" r:id="rId4"/>
    <p:sldId id="263" r:id="rId5"/>
    <p:sldId id="284" r:id="rId6"/>
    <p:sldId id="285" r:id="rId7"/>
    <p:sldId id="267" r:id="rId8"/>
    <p:sldId id="287" r:id="rId9"/>
    <p:sldId id="265" r:id="rId10"/>
    <p:sldId id="288" r:id="rId11"/>
    <p:sldId id="270" r:id="rId12"/>
    <p:sldId id="283" r:id="rId13"/>
    <p:sldId id="273" r:id="rId14"/>
    <p:sldId id="274" r:id="rId15"/>
    <p:sldId id="272" r:id="rId16"/>
    <p:sldId id="282" r:id="rId17"/>
    <p:sldId id="275" r:id="rId18"/>
    <p:sldId id="286" r:id="rId19"/>
    <p:sldId id="269" r:id="rId20"/>
    <p:sldId id="268" r:id="rId21"/>
    <p:sldId id="276" r:id="rId22"/>
    <p:sldId id="278" r:id="rId23"/>
    <p:sldId id="277" r:id="rId24"/>
    <p:sldId id="279" r:id="rId25"/>
    <p:sldId id="28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8908" autoAdjust="0"/>
    <p:restoredTop sz="94660"/>
  </p:normalViewPr>
  <p:slideViewPr>
    <p:cSldViewPr>
      <p:cViewPr varScale="1">
        <p:scale>
          <a:sx n="83" d="100"/>
          <a:sy n="83" d="100"/>
        </p:scale>
        <p:origin x="-147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half" idx="2"/>
          </p:nvPr>
        </p:nvSpPr>
        <p:spPr/>
        <p:txBody>
          <a:bodyPr>
            <a:normAutofit/>
          </a:bodyPr>
          <a:lstStyle/>
          <a:p>
            <a:r>
              <a:rPr lang="en-US" sz="3600" dirty="0" smtClean="0"/>
              <a:t>Terrorism  and Nationalism</a:t>
            </a:r>
            <a:endParaRPr lang="en-US" sz="3600" dirty="0"/>
          </a:p>
        </p:txBody>
      </p:sp>
      <p:pic>
        <p:nvPicPr>
          <p:cNvPr id="5" name="Picture Placeholder 4" descr="This illustration is by Margaret Scott and comes from &lt;a href=&quot;http://www.newsart.com&quot;&gt;NewsArt.com&lt;/a&gt;, and is the property of the NewsArt organization and of its artist. Reproducing this image is a violation of copyright law."/>
          <p:cNvPicPr>
            <a:picLocks noGrp="1"/>
          </p:cNvPicPr>
          <p:nvPr>
            <p:ph type="pic" idx="1"/>
          </p:nvPr>
        </p:nvPicPr>
        <p:blipFill>
          <a:blip r:embed="rId2"/>
          <a:srcRect l="303" r="303"/>
          <a:stretch>
            <a:fillRect/>
          </a:stretch>
        </p:blipFill>
        <p:spPr bwMode="auto">
          <a:xfrm>
            <a:off x="1524000" y="612775"/>
            <a:ext cx="5754688"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Diaspora</a:t>
            </a:r>
            <a:endParaRPr lang="en-IN" dirty="0"/>
          </a:p>
        </p:txBody>
      </p:sp>
      <p:sp>
        <p:nvSpPr>
          <p:cNvPr id="3" name="Content Placeholder 2"/>
          <p:cNvSpPr>
            <a:spLocks noGrp="1"/>
          </p:cNvSpPr>
          <p:nvPr>
            <p:ph idx="1"/>
          </p:nvPr>
        </p:nvSpPr>
        <p:spPr/>
        <p:txBody>
          <a:bodyPr/>
          <a:lstStyle/>
          <a:p>
            <a:r>
              <a:rPr lang="en-US" i="1" dirty="0" smtClean="0"/>
              <a:t>Diaspora</a:t>
            </a:r>
            <a:r>
              <a:rPr lang="en-US" dirty="0" smtClean="0"/>
              <a:t> (Greek for "scattering or sowing of seeds") is a term from the field of migration studies referring to the study of </a:t>
            </a:r>
            <a:r>
              <a:rPr lang="en-US" dirty="0" smtClean="0">
                <a:solidFill>
                  <a:srgbClr val="FF0000"/>
                </a:solidFill>
              </a:rPr>
              <a:t>dispersed ethnic populations.</a:t>
            </a:r>
            <a:r>
              <a:rPr lang="en-US" dirty="0" smtClean="0"/>
              <a:t>  It carries connotations of forced resettlement, expulsion, slavery, racism, war and conflict.  It is a fancy word for being an oppressed and scattered people.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Ethno-nationalism</a:t>
            </a:r>
            <a:endParaRPr lang="en-IN" dirty="0"/>
          </a:p>
        </p:txBody>
      </p:sp>
      <p:sp>
        <p:nvSpPr>
          <p:cNvPr id="3" name="Content Placeholder 2"/>
          <p:cNvSpPr>
            <a:spLocks noGrp="1"/>
          </p:cNvSpPr>
          <p:nvPr>
            <p:ph idx="1"/>
          </p:nvPr>
        </p:nvSpPr>
        <p:spPr/>
        <p:txBody>
          <a:bodyPr>
            <a:normAutofit/>
          </a:bodyPr>
          <a:lstStyle/>
          <a:p>
            <a:endParaRPr lang="en-US" dirty="0" smtClean="0"/>
          </a:p>
          <a:p>
            <a:r>
              <a:rPr lang="en-US" i="1" dirty="0" smtClean="0"/>
              <a:t>Ethno-nationalism</a:t>
            </a:r>
            <a:r>
              <a:rPr lang="en-US" dirty="0" smtClean="0"/>
              <a:t> is </a:t>
            </a:r>
            <a:r>
              <a:rPr lang="en-US" i="1" dirty="0" smtClean="0"/>
              <a:t>the combination of both ethnic and national identity in some way for a political purpose, </a:t>
            </a:r>
            <a:r>
              <a:rPr lang="en-US" i="1" dirty="0" smtClean="0">
                <a:solidFill>
                  <a:srgbClr val="FF0000"/>
                </a:solidFill>
              </a:rPr>
              <a:t>usually to infer superiority </a:t>
            </a:r>
            <a:r>
              <a:rPr lang="en-US" i="1" dirty="0" smtClean="0"/>
              <a:t>over some other group or groups</a:t>
            </a:r>
            <a:r>
              <a:rPr lang="en-US" dirty="0" smtClean="0"/>
              <a:t>.  </a:t>
            </a:r>
          </a:p>
          <a:p>
            <a:r>
              <a:rPr lang="en-US" dirty="0" smtClean="0"/>
              <a:t>E.g. Hamas  (run their own quasi state, the Palestine authority)and </a:t>
            </a:r>
            <a:r>
              <a:rPr lang="en-US" dirty="0" err="1" smtClean="0"/>
              <a:t>Hizbollah</a:t>
            </a:r>
            <a:r>
              <a:rPr lang="en-US" dirty="0" smtClean="0"/>
              <a:t> (operate a </a:t>
            </a:r>
            <a:r>
              <a:rPr lang="en-US" i="1" dirty="0" smtClean="0"/>
              <a:t>state-within-a-state</a:t>
            </a:r>
            <a:r>
              <a:rPr lang="en-US" dirty="0" smtClean="0"/>
              <a:t> ,southern Lebanon)</a:t>
            </a:r>
          </a:p>
          <a:p>
            <a:endParaRPr lang="en-US" dirty="0" smtClean="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smtClean="0"/>
              <a:t>Ethnonationalist</a:t>
            </a:r>
            <a:r>
              <a:rPr lang="en-IN" dirty="0" smtClean="0"/>
              <a:t> terrorism or </a:t>
            </a:r>
            <a:r>
              <a:rPr lang="en-US" dirty="0" err="1" smtClean="0"/>
              <a:t>Ethnoterrorism</a:t>
            </a:r>
            <a:r>
              <a:rPr lang="en-US" dirty="0" smtClean="0"/>
              <a:t> </a:t>
            </a:r>
            <a:endParaRPr lang="en-IN" dirty="0"/>
          </a:p>
        </p:txBody>
      </p:sp>
      <p:sp>
        <p:nvSpPr>
          <p:cNvPr id="3" name="Content Placeholder 2"/>
          <p:cNvSpPr>
            <a:spLocks noGrp="1"/>
          </p:cNvSpPr>
          <p:nvPr>
            <p:ph idx="1"/>
          </p:nvPr>
        </p:nvSpPr>
        <p:spPr/>
        <p:txBody>
          <a:bodyPr>
            <a:normAutofit fontScale="77500" lnSpcReduction="20000"/>
          </a:bodyPr>
          <a:lstStyle/>
          <a:p>
            <a:r>
              <a:rPr lang="en-US" dirty="0" err="1" smtClean="0"/>
              <a:t>Ethnonationalist</a:t>
            </a:r>
            <a:r>
              <a:rPr lang="en-US" dirty="0" smtClean="0"/>
              <a:t> terrorists usually want to take away the freedom to self-govern. </a:t>
            </a:r>
          </a:p>
          <a:p>
            <a:r>
              <a:rPr lang="en-US" dirty="0" smtClean="0"/>
              <a:t> </a:t>
            </a:r>
            <a:r>
              <a:rPr lang="en-US" dirty="0" err="1" smtClean="0"/>
              <a:t>Ethnonationalist</a:t>
            </a:r>
            <a:r>
              <a:rPr lang="en-US" dirty="0" smtClean="0"/>
              <a:t> terrorism in practice refers to </a:t>
            </a:r>
            <a:r>
              <a:rPr lang="en-US" i="1" dirty="0" smtClean="0"/>
              <a:t>a group of individuals belonging to an identifiable organization with a well-defined </a:t>
            </a:r>
            <a:r>
              <a:rPr lang="en-US" i="1" dirty="0" smtClean="0">
                <a:solidFill>
                  <a:srgbClr val="FF0000"/>
                </a:solidFill>
              </a:rPr>
              <a:t>command-and-control structure, clear political, social or economic objectives</a:t>
            </a:r>
            <a:r>
              <a:rPr lang="en-US" i="1" dirty="0" smtClean="0"/>
              <a:t>, and a comprehensible ideology or self-interest with </a:t>
            </a:r>
            <a:r>
              <a:rPr lang="en-US" i="1" dirty="0" smtClean="0">
                <a:solidFill>
                  <a:srgbClr val="FF0000"/>
                </a:solidFill>
              </a:rPr>
              <a:t>revolutionary connotations </a:t>
            </a:r>
          </a:p>
          <a:p>
            <a:r>
              <a:rPr lang="en-US" dirty="0" smtClean="0"/>
              <a:t>The usual targets of such terrorists are highly selective -- ambassadors, bankers, dignitaries, intelligence agents, law enforcement officers, teachers -- symbols often blamed for economic, political, or social injustice. </a:t>
            </a:r>
            <a:endParaRPr lang="en-US" i="1" dirty="0" smtClean="0">
              <a:solidFill>
                <a:srgbClr val="FF0000"/>
              </a:solidFill>
            </a:endParaRPr>
          </a:p>
          <a:p>
            <a:pPr lvl="1"/>
            <a:endParaRPr lang="en-IN"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Also called the Kurdistan Worker's Party, People's Also called Defense Force, KADEK, and since 2003, called </a:t>
            </a:r>
            <a:r>
              <a:rPr lang="en-US" dirty="0" err="1" smtClean="0"/>
              <a:t>Kongra</a:t>
            </a:r>
            <a:r>
              <a:rPr lang="en-US" dirty="0" smtClean="0"/>
              <a:t>-Gel</a:t>
            </a:r>
            <a:endParaRPr lang="en-IN" dirty="0"/>
          </a:p>
        </p:txBody>
      </p:sp>
      <p:sp>
        <p:nvSpPr>
          <p:cNvPr id="4" name="Text Placeholder 3"/>
          <p:cNvSpPr>
            <a:spLocks noGrp="1"/>
          </p:cNvSpPr>
          <p:nvPr>
            <p:ph type="body" sz="half" idx="2"/>
          </p:nvPr>
        </p:nvSpPr>
        <p:spPr/>
        <p:txBody>
          <a:bodyPr/>
          <a:lstStyle/>
          <a:p>
            <a:r>
              <a:rPr lang="en-US" b="1" dirty="0" smtClean="0"/>
              <a:t>KURDISH WORKER'S PARTY (PKK</a:t>
            </a:r>
            <a:endParaRPr lang="en-IN" dirty="0"/>
          </a:p>
        </p:txBody>
      </p:sp>
      <p:pic>
        <p:nvPicPr>
          <p:cNvPr id="5" name="Picture Placeholder 4" descr="http://www.drtomoconnor.com/images/maps/kurdishmap.jpg"/>
          <p:cNvPicPr>
            <a:picLocks noGrp="1"/>
          </p:cNvPicPr>
          <p:nvPr>
            <p:ph type="pic" idx="1"/>
          </p:nvPr>
        </p:nvPicPr>
        <p:blipFill>
          <a:blip r:embed="rId2"/>
          <a:srcRect l="14198" r="14198"/>
          <a:stretch>
            <a:fillRect/>
          </a:stretch>
        </p:blipFill>
        <p:spPr bwMode="auto">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Christian Ethnic Group</a:t>
            </a:r>
            <a:endParaRPr lang="en-IN" dirty="0"/>
          </a:p>
        </p:txBody>
      </p:sp>
      <p:sp>
        <p:nvSpPr>
          <p:cNvPr id="4" name="Text Placeholder 3"/>
          <p:cNvSpPr>
            <a:spLocks noGrp="1"/>
          </p:cNvSpPr>
          <p:nvPr>
            <p:ph type="body" sz="half" idx="2"/>
          </p:nvPr>
        </p:nvSpPr>
        <p:spPr/>
        <p:txBody>
          <a:bodyPr>
            <a:normAutofit/>
          </a:bodyPr>
          <a:lstStyle/>
          <a:p>
            <a:r>
              <a:rPr lang="en-US" sz="2000" b="1" dirty="0" smtClean="0"/>
              <a:t>BASQUE SEPARATISTS (ETA)</a:t>
            </a:r>
            <a:endParaRPr lang="en-IN" sz="2000" dirty="0"/>
          </a:p>
        </p:txBody>
      </p:sp>
      <p:pic>
        <p:nvPicPr>
          <p:cNvPr id="5" name="Picture Placeholder 4" descr="http://www.drtomoconnor.com/images/maps/basquemap.gif"/>
          <p:cNvPicPr>
            <a:picLocks noGrp="1"/>
          </p:cNvPicPr>
          <p:nvPr>
            <p:ph type="pic" idx="1"/>
          </p:nvPr>
        </p:nvPicPr>
        <p:blipFill>
          <a:blip r:embed="rId2"/>
          <a:srcRect l="5556" r="5556"/>
          <a:stretch>
            <a:fillRect/>
          </a:stretch>
        </p:blipFill>
        <p:spPr bwMode="auto">
          <a:xfrm>
            <a:off x="1828800" y="533400"/>
            <a:ext cx="5486400" cy="41148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PROXYSHIP AND STATE-SPONSORSHIP</a:t>
            </a:r>
            <a:endParaRPr lang="en-IN" dirty="0"/>
          </a:p>
        </p:txBody>
      </p:sp>
      <p:sp>
        <p:nvSpPr>
          <p:cNvPr id="3" name="Content Placeholder 2"/>
          <p:cNvSpPr>
            <a:spLocks noGrp="1"/>
          </p:cNvSpPr>
          <p:nvPr>
            <p:ph idx="1"/>
          </p:nvPr>
        </p:nvSpPr>
        <p:spPr/>
        <p:txBody>
          <a:bodyPr>
            <a:normAutofit fontScale="92500"/>
          </a:bodyPr>
          <a:lstStyle/>
          <a:p>
            <a:r>
              <a:rPr lang="en-US" dirty="0" smtClean="0"/>
              <a:t>"puppet" or nuisance terrorism, which occurs when a patron state provides political, economic, or military support to a group of people or organization in a host nation to achieve strategic or hegemonic ends. </a:t>
            </a:r>
          </a:p>
          <a:p>
            <a:r>
              <a:rPr lang="en-US" dirty="0" smtClean="0"/>
              <a:t>The purpose of nuisance terrorism is to intimidate, compel the enemy to waste resources, and thereby weaken him.  </a:t>
            </a:r>
          </a:p>
          <a:p>
            <a:r>
              <a:rPr lang="en-US" dirty="0" smtClean="0"/>
              <a:t>E.g.- Lebanese, Palestinian, and Cuban terrorism </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dirty="0"/>
          </a:p>
        </p:txBody>
      </p:sp>
      <p:sp>
        <p:nvSpPr>
          <p:cNvPr id="3" name="Content Placeholder 2"/>
          <p:cNvSpPr>
            <a:spLocks noGrp="1"/>
          </p:cNvSpPr>
          <p:nvPr>
            <p:ph idx="1"/>
          </p:nvPr>
        </p:nvSpPr>
        <p:spPr/>
        <p:txBody>
          <a:bodyPr>
            <a:normAutofit fontScale="92500" lnSpcReduction="10000"/>
          </a:bodyPr>
          <a:lstStyle/>
          <a:p>
            <a:pPr lvl="0"/>
            <a:r>
              <a:rPr lang="en-US" dirty="0" smtClean="0"/>
              <a:t>State sponsorship: </a:t>
            </a:r>
            <a:r>
              <a:rPr lang="en-US" i="1" dirty="0" smtClean="0">
                <a:solidFill>
                  <a:srgbClr val="FF0000"/>
                </a:solidFill>
              </a:rPr>
              <a:t>patronage model</a:t>
            </a:r>
            <a:r>
              <a:rPr lang="en-US" dirty="0" smtClean="0">
                <a:solidFill>
                  <a:srgbClr val="FF0000"/>
                </a:solidFill>
              </a:rPr>
              <a:t> </a:t>
            </a:r>
            <a:r>
              <a:rPr lang="en-US" dirty="0" smtClean="0"/>
              <a:t>-- active, overt participation of a patron state's security personnel in carrying out terrorist acts on an international or domestic scale; e.g., "dirty war“ (Operation enduring </a:t>
            </a:r>
            <a:r>
              <a:rPr lang="en-US" smtClean="0"/>
              <a:t>Freedom in 2001)</a:t>
            </a:r>
            <a:endParaRPr lang="en-IN" dirty="0" smtClean="0"/>
          </a:p>
          <a:p>
            <a:pPr lvl="0"/>
            <a:r>
              <a:rPr lang="en-US" dirty="0" smtClean="0"/>
              <a:t>State sponsorship: </a:t>
            </a:r>
            <a:r>
              <a:rPr lang="en-US" i="1" dirty="0" smtClean="0">
                <a:solidFill>
                  <a:srgbClr val="FF0000"/>
                </a:solidFill>
              </a:rPr>
              <a:t>assistance</a:t>
            </a:r>
            <a:r>
              <a:rPr lang="en-US" dirty="0" smtClean="0">
                <a:solidFill>
                  <a:srgbClr val="FF0000"/>
                </a:solidFill>
              </a:rPr>
              <a:t> model </a:t>
            </a:r>
            <a:r>
              <a:rPr lang="en-US" dirty="0" smtClean="0"/>
              <a:t>-- tacit, indirect encouragement and support by a patron state through sympathetic proxies and agents to carry out repression on an international or domestic scale; e.g., "civil war"</a:t>
            </a:r>
            <a:endParaRPr lang="en-IN" dirty="0" smtClean="0"/>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Terrorism from above</a:t>
            </a:r>
            <a:endParaRPr lang="en-IN" dirty="0"/>
          </a:p>
        </p:txBody>
      </p:sp>
      <p:sp>
        <p:nvSpPr>
          <p:cNvPr id="3" name="Content Placeholder 2"/>
          <p:cNvSpPr>
            <a:spLocks noGrp="1"/>
          </p:cNvSpPr>
          <p:nvPr>
            <p:ph idx="1"/>
          </p:nvPr>
        </p:nvSpPr>
        <p:spPr/>
        <p:txBody>
          <a:bodyPr>
            <a:normAutofit fontScale="77500" lnSpcReduction="20000"/>
          </a:bodyPr>
          <a:lstStyle/>
          <a:p>
            <a:r>
              <a:rPr lang="en-US" i="1" dirty="0" smtClean="0"/>
              <a:t>The most horrific acts of terrorism have always been committed in the name of counterterrorism</a:t>
            </a:r>
            <a:r>
              <a:rPr lang="en-US" dirty="0" smtClean="0"/>
              <a:t>.  The United States may be the worst offender in this regard, having supporting at least 30 intolerable regimes since WWII engaged in state terrorism against populist movements (Blum 2000). </a:t>
            </a:r>
            <a:r>
              <a:rPr lang="en-US" dirty="0" smtClean="0">
                <a:solidFill>
                  <a:srgbClr val="FF0000"/>
                </a:solidFill>
              </a:rPr>
              <a:t>Operation Phoenix</a:t>
            </a:r>
            <a:r>
              <a:rPr lang="en-US" dirty="0" smtClean="0"/>
              <a:t>, for example, officially lasted from 1968-1971 where CIA teams went into Vietnamese villages and murdered civilian chiefs because of their politics.  The French did much the same thing earlier, and the Vietnam conflict produced what many Third World leaders (in Latin America and elsewhere) emulated as the </a:t>
            </a:r>
            <a:r>
              <a:rPr lang="en-US" dirty="0" smtClean="0">
                <a:solidFill>
                  <a:srgbClr val="FF0000"/>
                </a:solidFill>
              </a:rPr>
              <a:t>French-American model of </a:t>
            </a:r>
            <a:r>
              <a:rPr lang="en-US" dirty="0" err="1" smtClean="0">
                <a:solidFill>
                  <a:srgbClr val="FF0000"/>
                </a:solidFill>
              </a:rPr>
              <a:t>counterterror</a:t>
            </a:r>
            <a:r>
              <a:rPr lang="en-US" dirty="0" smtClean="0">
                <a:solidFill>
                  <a:srgbClr val="FF0000"/>
                </a:solidFill>
              </a:rPr>
              <a:t> </a:t>
            </a:r>
            <a:r>
              <a:rPr lang="en-US" dirty="0" smtClean="0"/>
              <a:t>(torture, murder, and disappearances). </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Countering </a:t>
            </a:r>
            <a:r>
              <a:rPr lang="en-IN" dirty="0" err="1" smtClean="0"/>
              <a:t>Ethnoterrorism</a:t>
            </a:r>
            <a:endParaRPr lang="en-IN" dirty="0"/>
          </a:p>
        </p:txBody>
      </p:sp>
      <p:sp>
        <p:nvSpPr>
          <p:cNvPr id="3" name="Content Placeholder 2"/>
          <p:cNvSpPr>
            <a:spLocks noGrp="1"/>
          </p:cNvSpPr>
          <p:nvPr>
            <p:ph idx="1"/>
          </p:nvPr>
        </p:nvSpPr>
        <p:spPr/>
        <p:txBody>
          <a:bodyPr>
            <a:normAutofit/>
          </a:bodyPr>
          <a:lstStyle/>
          <a:p>
            <a:r>
              <a:rPr lang="en-US" dirty="0" smtClean="0"/>
              <a:t>Empowering the ethnic community</a:t>
            </a:r>
          </a:p>
          <a:p>
            <a:r>
              <a:rPr lang="en-US" dirty="0" smtClean="0"/>
              <a:t>Winning over moderates to the political system</a:t>
            </a:r>
          </a:p>
          <a:p>
            <a:r>
              <a:rPr lang="en-US" dirty="0" smtClean="0"/>
              <a:t>Encouraging self-policing.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dirty="0" smtClean="0">
                <a:solidFill>
                  <a:srgbClr val="FF0000"/>
                </a:solidFill>
              </a:rPr>
              <a:t>Militaristic nationalism</a:t>
            </a:r>
            <a:r>
              <a:rPr lang="en-US" dirty="0" smtClean="0"/>
              <a:t>-Tends to involve fascist or socialist movements that glorify the institutions, icons, and achievements of a nation-state at the expense of civil society.  </a:t>
            </a:r>
          </a:p>
          <a:p>
            <a:r>
              <a:rPr lang="en-US" dirty="0" smtClean="0">
                <a:solidFill>
                  <a:srgbClr val="FF0000"/>
                </a:solidFill>
              </a:rPr>
              <a:t>Jingoistic nationalism</a:t>
            </a:r>
            <a:r>
              <a:rPr lang="en-US" dirty="0" smtClean="0"/>
              <a:t>-  A common external enemy unites people in a war mentality.</a:t>
            </a:r>
            <a:r>
              <a:rPr lang="en-US" b="1" dirty="0" smtClean="0"/>
              <a:t> </a:t>
            </a:r>
            <a:r>
              <a:rPr lang="en-US" b="1" smtClean="0"/>
              <a:t>Jingoism</a:t>
            </a:r>
            <a:r>
              <a:rPr lang="en-US" smtClean="0"/>
              <a:t> is patriotism in the form of aggressive foreign policy</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Nationalism </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“nation” – that is, a sovereign community of equal members. </a:t>
            </a:r>
          </a:p>
          <a:p>
            <a:r>
              <a:rPr lang="en-US" i="1" dirty="0" smtClean="0"/>
              <a:t>Nationality </a:t>
            </a:r>
            <a:r>
              <a:rPr lang="en-US" dirty="0" smtClean="0"/>
              <a:t>refers to a person's legal relationship to a legal system, or set of laws </a:t>
            </a:r>
          </a:p>
          <a:p>
            <a:r>
              <a:rPr lang="en-US" dirty="0" smtClean="0"/>
              <a:t>The quest for national unity leads to rampant discrimination on ethic, religious, economic, and ideological grounds. </a:t>
            </a:r>
          </a:p>
          <a:p>
            <a:r>
              <a:rPr lang="en-US" dirty="0" err="1" smtClean="0"/>
              <a:t>Heterogenous</a:t>
            </a:r>
            <a:r>
              <a:rPr lang="en-US" dirty="0" smtClean="0"/>
              <a:t> culture of America; Treat dissent against an "American way of life" characterized by reverence for </a:t>
            </a:r>
            <a:r>
              <a:rPr lang="en-US" dirty="0" smtClean="0">
                <a:solidFill>
                  <a:srgbClr val="FF0000"/>
                </a:solidFill>
              </a:rPr>
              <a:t>material abundance</a:t>
            </a:r>
            <a:r>
              <a:rPr lang="en-US" dirty="0" smtClean="0"/>
              <a:t>,  </a:t>
            </a:r>
            <a:r>
              <a:rPr lang="en-US" dirty="0" smtClean="0">
                <a:solidFill>
                  <a:srgbClr val="FF0000"/>
                </a:solidFill>
              </a:rPr>
              <a:t>hard work</a:t>
            </a:r>
            <a:r>
              <a:rPr lang="en-US" dirty="0" smtClean="0"/>
              <a:t>, </a:t>
            </a:r>
            <a:r>
              <a:rPr lang="en-US" dirty="0" smtClean="0">
                <a:solidFill>
                  <a:srgbClr val="FF0000"/>
                </a:solidFill>
              </a:rPr>
              <a:t>military might</a:t>
            </a:r>
            <a:r>
              <a:rPr lang="en-US" dirty="0" smtClean="0"/>
              <a:t>, and the </a:t>
            </a:r>
            <a:r>
              <a:rPr lang="en-US" dirty="0" smtClean="0">
                <a:solidFill>
                  <a:srgbClr val="FF0000"/>
                </a:solidFill>
              </a:rPr>
              <a:t>private corporation </a:t>
            </a:r>
            <a:r>
              <a:rPr lang="en-US" dirty="0" smtClean="0"/>
              <a:t>as irrational or immoral</a:t>
            </a:r>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Quasi States</a:t>
            </a:r>
            <a:endParaRPr lang="en-US" dirty="0"/>
          </a:p>
        </p:txBody>
      </p:sp>
      <p:sp>
        <p:nvSpPr>
          <p:cNvPr id="3" name="Content Placeholder 2"/>
          <p:cNvSpPr>
            <a:spLocks noGrp="1"/>
          </p:cNvSpPr>
          <p:nvPr>
            <p:ph idx="1"/>
          </p:nvPr>
        </p:nvSpPr>
        <p:spPr/>
        <p:txBody>
          <a:bodyPr>
            <a:normAutofit fontScale="85000" lnSpcReduction="20000"/>
          </a:bodyPr>
          <a:lstStyle/>
          <a:p>
            <a:endParaRPr lang="en-US" u="sng" dirty="0" smtClean="0"/>
          </a:p>
          <a:p>
            <a:r>
              <a:rPr lang="en-US" dirty="0" smtClean="0"/>
              <a:t>Difficulty-prone areas, often representing places of age-old conflicts, or  neo-colonies. </a:t>
            </a:r>
          </a:p>
          <a:p>
            <a:r>
              <a:rPr lang="en-US" dirty="0" smtClean="0"/>
              <a:t>Their borders exist only in fantasy; no international organization recognizes them; </a:t>
            </a:r>
          </a:p>
          <a:p>
            <a:r>
              <a:rPr lang="en-US" dirty="0" smtClean="0"/>
              <a:t>Their status is that of second-class statehood. </a:t>
            </a:r>
          </a:p>
          <a:p>
            <a:r>
              <a:rPr lang="en-US" dirty="0" smtClean="0"/>
              <a:t>Belief in </a:t>
            </a:r>
            <a:r>
              <a:rPr lang="en-US" i="1" dirty="0" smtClean="0"/>
              <a:t>A Date with Destiny</a:t>
            </a:r>
          </a:p>
          <a:p>
            <a:r>
              <a:rPr lang="en-US" u="sng" dirty="0" smtClean="0"/>
              <a:t>Abkhazia</a:t>
            </a:r>
            <a:r>
              <a:rPr lang="en-US" dirty="0" smtClean="0"/>
              <a:t>; </a:t>
            </a:r>
            <a:r>
              <a:rPr lang="en-US" u="sng" dirty="0" smtClean="0"/>
              <a:t>East Timor</a:t>
            </a:r>
            <a:r>
              <a:rPr lang="en-US" dirty="0" smtClean="0"/>
              <a:t>; </a:t>
            </a:r>
            <a:r>
              <a:rPr lang="en-US" u="sng" dirty="0" smtClean="0"/>
              <a:t>Iraqi Kurdistan</a:t>
            </a:r>
            <a:r>
              <a:rPr lang="en-US" dirty="0" smtClean="0"/>
              <a:t>; </a:t>
            </a:r>
            <a:r>
              <a:rPr lang="en-US" u="sng" dirty="0" smtClean="0"/>
              <a:t>Kosovo</a:t>
            </a:r>
            <a:r>
              <a:rPr lang="en-US" dirty="0" smtClean="0"/>
              <a:t>; </a:t>
            </a:r>
            <a:r>
              <a:rPr lang="en-US" u="sng" dirty="0" smtClean="0"/>
              <a:t>Nagorno-Karabakh</a:t>
            </a:r>
            <a:r>
              <a:rPr lang="en-US" dirty="0" smtClean="0"/>
              <a:t>; </a:t>
            </a:r>
            <a:r>
              <a:rPr lang="en-US" u="sng" dirty="0" smtClean="0"/>
              <a:t>Northern Cyprus</a:t>
            </a:r>
            <a:r>
              <a:rPr lang="en-US" dirty="0" smtClean="0"/>
              <a:t>; </a:t>
            </a:r>
            <a:r>
              <a:rPr lang="en-US" u="sng" dirty="0" smtClean="0"/>
              <a:t>Palestine</a:t>
            </a:r>
            <a:r>
              <a:rPr lang="en-US" dirty="0" smtClean="0"/>
              <a:t>; </a:t>
            </a:r>
            <a:r>
              <a:rPr lang="en-US" u="sng" dirty="0" err="1" smtClean="0"/>
              <a:t>Puntland</a:t>
            </a:r>
            <a:r>
              <a:rPr lang="en-US" dirty="0" smtClean="0"/>
              <a:t>; </a:t>
            </a:r>
            <a:r>
              <a:rPr lang="en-US" u="sng" dirty="0" smtClean="0"/>
              <a:t>Somaliland</a:t>
            </a:r>
            <a:r>
              <a:rPr lang="en-US" dirty="0" smtClean="0"/>
              <a:t>; </a:t>
            </a:r>
            <a:r>
              <a:rPr lang="en-US" u="sng" dirty="0" smtClean="0"/>
              <a:t>South Ossetia</a:t>
            </a:r>
            <a:r>
              <a:rPr lang="en-US" dirty="0" smtClean="0"/>
              <a:t>; </a:t>
            </a:r>
            <a:r>
              <a:rPr lang="en-US" u="sng" dirty="0" smtClean="0"/>
              <a:t>Southern Sudan</a:t>
            </a:r>
            <a:r>
              <a:rPr lang="en-US" dirty="0" smtClean="0"/>
              <a:t>; </a:t>
            </a:r>
            <a:r>
              <a:rPr lang="en-US" u="sng" dirty="0" smtClean="0"/>
              <a:t>Taiwan</a:t>
            </a:r>
            <a:r>
              <a:rPr lang="en-US" dirty="0" smtClean="0"/>
              <a:t>;  and </a:t>
            </a:r>
            <a:r>
              <a:rPr lang="en-US" u="sng" dirty="0" smtClean="0"/>
              <a:t>Western Sahara</a:t>
            </a:r>
            <a:r>
              <a:rPr lang="en-US" dirty="0" smtClean="0"/>
              <a:t>.           </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NARCOTERRORISM</a:t>
            </a:r>
            <a:endParaRPr lang="en-IN" dirty="0"/>
          </a:p>
        </p:txBody>
      </p:sp>
      <p:sp>
        <p:nvSpPr>
          <p:cNvPr id="3" name="Content Placeholder 2"/>
          <p:cNvSpPr>
            <a:spLocks noGrp="1"/>
          </p:cNvSpPr>
          <p:nvPr>
            <p:ph idx="1"/>
          </p:nvPr>
        </p:nvSpPr>
        <p:spPr/>
        <p:txBody>
          <a:bodyPr>
            <a:normAutofit fontScale="85000" lnSpcReduction="20000"/>
          </a:bodyPr>
          <a:lstStyle/>
          <a:p>
            <a:r>
              <a:rPr lang="en-US" b="1" dirty="0" smtClean="0"/>
              <a:t> </a:t>
            </a:r>
            <a:r>
              <a:rPr lang="en-US" dirty="0" smtClean="0"/>
              <a:t>It refers to the </a:t>
            </a:r>
            <a:r>
              <a:rPr lang="en-US" dirty="0" smtClean="0">
                <a:solidFill>
                  <a:srgbClr val="FF0000"/>
                </a:solidFill>
              </a:rPr>
              <a:t>financing of terrorist activities</a:t>
            </a:r>
            <a:r>
              <a:rPr lang="en-US" dirty="0" smtClean="0"/>
              <a:t> by participation in the drug trade </a:t>
            </a:r>
          </a:p>
          <a:p>
            <a:r>
              <a:rPr lang="en-US" dirty="0" smtClean="0"/>
              <a:t>The most drug-funded terrorist groups are the Colombian groups, the Shining Path, the Tamil Tigers, Hezbollah, PKK, ETA, certain factions of the IRA, Al-Qaeda, and the Taliban. </a:t>
            </a:r>
          </a:p>
          <a:p>
            <a:r>
              <a:rPr lang="en-US" dirty="0" smtClean="0"/>
              <a:t> Al-Qaeda and other groups have gone on record advocating the use of illegal narcotics trafficking to </a:t>
            </a:r>
            <a:r>
              <a:rPr lang="en-US" dirty="0" smtClean="0">
                <a:solidFill>
                  <a:srgbClr val="FF0000"/>
                </a:solidFill>
              </a:rPr>
              <a:t>weaken western societies by supplying them with addictive drugs. </a:t>
            </a:r>
          </a:p>
          <a:p>
            <a:r>
              <a:rPr lang="en-US" dirty="0" smtClean="0"/>
              <a:t>Ever since 1998, the U.S. spends almost $3 billion dollars on </a:t>
            </a:r>
            <a:r>
              <a:rPr lang="en-US" i="1" dirty="0" smtClean="0"/>
              <a:t>interdiction</a:t>
            </a:r>
            <a:r>
              <a:rPr lang="en-US" dirty="0" smtClean="0"/>
              <a:t> efforts</a:t>
            </a:r>
            <a:endParaRPr lang="en-US" dirty="0" smtClean="0">
              <a:solidFill>
                <a:srgbClr val="FF0000"/>
              </a:solidFill>
            </a:endParaRP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r>
              <a:rPr lang="en-US" i="1" dirty="0" smtClean="0"/>
              <a:t>Source Countries</a:t>
            </a:r>
            <a:endParaRPr lang="en-IN" dirty="0" smtClean="0"/>
          </a:p>
          <a:p>
            <a:endParaRPr lang="en-IN" dirty="0"/>
          </a:p>
        </p:txBody>
      </p:sp>
      <p:sp>
        <p:nvSpPr>
          <p:cNvPr id="4" name="Content Placeholder 3"/>
          <p:cNvSpPr>
            <a:spLocks noGrp="1"/>
          </p:cNvSpPr>
          <p:nvPr>
            <p:ph sz="half" idx="2"/>
          </p:nvPr>
        </p:nvSpPr>
        <p:spPr/>
        <p:txBody>
          <a:bodyPr>
            <a:normAutofit fontScale="55000" lnSpcReduction="20000"/>
          </a:bodyPr>
          <a:lstStyle/>
          <a:p>
            <a:r>
              <a:rPr lang="en-US" b="1" i="1" dirty="0" smtClean="0"/>
              <a:t>Afghanistan</a:t>
            </a:r>
            <a:r>
              <a:rPr lang="en-US" dirty="0" smtClean="0"/>
              <a:t> - grows 93% of world's opium poppy </a:t>
            </a:r>
            <a:br>
              <a:rPr lang="en-US" dirty="0" smtClean="0"/>
            </a:br>
            <a:r>
              <a:rPr lang="en-US" i="1" dirty="0" smtClean="0"/>
              <a:t>Bolivia</a:t>
            </a:r>
            <a:r>
              <a:rPr lang="en-US" dirty="0" smtClean="0"/>
              <a:t> - third largest producer of cocaine in the world, and also a transit for cocaine from Peru and grower of marijuana</a:t>
            </a:r>
            <a:br>
              <a:rPr lang="en-US" dirty="0" smtClean="0"/>
            </a:br>
            <a:r>
              <a:rPr lang="en-US" b="1" i="1" dirty="0" smtClean="0"/>
              <a:t>Burma</a:t>
            </a:r>
            <a:r>
              <a:rPr lang="en-US" dirty="0" smtClean="0"/>
              <a:t> - world's second largest producer of opium poppy </a:t>
            </a:r>
            <a:br>
              <a:rPr lang="en-US" dirty="0" smtClean="0"/>
            </a:br>
            <a:r>
              <a:rPr lang="en-US" b="1" i="1" dirty="0" smtClean="0"/>
              <a:t>Colombia</a:t>
            </a:r>
            <a:r>
              <a:rPr lang="en-US" b="1" dirty="0" smtClean="0"/>
              <a:t> -</a:t>
            </a:r>
            <a:r>
              <a:rPr lang="en-US" dirty="0" smtClean="0"/>
              <a:t> world's number one cocaine supplier, and also a major supplier of heroin and precursor chemicals</a:t>
            </a:r>
            <a:br>
              <a:rPr lang="en-US" dirty="0" smtClean="0"/>
            </a:br>
            <a:r>
              <a:rPr lang="en-US" b="1" i="1" dirty="0" smtClean="0"/>
              <a:t>Jamaica</a:t>
            </a:r>
            <a:r>
              <a:rPr lang="en-US" dirty="0" smtClean="0"/>
              <a:t> - world's largest producer of marijuana and marijuana-derived products</a:t>
            </a:r>
            <a:br>
              <a:rPr lang="en-US" dirty="0" smtClean="0"/>
            </a:br>
            <a:r>
              <a:rPr lang="en-US" b="1" i="1" dirty="0" smtClean="0"/>
              <a:t>Laos</a:t>
            </a:r>
            <a:r>
              <a:rPr lang="en-US" dirty="0" smtClean="0"/>
              <a:t> - opium producer and transit for heroin, amphetamine-type stimulants and precursor chemicals</a:t>
            </a:r>
            <a:br>
              <a:rPr lang="en-US" dirty="0" smtClean="0"/>
            </a:br>
            <a:r>
              <a:rPr lang="en-US" b="1" i="1" dirty="0" smtClean="0"/>
              <a:t>Mexico</a:t>
            </a:r>
            <a:r>
              <a:rPr lang="en-US" dirty="0" smtClean="0"/>
              <a:t> - a source of heroin, methamphetamines and marijuana; also a major transit for cocaine</a:t>
            </a:r>
            <a:br>
              <a:rPr lang="en-US" dirty="0" smtClean="0"/>
            </a:br>
            <a:r>
              <a:rPr lang="en-US" b="1" i="1" dirty="0" smtClean="0"/>
              <a:t>Paraguay</a:t>
            </a:r>
            <a:r>
              <a:rPr lang="en-US" dirty="0" smtClean="0"/>
              <a:t> - largest marijuana producer in South America; also a transit hub for cocaine </a:t>
            </a:r>
            <a:br>
              <a:rPr lang="en-US" dirty="0" smtClean="0"/>
            </a:br>
            <a:r>
              <a:rPr lang="en-US" i="1" dirty="0" smtClean="0"/>
              <a:t>Peru</a:t>
            </a:r>
            <a:r>
              <a:rPr lang="en-US" dirty="0" smtClean="0"/>
              <a:t> - a major producer of cocaine and big importer of precursor chemicals</a:t>
            </a:r>
            <a:endParaRPr lang="en-IN" dirty="0" smtClean="0"/>
          </a:p>
        </p:txBody>
      </p:sp>
      <p:sp>
        <p:nvSpPr>
          <p:cNvPr id="5" name="Text Placeholder 4"/>
          <p:cNvSpPr>
            <a:spLocks noGrp="1"/>
          </p:cNvSpPr>
          <p:nvPr>
            <p:ph type="body" sz="quarter" idx="3"/>
          </p:nvPr>
        </p:nvSpPr>
        <p:spPr/>
        <p:txBody>
          <a:bodyPr/>
          <a:lstStyle/>
          <a:p>
            <a:r>
              <a:rPr lang="en-US" i="1" dirty="0" smtClean="0"/>
              <a:t>Transit Countries</a:t>
            </a:r>
            <a:endParaRPr lang="en-IN" dirty="0" smtClean="0"/>
          </a:p>
          <a:p>
            <a:endParaRPr lang="en-IN" dirty="0"/>
          </a:p>
        </p:txBody>
      </p:sp>
      <p:sp>
        <p:nvSpPr>
          <p:cNvPr id="6" name="Content Placeholder 5"/>
          <p:cNvSpPr>
            <a:spLocks noGrp="1"/>
          </p:cNvSpPr>
          <p:nvPr>
            <p:ph sz="quarter" idx="4"/>
          </p:nvPr>
        </p:nvSpPr>
        <p:spPr/>
        <p:txBody>
          <a:bodyPr>
            <a:normAutofit fontScale="62500" lnSpcReduction="20000"/>
          </a:bodyPr>
          <a:lstStyle/>
          <a:p>
            <a:r>
              <a:rPr lang="en-US" i="1" dirty="0" err="1" smtClean="0"/>
              <a:t>BahaBrazil</a:t>
            </a:r>
            <a:r>
              <a:rPr lang="en-US" i="1" dirty="0" smtClean="0"/>
              <a:t> </a:t>
            </a:r>
            <a:r>
              <a:rPr lang="en-US" dirty="0" smtClean="0"/>
              <a:t>-</a:t>
            </a:r>
            <a:r>
              <a:rPr lang="en-US" i="1" dirty="0" err="1" smtClean="0"/>
              <a:t>mas</a:t>
            </a:r>
            <a:r>
              <a:rPr lang="en-US" dirty="0" smtClean="0"/>
              <a:t> - a transit hub for cocaine and marijuana</a:t>
            </a:r>
            <a:br>
              <a:rPr lang="en-US" dirty="0" smtClean="0"/>
            </a:br>
            <a:r>
              <a:rPr lang="en-US" dirty="0" smtClean="0"/>
              <a:t> a transit hub for cocaine and heroin</a:t>
            </a:r>
            <a:br>
              <a:rPr lang="en-US" dirty="0" smtClean="0"/>
            </a:br>
            <a:r>
              <a:rPr lang="en-US" i="1" dirty="0" smtClean="0"/>
              <a:t>Dominican Republic</a:t>
            </a:r>
            <a:r>
              <a:rPr lang="en-US" dirty="0" smtClean="0"/>
              <a:t> - a transit hub for </a:t>
            </a:r>
            <a:r>
              <a:rPr lang="en-US" b="1" dirty="0" smtClean="0"/>
              <a:t>cocaine, heroin, and marijuana </a:t>
            </a:r>
            <a:br>
              <a:rPr lang="en-US" b="1" dirty="0" smtClean="0"/>
            </a:br>
            <a:r>
              <a:rPr lang="en-US" i="1" dirty="0" smtClean="0"/>
              <a:t>Ecuador</a:t>
            </a:r>
            <a:r>
              <a:rPr lang="en-US" dirty="0" smtClean="0"/>
              <a:t> - a transit hub for cocaine, heroin and precursor chemicals</a:t>
            </a:r>
            <a:br>
              <a:rPr lang="en-US" dirty="0" smtClean="0"/>
            </a:br>
            <a:r>
              <a:rPr lang="en-US" i="1" dirty="0" smtClean="0"/>
              <a:t>Guatemala</a:t>
            </a:r>
            <a:r>
              <a:rPr lang="en-US" dirty="0" smtClean="0"/>
              <a:t> - a transit hub for cocaine and heroin; poppy production also on rise</a:t>
            </a:r>
            <a:br>
              <a:rPr lang="en-US" dirty="0" smtClean="0"/>
            </a:br>
            <a:r>
              <a:rPr lang="en-US" b="1" i="1" dirty="0" smtClean="0"/>
              <a:t>Haiti</a:t>
            </a:r>
            <a:r>
              <a:rPr lang="en-US" b="1" dirty="0" smtClean="0"/>
              <a:t> </a:t>
            </a:r>
            <a:r>
              <a:rPr lang="en-US" dirty="0" smtClean="0"/>
              <a:t>- a transit hub for cocaine and marijuana</a:t>
            </a:r>
            <a:br>
              <a:rPr lang="en-US" dirty="0" smtClean="0"/>
            </a:br>
            <a:r>
              <a:rPr lang="en-US" b="1" i="1" dirty="0" smtClean="0"/>
              <a:t>India</a:t>
            </a:r>
            <a:r>
              <a:rPr lang="en-US" b="1" dirty="0" smtClean="0"/>
              <a:t> </a:t>
            </a:r>
            <a:r>
              <a:rPr lang="en-US" dirty="0" smtClean="0"/>
              <a:t>- a transit hub for heroin, hashish and marijuana </a:t>
            </a:r>
            <a:br>
              <a:rPr lang="en-US" dirty="0" smtClean="0"/>
            </a:br>
            <a:r>
              <a:rPr lang="en-US" b="1" i="1" dirty="0" smtClean="0"/>
              <a:t>Nigeria</a:t>
            </a:r>
            <a:r>
              <a:rPr lang="en-US" b="1" dirty="0" smtClean="0"/>
              <a:t> </a:t>
            </a:r>
            <a:r>
              <a:rPr lang="en-US" dirty="0" smtClean="0"/>
              <a:t>- a transit hub for cocaine, heroin, marijuana, and psychotropic substances </a:t>
            </a:r>
            <a:br>
              <a:rPr lang="en-US" dirty="0" smtClean="0"/>
            </a:br>
            <a:r>
              <a:rPr lang="en-US" b="1" i="1" dirty="0" smtClean="0"/>
              <a:t>Pakistan</a:t>
            </a:r>
            <a:r>
              <a:rPr lang="en-US" dirty="0" smtClean="0"/>
              <a:t> - a transit hub for opium and hashish; poppy production also on rise </a:t>
            </a:r>
            <a:br>
              <a:rPr lang="en-US" dirty="0" smtClean="0"/>
            </a:br>
            <a:r>
              <a:rPr lang="en-US" b="1" i="1" dirty="0" smtClean="0"/>
              <a:t>Panama</a:t>
            </a:r>
            <a:r>
              <a:rPr lang="en-US" dirty="0" smtClean="0"/>
              <a:t> - a transit hub for cocaine and other drugs </a:t>
            </a:r>
            <a:br>
              <a:rPr lang="en-US" dirty="0" smtClean="0"/>
            </a:br>
            <a:r>
              <a:rPr lang="en-US" b="1" i="1" dirty="0" smtClean="0"/>
              <a:t>Venezuela</a:t>
            </a:r>
            <a:r>
              <a:rPr lang="en-US" b="1" dirty="0" smtClean="0"/>
              <a:t> </a:t>
            </a:r>
            <a:r>
              <a:rPr lang="en-US" dirty="0" smtClean="0"/>
              <a:t>- a transit hub for cocaine and other drugs </a:t>
            </a:r>
            <a:endParaRPr lang="en-IN" dirty="0" smtClean="0"/>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PETROTERRORISM</a:t>
            </a:r>
            <a:endParaRPr lang="en-IN" dirty="0" smtClean="0"/>
          </a:p>
        </p:txBody>
      </p:sp>
      <p:sp>
        <p:nvSpPr>
          <p:cNvPr id="3" name="Content Placeholder 2"/>
          <p:cNvSpPr>
            <a:spLocks noGrp="1"/>
          </p:cNvSpPr>
          <p:nvPr>
            <p:ph idx="1"/>
          </p:nvPr>
        </p:nvSpPr>
        <p:spPr/>
        <p:txBody>
          <a:bodyPr/>
          <a:lstStyle/>
          <a:p>
            <a:pPr marL="514350" indent="-514350">
              <a:buAutoNum type="arabicParenBoth"/>
            </a:pPr>
            <a:r>
              <a:rPr lang="en-US" dirty="0" smtClean="0"/>
              <a:t>jihad of the tongue -- to preach the word;</a:t>
            </a:r>
          </a:p>
          <a:p>
            <a:pPr marL="514350" indent="-514350">
              <a:buAutoNum type="arabicParenBoth"/>
            </a:pPr>
            <a:r>
              <a:rPr lang="en-US" dirty="0" smtClean="0"/>
              <a:t>jihad of the soul -- to struggle personally; </a:t>
            </a:r>
          </a:p>
          <a:p>
            <a:pPr marL="514350" indent="-514350">
              <a:buAutoNum type="arabicParenBoth"/>
            </a:pPr>
            <a:r>
              <a:rPr lang="en-US" dirty="0" smtClean="0"/>
              <a:t>jihad in the path -- striving for the cause; </a:t>
            </a:r>
          </a:p>
          <a:p>
            <a:pPr marL="514350" indent="-514350">
              <a:buNone/>
            </a:pPr>
            <a:r>
              <a:rPr lang="en-US" dirty="0" smtClean="0"/>
              <a:t>(4) funding jihad -- being charitable and supporting warriors </a:t>
            </a:r>
          </a:p>
          <a:p>
            <a:pPr marL="514350" indent="-514350">
              <a:buNone/>
            </a:pPr>
            <a:endParaRPr lang="en-US" dirty="0" smtClean="0"/>
          </a:p>
          <a:p>
            <a:pPr marL="514350" indent="-514350">
              <a:buNone/>
            </a:pPr>
            <a:r>
              <a:rPr lang="en-US" b="1" dirty="0" smtClean="0"/>
              <a:t>     PETROCRACY- </a:t>
            </a:r>
            <a:r>
              <a:rPr lang="en-US" dirty="0" smtClean="0"/>
              <a:t>Developing oil reserves, e.g., Venezuela</a:t>
            </a:r>
            <a:endParaRPr lang="en-IN"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Text Placeholder 3"/>
          <p:cNvSpPr>
            <a:spLocks noGrp="1"/>
          </p:cNvSpPr>
          <p:nvPr>
            <p:ph type="body" sz="half" idx="2"/>
          </p:nvPr>
        </p:nvSpPr>
        <p:spPr/>
        <p:txBody>
          <a:bodyPr/>
          <a:lstStyle/>
          <a:p>
            <a:r>
              <a:rPr lang="en-US" b="1" dirty="0" smtClean="0"/>
              <a:t>DAWOOD IBRAHIM</a:t>
            </a:r>
            <a:endParaRPr lang="en-IN" dirty="0"/>
          </a:p>
        </p:txBody>
      </p:sp>
      <p:pic>
        <p:nvPicPr>
          <p:cNvPr id="5" name="Picture Placeholder 4" descr="http://www.drtomoconnor.com/images/photos/Ibrahim.jpg"/>
          <p:cNvPicPr>
            <a:picLocks noGrp="1"/>
          </p:cNvPicPr>
          <p:nvPr>
            <p:ph type="pic" idx="1"/>
          </p:nvPr>
        </p:nvPicPr>
        <p:blipFill>
          <a:blip r:embed="rId2"/>
          <a:srcRect t="15736" b="15736"/>
          <a:stretch>
            <a:fillRect/>
          </a:stretch>
        </p:blipFill>
        <p:spPr bwMode="auto">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Acknowledgement: All slides are from the </a:t>
            </a:r>
            <a:r>
              <a:rPr lang="en-US" dirty="0" err="1" smtClean="0"/>
              <a:t>pdf</a:t>
            </a:r>
            <a:r>
              <a:rPr lang="en-US" dirty="0" smtClean="0"/>
              <a:t> file </a:t>
            </a:r>
            <a:r>
              <a:rPr lang="en-US" b="1" dirty="0" smtClean="0"/>
              <a:t>Terrorism and Nationalism</a:t>
            </a:r>
            <a:r>
              <a:rPr lang="en-US" dirty="0" smtClean="0"/>
              <a:t>. For source material see the links provided in that file.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The notion that a functioning state must rely upon </a:t>
            </a:r>
            <a:r>
              <a:rPr lang="en-US" dirty="0" smtClean="0">
                <a:solidFill>
                  <a:srgbClr val="FF0000"/>
                </a:solidFill>
              </a:rPr>
              <a:t>pure ethnicity</a:t>
            </a:r>
            <a:r>
              <a:rPr lang="en-US" dirty="0" smtClean="0"/>
              <a:t> and a set of cultural and religious beliefs widely and deeply shared by those within its boundaries may be one of the most destructive ideals of the last millennium </a:t>
            </a:r>
          </a:p>
          <a:p>
            <a:r>
              <a:rPr lang="en-US" dirty="0" smtClean="0"/>
              <a:t> Rather than trying to impose some illusory common culture, national heritage, or shared economic interest on the protean stuff that is our humanity, our task is to </a:t>
            </a:r>
            <a:r>
              <a:rPr lang="en-US" dirty="0" smtClean="0">
                <a:solidFill>
                  <a:srgbClr val="FF0000"/>
                </a:solidFill>
              </a:rPr>
              <a:t>celebrate an expanding democratic pluralism.</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Nationalism, madness and terrorism</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Nationalism is the cultural foundation of modernity – the framework of its social consciousness.</a:t>
            </a:r>
            <a:endParaRPr lang="en-US" dirty="0" smtClean="0">
              <a:solidFill>
                <a:srgbClr val="FF0000"/>
              </a:solidFill>
            </a:endParaRPr>
          </a:p>
          <a:p>
            <a:r>
              <a:rPr lang="en-US" dirty="0" smtClean="0"/>
              <a:t>It was </a:t>
            </a:r>
            <a:r>
              <a:rPr lang="en-US" dirty="0" smtClean="0">
                <a:solidFill>
                  <a:srgbClr val="FF0000"/>
                </a:solidFill>
              </a:rPr>
              <a:t>nationalism</a:t>
            </a:r>
            <a:r>
              <a:rPr lang="en-US" dirty="0" smtClean="0"/>
              <a:t> that legitimated </a:t>
            </a:r>
            <a:r>
              <a:rPr lang="en-US" dirty="0" smtClean="0">
                <a:solidFill>
                  <a:srgbClr val="FF0000"/>
                </a:solidFill>
              </a:rPr>
              <a:t>mobility</a:t>
            </a:r>
            <a:r>
              <a:rPr lang="en-US" dirty="0" smtClean="0"/>
              <a:t>; the two of them together that produced madness </a:t>
            </a:r>
          </a:p>
          <a:p>
            <a:r>
              <a:rPr lang="en-US" dirty="0" smtClean="0"/>
              <a:t>By providing </a:t>
            </a:r>
            <a:r>
              <a:rPr lang="en-US" i="1" dirty="0" smtClean="0">
                <a:solidFill>
                  <a:srgbClr val="FF0000"/>
                </a:solidFill>
              </a:rPr>
              <a:t>inconsistent</a:t>
            </a:r>
            <a:r>
              <a:rPr lang="en-US" dirty="0" smtClean="0">
                <a:solidFill>
                  <a:srgbClr val="FF0000"/>
                </a:solidFill>
              </a:rPr>
              <a:t> guidance </a:t>
            </a:r>
            <a:r>
              <a:rPr lang="en-US" dirty="0" smtClean="0"/>
              <a:t>(for we are inevitably guided by our cultural environment), nationalism actively disorients us – a cultural insufficiency called </a:t>
            </a:r>
            <a:r>
              <a:rPr lang="en-US" i="1" dirty="0" smtClean="0"/>
              <a:t>anomie</a:t>
            </a:r>
            <a:r>
              <a:rPr lang="en-US" dirty="0" smtClean="0"/>
              <a:t>.</a:t>
            </a:r>
          </a:p>
          <a:p>
            <a:r>
              <a:rPr lang="en-US" dirty="0" smtClean="0"/>
              <a:t>Blaming one’s existential discomfort on external factors is a kind of self-therapy </a:t>
            </a:r>
          </a:p>
          <a:p>
            <a:r>
              <a:rPr lang="en-US" dirty="0" err="1" smtClean="0"/>
              <a:t>Tamerlan</a:t>
            </a:r>
            <a:r>
              <a:rPr lang="en-US" dirty="0" smtClean="0"/>
              <a:t> and </a:t>
            </a:r>
            <a:r>
              <a:rPr lang="en-US" dirty="0" err="1" smtClean="0"/>
              <a:t>Dzhokhar</a:t>
            </a:r>
            <a:r>
              <a:rPr lang="en-US" dirty="0" smtClean="0"/>
              <a:t> </a:t>
            </a:r>
            <a:r>
              <a:rPr lang="en-US" dirty="0" err="1" smtClean="0"/>
              <a:t>Tsarnaev</a:t>
            </a:r>
            <a:r>
              <a:rPr lang="en-US" dirty="0" smtClean="0"/>
              <a:t> - Boston Marathon bombing suspects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National Consciousness</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Those who possess national consciousness become committed to and </a:t>
            </a:r>
            <a:r>
              <a:rPr lang="en-US" dirty="0" smtClean="0">
                <a:solidFill>
                  <a:srgbClr val="FF0000"/>
                </a:solidFill>
              </a:rPr>
              <a:t>defensive of the dignity of the nation </a:t>
            </a:r>
          </a:p>
          <a:p>
            <a:r>
              <a:rPr lang="en-US" dirty="0" smtClean="0"/>
              <a:t>In a society where national consciousness is limited to the better educated (for example, the Arab Middle East), they must resort to traditional means of mobilization. In the case of the Middle East, that </a:t>
            </a:r>
            <a:r>
              <a:rPr lang="en-US" dirty="0" smtClean="0">
                <a:solidFill>
                  <a:srgbClr val="FF0000"/>
                </a:solidFill>
              </a:rPr>
              <a:t>traditional </a:t>
            </a:r>
            <a:r>
              <a:rPr lang="en-US" dirty="0" err="1" smtClean="0">
                <a:solidFill>
                  <a:srgbClr val="FF0000"/>
                </a:solidFill>
              </a:rPr>
              <a:t>mobilizer</a:t>
            </a:r>
            <a:r>
              <a:rPr lang="en-US" dirty="0" smtClean="0">
                <a:solidFill>
                  <a:srgbClr val="FF0000"/>
                </a:solidFill>
              </a:rPr>
              <a:t> is Islam</a:t>
            </a:r>
            <a:r>
              <a:rPr lang="en-US" dirty="0" smtClean="0"/>
              <a:t>, and so threats to national prestige are presented as threats to Islam.</a:t>
            </a:r>
          </a:p>
          <a:p>
            <a:endParaRPr lang="en-US" dirty="0" smtClean="0"/>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Nationalist movements in History</a:t>
            </a:r>
            <a:endParaRPr lang="en-IN" dirty="0"/>
          </a:p>
        </p:txBody>
      </p:sp>
      <p:sp>
        <p:nvSpPr>
          <p:cNvPr id="3" name="Content Placeholder 2"/>
          <p:cNvSpPr>
            <a:spLocks noGrp="1"/>
          </p:cNvSpPr>
          <p:nvPr>
            <p:ph idx="1"/>
          </p:nvPr>
        </p:nvSpPr>
        <p:spPr/>
        <p:txBody>
          <a:bodyPr/>
          <a:lstStyle/>
          <a:p>
            <a:r>
              <a:rPr lang="en-US" dirty="0" smtClean="0"/>
              <a:t>French and the Russian Revolutions. </a:t>
            </a:r>
          </a:p>
          <a:p>
            <a:r>
              <a:rPr lang="en-US" dirty="0" smtClean="0"/>
              <a:t>Mao </a:t>
            </a:r>
            <a:r>
              <a:rPr lang="en-US" dirty="0" err="1" smtClean="0"/>
              <a:t>Zedong’s</a:t>
            </a:r>
            <a:r>
              <a:rPr lang="en-US" dirty="0" smtClean="0"/>
              <a:t> struggle against the </a:t>
            </a:r>
            <a:r>
              <a:rPr lang="en-US" i="1" dirty="0" smtClean="0"/>
              <a:t>Kuomintang</a:t>
            </a:r>
            <a:r>
              <a:rPr lang="en-US" dirty="0" smtClean="0"/>
              <a:t> (the openly self-named “Nationalist Movement”) </a:t>
            </a:r>
          </a:p>
          <a:p>
            <a:r>
              <a:rPr lang="en-US" dirty="0" smtClean="0"/>
              <a:t>Nationalism was the source of Hitler’s National Socialism which led to World War II.</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The Difference between Patriotism and Nationalism</a:t>
            </a:r>
            <a:endParaRPr lang="en-US" dirty="0"/>
          </a:p>
        </p:txBody>
      </p:sp>
      <p:sp>
        <p:nvSpPr>
          <p:cNvPr id="3" name="Text Placeholder 2"/>
          <p:cNvSpPr>
            <a:spLocks noGrp="1"/>
          </p:cNvSpPr>
          <p:nvPr>
            <p:ph type="body" idx="1"/>
          </p:nvPr>
        </p:nvSpPr>
        <p:spPr/>
        <p:txBody>
          <a:bodyPr/>
          <a:lstStyle/>
          <a:p>
            <a:r>
              <a:rPr lang="en-US" dirty="0" smtClean="0"/>
              <a:t>Patriotism</a:t>
            </a:r>
            <a:endParaRPr lang="en-US" dirty="0"/>
          </a:p>
        </p:txBody>
      </p:sp>
      <p:sp>
        <p:nvSpPr>
          <p:cNvPr id="4" name="Content Placeholder 3"/>
          <p:cNvSpPr>
            <a:spLocks noGrp="1"/>
          </p:cNvSpPr>
          <p:nvPr>
            <p:ph sz="half" idx="2"/>
          </p:nvPr>
        </p:nvSpPr>
        <p:spPr/>
        <p:txBody>
          <a:bodyPr>
            <a:normAutofit/>
          </a:bodyPr>
          <a:lstStyle/>
          <a:p>
            <a:r>
              <a:rPr lang="en-US" dirty="0" smtClean="0"/>
              <a:t>Patriotism is gratitude.  </a:t>
            </a:r>
          </a:p>
          <a:p>
            <a:r>
              <a:rPr lang="en-US" dirty="0" smtClean="0"/>
              <a:t>Patriotism involves accepting one's country for all its faults and virtues. </a:t>
            </a:r>
          </a:p>
          <a:p>
            <a:r>
              <a:rPr lang="en-US" dirty="0" smtClean="0"/>
              <a:t>It's no sin to be unpatriotic, or uncomfortable with unquestioning love of country.   </a:t>
            </a:r>
            <a:endParaRPr lang="en-US" dirty="0"/>
          </a:p>
        </p:txBody>
      </p:sp>
      <p:sp>
        <p:nvSpPr>
          <p:cNvPr id="5" name="Text Placeholder 4"/>
          <p:cNvSpPr>
            <a:spLocks noGrp="1"/>
          </p:cNvSpPr>
          <p:nvPr>
            <p:ph type="body" sz="quarter" idx="3"/>
          </p:nvPr>
        </p:nvSpPr>
        <p:spPr/>
        <p:txBody>
          <a:bodyPr/>
          <a:lstStyle/>
          <a:p>
            <a:r>
              <a:rPr lang="en-US" dirty="0" smtClean="0"/>
              <a:t>Nationalism</a:t>
            </a:r>
            <a:endParaRPr lang="en-US" dirty="0"/>
          </a:p>
        </p:txBody>
      </p:sp>
      <p:sp>
        <p:nvSpPr>
          <p:cNvPr id="6" name="Content Placeholder 5"/>
          <p:cNvSpPr>
            <a:spLocks noGrp="1"/>
          </p:cNvSpPr>
          <p:nvPr>
            <p:ph sz="quarter" idx="4"/>
          </p:nvPr>
        </p:nvSpPr>
        <p:spPr/>
        <p:txBody>
          <a:bodyPr/>
          <a:lstStyle/>
          <a:p>
            <a:r>
              <a:rPr lang="en-US" dirty="0" smtClean="0"/>
              <a:t>Nationalism is idolatry, or idol-worship. </a:t>
            </a:r>
          </a:p>
          <a:p>
            <a:r>
              <a:rPr lang="en-US" dirty="0" smtClean="0"/>
              <a:t>Nationalism involves exaggerating the virtues and overlooking the faults. </a:t>
            </a:r>
          </a:p>
          <a:p>
            <a:r>
              <a:rPr lang="en-US" dirty="0" smtClean="0"/>
              <a:t>It is a crime to not display your love in the form of loyalty when nationalism is at stake.</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Hegemonic Power</a:t>
            </a:r>
            <a:endParaRPr lang="en-IN" dirty="0"/>
          </a:p>
        </p:txBody>
      </p:sp>
      <p:sp>
        <p:nvSpPr>
          <p:cNvPr id="3" name="Content Placeholder 2"/>
          <p:cNvSpPr>
            <a:spLocks noGrp="1"/>
          </p:cNvSpPr>
          <p:nvPr>
            <p:ph idx="1"/>
          </p:nvPr>
        </p:nvSpPr>
        <p:spPr/>
        <p:txBody>
          <a:bodyPr>
            <a:normAutofit fontScale="85000" lnSpcReduction="10000"/>
          </a:bodyPr>
          <a:lstStyle/>
          <a:p>
            <a:r>
              <a:rPr lang="en-US" dirty="0" smtClean="0"/>
              <a:t>A "hegemonic power" refers to a nation-state with a </a:t>
            </a:r>
            <a:r>
              <a:rPr lang="en-US" dirty="0" smtClean="0">
                <a:solidFill>
                  <a:srgbClr val="FF0000"/>
                </a:solidFill>
              </a:rPr>
              <a:t>preponderance of power </a:t>
            </a:r>
          </a:p>
          <a:p>
            <a:r>
              <a:rPr lang="en-US" dirty="0" smtClean="0"/>
              <a:t>"hegemonic idea" refers to an </a:t>
            </a:r>
            <a:r>
              <a:rPr lang="en-US" dirty="0" smtClean="0">
                <a:solidFill>
                  <a:srgbClr val="FF0000"/>
                </a:solidFill>
              </a:rPr>
              <a:t>attitude, belief, or value </a:t>
            </a:r>
            <a:r>
              <a:rPr lang="en-US" dirty="0" smtClean="0"/>
              <a:t>that is accepted by most if not all members of society. </a:t>
            </a:r>
          </a:p>
          <a:p>
            <a:r>
              <a:rPr lang="en-US" dirty="0" smtClean="0"/>
              <a:t>Control of what people perceive as common sense is hegemonic control. </a:t>
            </a:r>
          </a:p>
          <a:p>
            <a:r>
              <a:rPr lang="en-US" dirty="0" smtClean="0"/>
              <a:t> According to Antonio </a:t>
            </a:r>
            <a:r>
              <a:rPr lang="en-US" dirty="0" err="1" smtClean="0"/>
              <a:t>Gramsci</a:t>
            </a:r>
            <a:r>
              <a:rPr lang="en-US" dirty="0" smtClean="0"/>
              <a:t>, anti-hegemony should be Phase One of a terrorist movement, which involves the destruction of beloved symbols, ideals, and commonsense taken-for-granted values.</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ETHNIC GROUPS</a:t>
            </a:r>
            <a:endParaRPr lang="en-US" sz="3600" dirty="0"/>
          </a:p>
        </p:txBody>
      </p:sp>
      <p:sp>
        <p:nvSpPr>
          <p:cNvPr id="3" name="Content Placeholder 2"/>
          <p:cNvSpPr>
            <a:spLocks noGrp="1"/>
          </p:cNvSpPr>
          <p:nvPr>
            <p:ph idx="1"/>
          </p:nvPr>
        </p:nvSpPr>
        <p:spPr/>
        <p:txBody>
          <a:bodyPr>
            <a:normAutofit fontScale="92500" lnSpcReduction="20000"/>
          </a:bodyPr>
          <a:lstStyle/>
          <a:p>
            <a:r>
              <a:rPr lang="en-US" dirty="0" smtClean="0"/>
              <a:t>An </a:t>
            </a:r>
            <a:r>
              <a:rPr lang="en-US" i="1" dirty="0" smtClean="0"/>
              <a:t>ethnic group</a:t>
            </a:r>
            <a:r>
              <a:rPr lang="en-US" dirty="0" smtClean="0"/>
              <a:t> is defined as a human population whose members identify with each other, usually on the basis of a presumed </a:t>
            </a:r>
            <a:r>
              <a:rPr lang="en-US" dirty="0" smtClean="0">
                <a:solidFill>
                  <a:srgbClr val="FF0000"/>
                </a:solidFill>
              </a:rPr>
              <a:t>common genealogy or ancestry </a:t>
            </a:r>
            <a:r>
              <a:rPr lang="en-US" dirty="0" smtClean="0"/>
              <a:t>(Smith 1986) </a:t>
            </a:r>
          </a:p>
          <a:p>
            <a:r>
              <a:rPr lang="en-US" dirty="0" smtClean="0"/>
              <a:t>Ethnic groups are typically united by </a:t>
            </a:r>
            <a:r>
              <a:rPr lang="en-US" dirty="0" smtClean="0">
                <a:solidFill>
                  <a:srgbClr val="FF0000"/>
                </a:solidFill>
              </a:rPr>
              <a:t>common cultural, behavioral, linguistic, or religious practices. </a:t>
            </a:r>
          </a:p>
          <a:p>
            <a:r>
              <a:rPr lang="en-US" dirty="0" smtClean="0"/>
              <a:t>Ethnic identity is usually associated with the history of political struggles of a group</a:t>
            </a:r>
            <a:endParaRPr lang="en-US" dirty="0" smtClean="0">
              <a:solidFill>
                <a:srgbClr val="FF0000"/>
              </a:solidFill>
            </a:endParaRPr>
          </a:p>
          <a:p>
            <a:r>
              <a:rPr lang="en-US" dirty="0" smtClean="0"/>
              <a:t>Basque separatists, Hamas militants, the Irish Republican Army, and Kashmiri Muslims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1339</TotalTime>
  <Words>1069</Words>
  <Application>Microsoft Office PowerPoint</Application>
  <PresentationFormat>On-screen Show (4:3)</PresentationFormat>
  <Paragraphs>93</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Slide 1</vt:lpstr>
      <vt:lpstr>Nationalism </vt:lpstr>
      <vt:lpstr>Slide 3</vt:lpstr>
      <vt:lpstr>Nationalism, madness and terrorism </vt:lpstr>
      <vt:lpstr>National Consciousness</vt:lpstr>
      <vt:lpstr>Nationalist movements in History</vt:lpstr>
      <vt:lpstr>The Difference between Patriotism and Nationalism</vt:lpstr>
      <vt:lpstr>Hegemonic Power</vt:lpstr>
      <vt:lpstr>ETHNIC GROUPS</vt:lpstr>
      <vt:lpstr>Diaspora</vt:lpstr>
      <vt:lpstr>Ethno-nationalism</vt:lpstr>
      <vt:lpstr>Ethnonationalist terrorism or Ethnoterrorism </vt:lpstr>
      <vt:lpstr>Also called the Kurdistan Worker's Party, People's Also called Defense Force, KADEK, and since 2003, called Kongra-Gel</vt:lpstr>
      <vt:lpstr>Christian Ethnic Group</vt:lpstr>
      <vt:lpstr>PROXYSHIP AND STATE-SPONSORSHIP</vt:lpstr>
      <vt:lpstr>Slide 16</vt:lpstr>
      <vt:lpstr>Terrorism from above</vt:lpstr>
      <vt:lpstr>Countering Ethnoterrorism</vt:lpstr>
      <vt:lpstr>Slide 19</vt:lpstr>
      <vt:lpstr>Quasi States</vt:lpstr>
      <vt:lpstr>NARCOTERRORISM</vt:lpstr>
      <vt:lpstr>Slide 22</vt:lpstr>
      <vt:lpstr>PETROTERRORISM</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Nationalism and Terrorism</dc:title>
  <dc:creator>lnmiit</dc:creator>
  <cp:lastModifiedBy>lnmiit</cp:lastModifiedBy>
  <cp:revision>94</cp:revision>
  <dcterms:created xsi:type="dcterms:W3CDTF">2006-08-16T00:00:00Z</dcterms:created>
  <dcterms:modified xsi:type="dcterms:W3CDTF">2014-02-24T06:03:02Z</dcterms:modified>
</cp:coreProperties>
</file>