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0982B-9C09-43E9-98D3-F8769C2966FA}" type="datetimeFigureOut">
              <a:rPr lang="en-US" smtClean="0"/>
              <a:t>9/8/2017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67B4-20CC-4CD0-8F34-06820C87987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Dynamic Polymorphism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public static void main (String </a:t>
            </a:r>
            <a:r>
              <a:rPr lang="en-IN" dirty="0" err="1" smtClean="0"/>
              <a:t>args</a:t>
            </a:r>
            <a:r>
              <a:rPr lang="en-IN" dirty="0" smtClean="0"/>
              <a:t>[]){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ClassA</a:t>
            </a:r>
            <a:r>
              <a:rPr lang="en-IN" dirty="0" smtClean="0"/>
              <a:t> x1 = new </a:t>
            </a:r>
            <a:r>
              <a:rPr lang="en-IN" dirty="0" err="1" smtClean="0"/>
              <a:t>ClassB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x1.printStatic();</a:t>
            </a:r>
          </a:p>
          <a:p>
            <a:pPr>
              <a:buNone/>
            </a:pPr>
            <a:r>
              <a:rPr lang="en-IN" dirty="0" smtClean="0"/>
              <a:t>    x1.printDynamic();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ClassB</a:t>
            </a:r>
            <a:r>
              <a:rPr lang="en-IN" dirty="0" smtClean="0"/>
              <a:t> x2 = new </a:t>
            </a:r>
            <a:r>
              <a:rPr lang="en-IN" dirty="0" err="1" smtClean="0"/>
              <a:t>ClassB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x2.printStatic();</a:t>
            </a:r>
          </a:p>
          <a:p>
            <a:pPr>
              <a:buNone/>
            </a:pPr>
            <a:r>
              <a:rPr lang="en-IN" dirty="0" smtClean="0"/>
              <a:t>    x2.printDynamic();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4000" b="1" dirty="0" smtClean="0"/>
              <a:t>Final Keyword In Java</a:t>
            </a:r>
            <a:br>
              <a:rPr lang="en-IN" sz="4000" b="1" dirty="0" smtClean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786874" cy="5572164"/>
          </a:xfrm>
        </p:spPr>
        <p:txBody>
          <a:bodyPr/>
          <a:lstStyle/>
          <a:p>
            <a:pPr algn="just"/>
            <a:r>
              <a:rPr lang="en-IN" dirty="0" smtClean="0"/>
              <a:t>The </a:t>
            </a:r>
            <a:r>
              <a:rPr lang="en-IN" b="1" dirty="0" smtClean="0"/>
              <a:t>final keyword</a:t>
            </a:r>
            <a:r>
              <a:rPr lang="en-IN" dirty="0" smtClean="0"/>
              <a:t> in java is used to restrict the user. The java final keyword can be used in many context. Final can be:</a:t>
            </a:r>
          </a:p>
          <a:p>
            <a:pPr lvl="1" algn="just"/>
            <a:r>
              <a:rPr lang="en-IN" sz="3200" dirty="0" smtClean="0"/>
              <a:t>variable</a:t>
            </a:r>
          </a:p>
          <a:p>
            <a:pPr lvl="1" algn="just"/>
            <a:r>
              <a:rPr lang="en-IN" sz="3200" dirty="0" smtClean="0"/>
              <a:t>method</a:t>
            </a:r>
          </a:p>
          <a:p>
            <a:pPr lvl="1" algn="just"/>
            <a:r>
              <a:rPr lang="en-IN" sz="3200" dirty="0" smtClean="0"/>
              <a:t>Class</a:t>
            </a:r>
          </a:p>
          <a:p>
            <a:r>
              <a:rPr lang="en-IN" b="1" dirty="0" smtClean="0"/>
              <a:t>1) Java final variable</a:t>
            </a:r>
          </a:p>
          <a:p>
            <a:r>
              <a:rPr lang="en-IN" dirty="0" smtClean="0"/>
              <a:t>If you make any variable as final, you cannot change the value of final variable(It will be constant).</a:t>
            </a:r>
          </a:p>
          <a:p>
            <a:pPr lvl="1" algn="just">
              <a:buNone/>
            </a:pPr>
            <a:endParaRPr lang="en-IN" sz="3200" dirty="0" smtClean="0"/>
          </a:p>
          <a:p>
            <a:pPr lvl="1" algn="just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class Bike9{  </a:t>
            </a:r>
          </a:p>
          <a:p>
            <a:pPr>
              <a:buNone/>
            </a:pPr>
            <a:r>
              <a:rPr lang="en-IN" dirty="0" smtClean="0"/>
              <a:t> final </a:t>
            </a:r>
            <a:r>
              <a:rPr lang="en-IN" dirty="0" err="1" smtClean="0"/>
              <a:t>int</a:t>
            </a:r>
            <a:r>
              <a:rPr lang="en-IN" dirty="0" smtClean="0"/>
              <a:t> </a:t>
            </a:r>
            <a:r>
              <a:rPr lang="en-IN" dirty="0" err="1" smtClean="0"/>
              <a:t>speedlimit</a:t>
            </a:r>
            <a:r>
              <a:rPr lang="en-IN" dirty="0" smtClean="0"/>
              <a:t>=90;//final variable  </a:t>
            </a:r>
          </a:p>
          <a:p>
            <a:pPr>
              <a:buNone/>
            </a:pPr>
            <a:r>
              <a:rPr lang="en-IN" dirty="0" smtClean="0"/>
              <a:t> void run(){  </a:t>
            </a:r>
          </a:p>
          <a:p>
            <a:pPr>
              <a:buNone/>
            </a:pPr>
            <a:r>
              <a:rPr lang="en-IN" dirty="0" smtClean="0"/>
              <a:t>  </a:t>
            </a:r>
            <a:r>
              <a:rPr lang="en-IN" dirty="0" err="1" smtClean="0"/>
              <a:t>speedlimit</a:t>
            </a:r>
            <a:r>
              <a:rPr lang="en-IN" dirty="0" smtClean="0"/>
              <a:t>=400;  </a:t>
            </a:r>
          </a:p>
          <a:p>
            <a:pPr>
              <a:buNone/>
            </a:pPr>
            <a:r>
              <a:rPr lang="en-IN" dirty="0" smtClean="0"/>
              <a:t> }  </a:t>
            </a:r>
          </a:p>
          <a:p>
            <a:pPr>
              <a:buNone/>
            </a:pPr>
            <a:r>
              <a:rPr lang="en-IN" dirty="0" smtClean="0"/>
              <a:t> public static void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>
              <a:buNone/>
            </a:pPr>
            <a:r>
              <a:rPr lang="en-IN" dirty="0" smtClean="0"/>
              <a:t> Bike9 </a:t>
            </a:r>
            <a:r>
              <a:rPr lang="en-IN" dirty="0" err="1" smtClean="0"/>
              <a:t>obj</a:t>
            </a:r>
            <a:r>
              <a:rPr lang="en-IN" dirty="0" smtClean="0"/>
              <a:t>=new  Bike9();  </a:t>
            </a:r>
          </a:p>
          <a:p>
            <a:pPr>
              <a:buNone/>
            </a:pPr>
            <a:r>
              <a:rPr lang="en-IN" dirty="0" smtClean="0"/>
              <a:t> </a:t>
            </a:r>
            <a:r>
              <a:rPr lang="en-IN" dirty="0" err="1" smtClean="0"/>
              <a:t>obj.run</a:t>
            </a:r>
            <a:r>
              <a:rPr lang="en-IN" dirty="0" smtClean="0"/>
              <a:t>();  </a:t>
            </a:r>
          </a:p>
          <a:p>
            <a:pPr>
              <a:buNone/>
            </a:pPr>
            <a:r>
              <a:rPr lang="en-IN" dirty="0" smtClean="0"/>
              <a:t> }  </a:t>
            </a:r>
          </a:p>
          <a:p>
            <a:pPr>
              <a:buNone/>
            </a:pPr>
            <a:r>
              <a:rPr lang="en-IN" dirty="0" smtClean="0"/>
              <a:t>}//end of class  </a:t>
            </a:r>
          </a:p>
          <a:p>
            <a:pPr>
              <a:buNone/>
            </a:pPr>
            <a:r>
              <a:rPr lang="en-IN" dirty="0" smtClean="0"/>
              <a:t>Output:  compile time error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600" b="1" dirty="0" smtClean="0"/>
              <a:t>2) Java final method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71504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If you make any method as final, you cannot </a:t>
            </a:r>
            <a:r>
              <a:rPr lang="en-IN" b="1" dirty="0" smtClean="0"/>
              <a:t>override</a:t>
            </a:r>
            <a:r>
              <a:rPr lang="en-IN" dirty="0" smtClean="0"/>
              <a:t> it.</a:t>
            </a:r>
          </a:p>
          <a:p>
            <a:pPr>
              <a:buNone/>
            </a:pPr>
            <a:r>
              <a:rPr lang="en-IN" sz="3400" dirty="0" smtClean="0"/>
              <a:t>class Bike{  </a:t>
            </a:r>
          </a:p>
          <a:p>
            <a:pPr>
              <a:buNone/>
            </a:pPr>
            <a:r>
              <a:rPr lang="en-IN" sz="3400" dirty="0" smtClean="0"/>
              <a:t>  final void run(){</a:t>
            </a:r>
            <a:r>
              <a:rPr lang="en-IN" sz="3400" dirty="0" err="1" smtClean="0"/>
              <a:t>System.out.println</a:t>
            </a:r>
            <a:r>
              <a:rPr lang="en-IN" sz="3400" dirty="0" smtClean="0"/>
              <a:t>("running");}  </a:t>
            </a:r>
          </a:p>
          <a:p>
            <a:pPr>
              <a:buNone/>
            </a:pPr>
            <a:r>
              <a:rPr lang="en-IN" sz="3400" dirty="0" smtClean="0"/>
              <a:t>}  </a:t>
            </a:r>
          </a:p>
          <a:p>
            <a:pPr>
              <a:buNone/>
            </a:pPr>
            <a:r>
              <a:rPr lang="en-IN" sz="3400" dirty="0" smtClean="0"/>
              <a:t>     </a:t>
            </a:r>
          </a:p>
          <a:p>
            <a:pPr>
              <a:buNone/>
            </a:pPr>
            <a:r>
              <a:rPr lang="en-IN" sz="3400" dirty="0" smtClean="0"/>
              <a:t>class Honda extends Bike{  </a:t>
            </a:r>
          </a:p>
          <a:p>
            <a:pPr>
              <a:buNone/>
            </a:pPr>
            <a:r>
              <a:rPr lang="en-IN" sz="3400" dirty="0" smtClean="0"/>
              <a:t>   void run(){</a:t>
            </a:r>
            <a:r>
              <a:rPr lang="en-IN" sz="3400" dirty="0" err="1" smtClean="0"/>
              <a:t>System.out.println</a:t>
            </a:r>
            <a:r>
              <a:rPr lang="en-IN" sz="3400" dirty="0" smtClean="0"/>
              <a:t>("running safely with 100kmph");}  </a:t>
            </a:r>
          </a:p>
          <a:p>
            <a:pPr>
              <a:buNone/>
            </a:pPr>
            <a:r>
              <a:rPr lang="en-IN" sz="3400" dirty="0" smtClean="0"/>
              <a:t>     </a:t>
            </a:r>
          </a:p>
          <a:p>
            <a:pPr>
              <a:buNone/>
            </a:pPr>
            <a:r>
              <a:rPr lang="en-IN" sz="3400" dirty="0" smtClean="0"/>
              <a:t>   public static void main(String </a:t>
            </a:r>
            <a:r>
              <a:rPr lang="en-IN" sz="3400" dirty="0" err="1" smtClean="0"/>
              <a:t>args</a:t>
            </a:r>
            <a:r>
              <a:rPr lang="en-IN" sz="3400" dirty="0" smtClean="0"/>
              <a:t>[]){  </a:t>
            </a:r>
          </a:p>
          <a:p>
            <a:pPr>
              <a:buNone/>
            </a:pPr>
            <a:r>
              <a:rPr lang="en-IN" sz="3400" dirty="0" smtClean="0"/>
              <a:t>   Honda </a:t>
            </a:r>
            <a:r>
              <a:rPr lang="en-IN" sz="3400" dirty="0" err="1" smtClean="0"/>
              <a:t>honda</a:t>
            </a:r>
            <a:r>
              <a:rPr lang="en-IN" sz="3400" dirty="0" smtClean="0"/>
              <a:t>= new Honda();  </a:t>
            </a:r>
          </a:p>
          <a:p>
            <a:pPr>
              <a:buNone/>
            </a:pPr>
            <a:r>
              <a:rPr lang="en-IN" sz="3400" dirty="0" smtClean="0"/>
              <a:t>   </a:t>
            </a:r>
            <a:r>
              <a:rPr lang="en-IN" sz="3400" dirty="0" err="1" smtClean="0"/>
              <a:t>honda.run</a:t>
            </a:r>
            <a:r>
              <a:rPr lang="en-IN" sz="3400" dirty="0" smtClean="0"/>
              <a:t>();  </a:t>
            </a:r>
          </a:p>
          <a:p>
            <a:pPr>
              <a:buNone/>
            </a:pPr>
            <a:r>
              <a:rPr lang="en-IN" sz="3400" dirty="0" smtClean="0"/>
              <a:t>   }  </a:t>
            </a:r>
          </a:p>
          <a:p>
            <a:pPr>
              <a:buNone/>
            </a:pPr>
            <a:r>
              <a:rPr lang="en-IN" sz="3400" dirty="0" smtClean="0"/>
              <a:t>}  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600" b="1" dirty="0" smtClean="0"/>
              <a:t>3) Java final class</a:t>
            </a:r>
            <a:br>
              <a:rPr lang="en-IN" sz="3600" b="1" dirty="0" smtClean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35785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If you make any class as final, you </a:t>
            </a:r>
            <a:r>
              <a:rPr lang="en-IN" b="1" dirty="0" smtClean="0"/>
              <a:t>cannot</a:t>
            </a:r>
            <a:r>
              <a:rPr lang="en-IN" dirty="0" smtClean="0"/>
              <a:t> </a:t>
            </a:r>
            <a:r>
              <a:rPr lang="en-IN" b="1" dirty="0" smtClean="0"/>
              <a:t>extend</a:t>
            </a:r>
            <a:r>
              <a:rPr lang="en-IN" dirty="0" smtClean="0"/>
              <a:t> it.</a:t>
            </a:r>
          </a:p>
          <a:p>
            <a:pPr>
              <a:buNone/>
            </a:pPr>
            <a:r>
              <a:rPr lang="en-IN" dirty="0" smtClean="0"/>
              <a:t>final class Bike{}  </a:t>
            </a:r>
          </a:p>
          <a:p>
            <a:pPr>
              <a:buNone/>
            </a:pPr>
            <a:r>
              <a:rPr lang="en-IN" dirty="0" smtClean="0"/>
              <a:t>  class Honda1 extends Bike{  </a:t>
            </a:r>
          </a:p>
          <a:p>
            <a:pPr>
              <a:buNone/>
            </a:pPr>
            <a:r>
              <a:rPr lang="en-IN" dirty="0" smtClean="0"/>
              <a:t>  void run</a:t>
            </a:r>
            <a:r>
              <a:rPr lang="en-IN" sz="2600" dirty="0" smtClean="0"/>
              <a:t>(){</a:t>
            </a:r>
            <a:r>
              <a:rPr lang="en-IN" sz="2600" dirty="0" err="1" smtClean="0"/>
              <a:t>System.out.println</a:t>
            </a:r>
            <a:r>
              <a:rPr lang="en-IN" sz="2600" dirty="0" smtClean="0"/>
              <a:t>("running safely with 100kmph");}  </a:t>
            </a:r>
          </a:p>
          <a:p>
            <a:pPr>
              <a:buNone/>
            </a:pP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r>
              <a:rPr lang="en-IN" dirty="0" smtClean="0"/>
              <a:t>  public static void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>
              <a:buNone/>
            </a:pPr>
            <a:r>
              <a:rPr lang="en-IN" dirty="0" smtClean="0"/>
              <a:t>  Honda1 </a:t>
            </a:r>
            <a:r>
              <a:rPr lang="en-IN" dirty="0" err="1" smtClean="0"/>
              <a:t>honda</a:t>
            </a:r>
            <a:r>
              <a:rPr lang="en-IN" dirty="0" smtClean="0"/>
              <a:t>= new Honda();  </a:t>
            </a:r>
          </a:p>
          <a:p>
            <a:pPr>
              <a:buNone/>
            </a:pPr>
            <a:r>
              <a:rPr lang="en-IN" dirty="0" smtClean="0"/>
              <a:t>  </a:t>
            </a:r>
            <a:r>
              <a:rPr lang="en-IN" dirty="0" err="1" smtClean="0"/>
              <a:t>honda.run</a:t>
            </a:r>
            <a:r>
              <a:rPr lang="en-IN" dirty="0" smtClean="0"/>
              <a:t>();  </a:t>
            </a:r>
          </a:p>
          <a:p>
            <a:pPr>
              <a:buNone/>
            </a:pPr>
            <a:r>
              <a:rPr lang="en-IN" dirty="0" smtClean="0"/>
              <a:t>  }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600" b="1" dirty="0" smtClean="0"/>
              <a:t>Q) Is final method inherited?</a:t>
            </a:r>
            <a:br>
              <a:rPr lang="en-IN" sz="3600" b="1" dirty="0" smtClean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858312" cy="5429288"/>
          </a:xfrm>
        </p:spPr>
        <p:txBody>
          <a:bodyPr>
            <a:normAutofit lnSpcReduction="10000"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) Yes, final method is inherited but you cannot override it. </a:t>
            </a:r>
          </a:p>
          <a:p>
            <a:pPr>
              <a:buNone/>
            </a:pPr>
            <a:r>
              <a:rPr lang="en-IN" dirty="0" smtClean="0"/>
              <a:t>class Bike{  </a:t>
            </a:r>
          </a:p>
          <a:p>
            <a:pPr>
              <a:buNone/>
            </a:pPr>
            <a:r>
              <a:rPr lang="en-IN" dirty="0" smtClean="0"/>
              <a:t>  final void run(){</a:t>
            </a:r>
            <a:r>
              <a:rPr lang="en-IN" dirty="0" err="1" smtClean="0"/>
              <a:t>System.out.println</a:t>
            </a:r>
            <a:r>
              <a:rPr lang="en-IN" dirty="0" smtClean="0"/>
              <a:t>("running...");}  </a:t>
            </a:r>
          </a:p>
          <a:p>
            <a:pPr>
              <a:buNone/>
            </a:pPr>
            <a:r>
              <a:rPr lang="en-IN" dirty="0" smtClean="0"/>
              <a:t>}  </a:t>
            </a:r>
          </a:p>
          <a:p>
            <a:pPr>
              <a:buNone/>
            </a:pPr>
            <a:r>
              <a:rPr lang="en-IN" dirty="0" smtClean="0"/>
              <a:t>class Honda2 extends Bike{  </a:t>
            </a:r>
          </a:p>
          <a:p>
            <a:pPr>
              <a:buNone/>
            </a:pPr>
            <a:r>
              <a:rPr lang="en-IN" dirty="0" smtClean="0"/>
              <a:t> 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  </a:t>
            </a:r>
          </a:p>
          <a:p>
            <a:pPr>
              <a:buNone/>
            </a:pPr>
            <a:r>
              <a:rPr lang="en-IN" dirty="0" smtClean="0"/>
              <a:t>    new Honda2().run();  </a:t>
            </a:r>
          </a:p>
          <a:p>
            <a:pPr>
              <a:buNone/>
            </a:pPr>
            <a:r>
              <a:rPr lang="en-IN" dirty="0" smtClean="0"/>
              <a:t>   }  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Q) What is blank or uninitialized final variable?</a:t>
            </a:r>
            <a:br>
              <a:rPr lang="en-IN" sz="3200" b="1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643998" cy="5268931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class Student{  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 id;  </a:t>
            </a:r>
          </a:p>
          <a:p>
            <a:pPr>
              <a:buNone/>
            </a:pPr>
            <a:r>
              <a:rPr lang="en-IN" dirty="0" smtClean="0"/>
              <a:t>String name;  </a:t>
            </a:r>
          </a:p>
          <a:p>
            <a:pPr>
              <a:buNone/>
            </a:pPr>
            <a:r>
              <a:rPr lang="en-IN" dirty="0" smtClean="0"/>
              <a:t>final String PAN_CARD_NUMBER;  </a:t>
            </a:r>
          </a:p>
          <a:p>
            <a:pPr>
              <a:buNone/>
            </a:pPr>
            <a:r>
              <a:rPr lang="en-IN" dirty="0" smtClean="0"/>
              <a:t>...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600" b="1" dirty="0" smtClean="0"/>
              <a:t>Q) Can we initialize blank final variable?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Yes, but only in constructor.</a:t>
            </a:r>
          </a:p>
          <a:p>
            <a:pPr>
              <a:buNone/>
            </a:pPr>
            <a:r>
              <a:rPr lang="en-IN" dirty="0" smtClean="0"/>
              <a:t>class Bike10{  </a:t>
            </a:r>
          </a:p>
          <a:p>
            <a:pPr>
              <a:buNone/>
            </a:pPr>
            <a:r>
              <a:rPr lang="en-IN" dirty="0" smtClean="0"/>
              <a:t>  final </a:t>
            </a:r>
            <a:r>
              <a:rPr lang="en-IN" dirty="0" err="1" smtClean="0"/>
              <a:t>int</a:t>
            </a:r>
            <a:r>
              <a:rPr lang="en-IN" dirty="0" smtClean="0"/>
              <a:t> </a:t>
            </a:r>
            <a:r>
              <a:rPr lang="en-IN" dirty="0" err="1" smtClean="0"/>
              <a:t>speedlimit</a:t>
            </a:r>
            <a:r>
              <a:rPr lang="en-IN" dirty="0" smtClean="0"/>
              <a:t>;//blank final variable  </a:t>
            </a:r>
          </a:p>
          <a:p>
            <a:pPr>
              <a:buNone/>
            </a:pP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dirty="0" smtClean="0"/>
              <a:t>  Bike10(){  </a:t>
            </a:r>
          </a:p>
          <a:p>
            <a:pPr>
              <a:buNone/>
            </a:pPr>
            <a:r>
              <a:rPr lang="en-IN" dirty="0" smtClean="0"/>
              <a:t>  </a:t>
            </a:r>
            <a:r>
              <a:rPr lang="en-IN" dirty="0" err="1" smtClean="0"/>
              <a:t>speedlimit</a:t>
            </a:r>
            <a:r>
              <a:rPr lang="en-IN" dirty="0" smtClean="0"/>
              <a:t>=70;  </a:t>
            </a:r>
          </a:p>
          <a:p>
            <a:pPr>
              <a:buNone/>
            </a:pPr>
            <a:r>
              <a:rPr lang="en-IN" dirty="0" smtClean="0"/>
              <a:t>  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speedlimit</a:t>
            </a:r>
            <a:r>
              <a:rPr lang="en-IN" dirty="0" smtClean="0"/>
              <a:t>);  </a:t>
            </a:r>
          </a:p>
          <a:p>
            <a:pPr>
              <a:buNone/>
            </a:pPr>
            <a:r>
              <a:rPr lang="en-IN" dirty="0" smtClean="0"/>
              <a:t>  }  </a:t>
            </a:r>
          </a:p>
          <a:p>
            <a:pPr>
              <a:buNone/>
            </a:pP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public static void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>
              <a:buNone/>
            </a:pPr>
            <a:r>
              <a:rPr lang="en-IN" dirty="0" smtClean="0"/>
              <a:t>    new Bike10();  </a:t>
            </a:r>
          </a:p>
          <a:p>
            <a:pPr>
              <a:buNone/>
            </a:pPr>
            <a:r>
              <a:rPr lang="en-IN" dirty="0" smtClean="0"/>
              <a:t> }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Q) What is final parameter?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71504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If you declare any parameter as final, you cannot change the value of it.</a:t>
            </a:r>
          </a:p>
          <a:p>
            <a:pPr>
              <a:buNone/>
            </a:pPr>
            <a:r>
              <a:rPr lang="en-IN" dirty="0" smtClean="0"/>
              <a:t>class Bike11{  </a:t>
            </a:r>
          </a:p>
          <a:p>
            <a:pPr>
              <a:buNone/>
            </a:pPr>
            <a:r>
              <a:rPr lang="en-IN" dirty="0" smtClean="0"/>
              <a:t>  </a:t>
            </a:r>
            <a:r>
              <a:rPr lang="en-IN" dirty="0" err="1" smtClean="0"/>
              <a:t>int</a:t>
            </a:r>
            <a:r>
              <a:rPr lang="en-IN" dirty="0" smtClean="0"/>
              <a:t> cube(final </a:t>
            </a:r>
            <a:r>
              <a:rPr lang="en-IN" dirty="0" err="1" smtClean="0"/>
              <a:t>int</a:t>
            </a:r>
            <a:r>
              <a:rPr lang="en-IN" dirty="0" smtClean="0"/>
              <a:t> n){  </a:t>
            </a:r>
          </a:p>
          <a:p>
            <a:pPr>
              <a:buNone/>
            </a:pPr>
            <a:r>
              <a:rPr lang="en-IN" dirty="0" smtClean="0"/>
              <a:t>   n=n+2;//can't be changed as n is final  </a:t>
            </a:r>
          </a:p>
          <a:p>
            <a:pPr>
              <a:buNone/>
            </a:pPr>
            <a:r>
              <a:rPr lang="en-IN" dirty="0" smtClean="0"/>
              <a:t>   n*n*n;  </a:t>
            </a:r>
          </a:p>
          <a:p>
            <a:pPr>
              <a:buNone/>
            </a:pPr>
            <a:r>
              <a:rPr lang="en-IN" dirty="0" smtClean="0"/>
              <a:t>  }  </a:t>
            </a:r>
          </a:p>
          <a:p>
            <a:pPr>
              <a:buNone/>
            </a:pPr>
            <a:r>
              <a:rPr lang="en-IN" dirty="0" smtClean="0"/>
              <a:t>  public static void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>
              <a:buNone/>
            </a:pPr>
            <a:r>
              <a:rPr lang="en-IN" dirty="0" smtClean="0"/>
              <a:t>    Bike11 b=new Bike11();  </a:t>
            </a:r>
          </a:p>
          <a:p>
            <a:pPr>
              <a:buNone/>
            </a:pPr>
            <a:r>
              <a:rPr lang="en-IN" dirty="0" smtClean="0"/>
              <a:t>    </a:t>
            </a:r>
            <a:r>
              <a:rPr lang="en-IN" dirty="0" err="1" smtClean="0"/>
              <a:t>b.cube</a:t>
            </a:r>
            <a:r>
              <a:rPr lang="en-IN" dirty="0" smtClean="0"/>
              <a:t>(5);  </a:t>
            </a:r>
          </a:p>
          <a:p>
            <a:pPr>
              <a:buNone/>
            </a:pPr>
            <a:r>
              <a:rPr lang="en-IN" dirty="0" smtClean="0"/>
              <a:t> }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Q) Can we declare a constructor final?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No, because constructor is never inherited.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   </a:t>
            </a:r>
            <a:r>
              <a:rPr lang="en-IN" sz="3300" b="1" dirty="0" smtClean="0"/>
              <a:t>Dynamic Method Dispatch or Runtime Polymorphism</a:t>
            </a:r>
            <a:br>
              <a:rPr lang="en-IN" sz="3300" b="1" dirty="0" smtClean="0"/>
            </a:br>
            <a:endParaRPr lang="en-I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786874" cy="5429288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Dynamic method dispatch is the mechanism by which a call to an overridden method is resolved at run time, rather than compile time. </a:t>
            </a:r>
          </a:p>
          <a:p>
            <a:pPr algn="just"/>
            <a:r>
              <a:rPr lang="en-IN" sz="2800" dirty="0" smtClean="0"/>
              <a:t>When an overridden method is called through a </a:t>
            </a:r>
            <a:r>
              <a:rPr lang="en-IN" sz="2800" dirty="0" err="1" smtClean="0"/>
              <a:t>superclass</a:t>
            </a:r>
            <a:r>
              <a:rPr lang="en-IN" sz="2800" dirty="0" smtClean="0"/>
              <a:t> reference, Java determines which version(</a:t>
            </a:r>
            <a:r>
              <a:rPr lang="en-IN" sz="2800" dirty="0" err="1" smtClean="0"/>
              <a:t>superclass</a:t>
            </a:r>
            <a:r>
              <a:rPr lang="en-IN" sz="2800" dirty="0" smtClean="0"/>
              <a:t>/subclasses) of that method is to be executed based upon the type of the object being referred to at the time the call occurs. </a:t>
            </a:r>
          </a:p>
          <a:p>
            <a:pPr algn="just"/>
            <a:r>
              <a:rPr lang="en-IN" sz="2800" dirty="0" smtClean="0"/>
              <a:t>A </a:t>
            </a:r>
            <a:r>
              <a:rPr lang="en-IN" sz="2800" dirty="0" err="1" smtClean="0"/>
              <a:t>superclass</a:t>
            </a:r>
            <a:r>
              <a:rPr lang="en-IN" sz="2800" dirty="0" smtClean="0"/>
              <a:t> reference variable can refer to a subclass object. This is also known as </a:t>
            </a:r>
            <a:r>
              <a:rPr lang="en-IN" sz="2800" dirty="0" err="1" smtClean="0"/>
              <a:t>upcasting</a:t>
            </a:r>
            <a:r>
              <a:rPr lang="en-IN" sz="2800" dirty="0" smtClean="0"/>
              <a:t>. Java uses this fact to resolve calls to overridden methods at run time.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001125" cy="6858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7200" dirty="0" smtClean="0"/>
              <a:t>class A</a:t>
            </a:r>
          </a:p>
          <a:p>
            <a:pPr>
              <a:buNone/>
            </a:pPr>
            <a:r>
              <a:rPr lang="en-IN" sz="7200" dirty="0" smtClean="0"/>
              <a:t>{</a:t>
            </a:r>
          </a:p>
          <a:p>
            <a:pPr>
              <a:buNone/>
            </a:pPr>
            <a:r>
              <a:rPr lang="en-IN" sz="7200" dirty="0" smtClean="0"/>
              <a:t>    void fun()</a:t>
            </a:r>
          </a:p>
          <a:p>
            <a:pPr>
              <a:buNone/>
            </a:pPr>
            <a:r>
              <a:rPr lang="en-IN" sz="7200" dirty="0" smtClean="0"/>
              <a:t>    {</a:t>
            </a:r>
          </a:p>
          <a:p>
            <a:pPr>
              <a:buNone/>
            </a:pPr>
            <a:r>
              <a:rPr lang="en-IN" sz="7200" dirty="0" smtClean="0"/>
              <a:t>        </a:t>
            </a:r>
            <a:r>
              <a:rPr lang="en-IN" sz="7200" dirty="0" err="1" smtClean="0"/>
              <a:t>System.out.println</a:t>
            </a:r>
            <a:r>
              <a:rPr lang="en-IN" sz="7200" dirty="0" smtClean="0"/>
              <a:t>("Inside A's  method");</a:t>
            </a:r>
          </a:p>
          <a:p>
            <a:pPr>
              <a:buNone/>
            </a:pPr>
            <a:r>
              <a:rPr lang="en-IN" sz="7200" dirty="0" smtClean="0"/>
              <a:t>    }</a:t>
            </a:r>
          </a:p>
          <a:p>
            <a:pPr>
              <a:buNone/>
            </a:pPr>
            <a:r>
              <a:rPr lang="en-IN" sz="7200" dirty="0" smtClean="0"/>
              <a:t>}</a:t>
            </a:r>
          </a:p>
          <a:p>
            <a:pPr>
              <a:buNone/>
            </a:pPr>
            <a:r>
              <a:rPr lang="en-IN" sz="7200" dirty="0" smtClean="0"/>
              <a:t> </a:t>
            </a:r>
          </a:p>
          <a:p>
            <a:pPr>
              <a:buNone/>
            </a:pPr>
            <a:r>
              <a:rPr lang="en-IN" sz="7200" dirty="0" smtClean="0"/>
              <a:t>class B extends A</a:t>
            </a:r>
          </a:p>
          <a:p>
            <a:pPr>
              <a:buNone/>
            </a:pPr>
            <a:r>
              <a:rPr lang="en-IN" sz="7200" dirty="0" smtClean="0"/>
              <a:t>{</a:t>
            </a:r>
          </a:p>
          <a:p>
            <a:pPr>
              <a:buNone/>
            </a:pPr>
            <a:r>
              <a:rPr lang="en-IN" sz="7200" dirty="0" smtClean="0"/>
              <a:t>    // overriding fun()</a:t>
            </a:r>
          </a:p>
          <a:p>
            <a:pPr>
              <a:buNone/>
            </a:pPr>
            <a:r>
              <a:rPr lang="en-IN" sz="7200" dirty="0" smtClean="0"/>
              <a:t>    void fun()</a:t>
            </a:r>
          </a:p>
          <a:p>
            <a:pPr>
              <a:buNone/>
            </a:pPr>
            <a:r>
              <a:rPr lang="en-IN" sz="7200" dirty="0" smtClean="0"/>
              <a:t>    {</a:t>
            </a:r>
          </a:p>
          <a:p>
            <a:pPr>
              <a:buNone/>
            </a:pPr>
            <a:r>
              <a:rPr lang="en-IN" sz="7200" dirty="0" smtClean="0"/>
              <a:t>        </a:t>
            </a:r>
            <a:r>
              <a:rPr lang="en-IN" sz="7200" dirty="0" err="1" smtClean="0"/>
              <a:t>System.out.println</a:t>
            </a:r>
            <a:r>
              <a:rPr lang="en-IN" sz="7200" dirty="0" smtClean="0"/>
              <a:t>("Inside B's  method");</a:t>
            </a:r>
          </a:p>
          <a:p>
            <a:pPr>
              <a:buNone/>
            </a:pPr>
            <a:r>
              <a:rPr lang="en-IN" sz="7200" dirty="0" smtClean="0"/>
              <a:t>    }</a:t>
            </a:r>
          </a:p>
          <a:p>
            <a:pPr>
              <a:buNone/>
            </a:pPr>
            <a:r>
              <a:rPr lang="en-IN" sz="7200" dirty="0" smtClean="0"/>
              <a:t>}</a:t>
            </a:r>
          </a:p>
          <a:p>
            <a:pPr>
              <a:buNone/>
            </a:pPr>
            <a:r>
              <a:rPr lang="en-IN" sz="7200" dirty="0" smtClean="0"/>
              <a:t> </a:t>
            </a:r>
          </a:p>
          <a:p>
            <a:pPr>
              <a:buNone/>
            </a:pPr>
            <a:r>
              <a:rPr lang="en-IN" sz="7200" dirty="0" smtClean="0"/>
              <a:t>class C extends A</a:t>
            </a:r>
          </a:p>
          <a:p>
            <a:pPr>
              <a:buNone/>
            </a:pPr>
            <a:r>
              <a:rPr lang="en-IN" sz="7200" dirty="0" smtClean="0"/>
              <a:t>{</a:t>
            </a:r>
          </a:p>
          <a:p>
            <a:pPr>
              <a:buNone/>
            </a:pPr>
            <a:r>
              <a:rPr lang="en-IN" sz="7200" dirty="0" smtClean="0"/>
              <a:t>    // overriding fun()</a:t>
            </a:r>
          </a:p>
          <a:p>
            <a:pPr>
              <a:buNone/>
            </a:pPr>
            <a:r>
              <a:rPr lang="en-IN" sz="7200" dirty="0" smtClean="0"/>
              <a:t>    void fun()</a:t>
            </a:r>
          </a:p>
          <a:p>
            <a:pPr>
              <a:buNone/>
            </a:pPr>
            <a:r>
              <a:rPr lang="en-IN" sz="7200" dirty="0" smtClean="0"/>
              <a:t>    {</a:t>
            </a:r>
          </a:p>
          <a:p>
            <a:pPr>
              <a:buNone/>
            </a:pPr>
            <a:r>
              <a:rPr lang="en-IN" sz="7200" dirty="0" smtClean="0"/>
              <a:t>        </a:t>
            </a:r>
            <a:r>
              <a:rPr lang="en-IN" sz="7200" dirty="0" err="1" smtClean="0"/>
              <a:t>System.out.println</a:t>
            </a:r>
            <a:r>
              <a:rPr lang="en-IN" sz="7200" dirty="0" smtClean="0"/>
              <a:t>("Inside C's  method");</a:t>
            </a:r>
          </a:p>
          <a:p>
            <a:pPr>
              <a:buNone/>
            </a:pPr>
            <a:r>
              <a:rPr lang="en-IN" sz="7200" dirty="0" smtClean="0"/>
              <a:t>    }</a:t>
            </a:r>
          </a:p>
          <a:p>
            <a:pPr>
              <a:buNone/>
            </a:pPr>
            <a:r>
              <a:rPr lang="en-IN" sz="7200" dirty="0" smtClean="0"/>
              <a:t>}</a:t>
            </a:r>
          </a:p>
          <a:p>
            <a:pPr>
              <a:buNone/>
            </a:pPr>
            <a:r>
              <a:rPr lang="en-IN" sz="7200" dirty="0" smtClean="0"/>
              <a:t>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142853"/>
            <a:ext cx="771530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class </a:t>
            </a:r>
            <a:r>
              <a:rPr lang="en-IN" sz="2800" dirty="0" err="1" smtClean="0"/>
              <a:t>Dpolymorphism</a:t>
            </a:r>
            <a:endParaRPr lang="en-IN" sz="2800" dirty="0" smtClean="0"/>
          </a:p>
          <a:p>
            <a:r>
              <a:rPr lang="en-IN" sz="2800" dirty="0" smtClean="0"/>
              <a:t>{</a:t>
            </a:r>
          </a:p>
          <a:p>
            <a:r>
              <a:rPr lang="en-IN" sz="2800" dirty="0" smtClean="0"/>
              <a:t>    public static void main(String </a:t>
            </a:r>
            <a:r>
              <a:rPr lang="en-IN" sz="2800" dirty="0" err="1" smtClean="0"/>
              <a:t>args</a:t>
            </a:r>
            <a:r>
              <a:rPr lang="en-IN" sz="2800" dirty="0" smtClean="0"/>
              <a:t>[])</a:t>
            </a:r>
          </a:p>
          <a:p>
            <a:r>
              <a:rPr lang="en-IN" sz="2800" dirty="0" smtClean="0"/>
              <a:t>    {</a:t>
            </a:r>
          </a:p>
          <a:p>
            <a:r>
              <a:rPr lang="en-IN" sz="2800" dirty="0" smtClean="0"/>
              <a:t>        A </a:t>
            </a:r>
            <a:r>
              <a:rPr lang="en-IN" sz="2800" dirty="0" err="1" smtClean="0"/>
              <a:t>a</a:t>
            </a:r>
            <a:r>
              <a:rPr lang="en-IN" sz="2800" dirty="0" smtClean="0"/>
              <a:t> = new A();</a:t>
            </a:r>
          </a:p>
          <a:p>
            <a:r>
              <a:rPr lang="en-IN" sz="2800" dirty="0" smtClean="0"/>
              <a:t>        B </a:t>
            </a:r>
            <a:r>
              <a:rPr lang="en-IN" sz="2800" dirty="0" err="1" smtClean="0"/>
              <a:t>b</a:t>
            </a:r>
            <a:r>
              <a:rPr lang="en-IN" sz="2800" dirty="0" smtClean="0"/>
              <a:t> = new B();</a:t>
            </a:r>
          </a:p>
          <a:p>
            <a:r>
              <a:rPr lang="en-IN" sz="2800" dirty="0" smtClean="0"/>
              <a:t>        C </a:t>
            </a:r>
            <a:r>
              <a:rPr lang="en-IN" sz="2800" dirty="0" err="1" smtClean="0"/>
              <a:t>c</a:t>
            </a:r>
            <a:r>
              <a:rPr lang="en-IN" sz="2800" dirty="0" smtClean="0"/>
              <a:t> = new C();</a:t>
            </a:r>
          </a:p>
          <a:p>
            <a:r>
              <a:rPr lang="en-IN" sz="2800" dirty="0" smtClean="0"/>
              <a:t>        A ref;</a:t>
            </a:r>
          </a:p>
          <a:p>
            <a:r>
              <a:rPr lang="en-IN" sz="2800" dirty="0" smtClean="0"/>
              <a:t>        ref = a;</a:t>
            </a:r>
          </a:p>
          <a:p>
            <a:r>
              <a:rPr lang="en-IN" sz="2800" dirty="0" smtClean="0"/>
              <a:t>        ref.fun();</a:t>
            </a:r>
          </a:p>
          <a:p>
            <a:r>
              <a:rPr lang="en-IN" sz="2800" dirty="0" smtClean="0"/>
              <a:t>        ref = b;</a:t>
            </a:r>
          </a:p>
          <a:p>
            <a:r>
              <a:rPr lang="en-IN" sz="2800" dirty="0" smtClean="0"/>
              <a:t>        ref.fun();</a:t>
            </a:r>
          </a:p>
          <a:p>
            <a:r>
              <a:rPr lang="en-IN" sz="2800" dirty="0" smtClean="0"/>
              <a:t>        ref = c;</a:t>
            </a:r>
          </a:p>
          <a:p>
            <a:r>
              <a:rPr lang="en-IN" sz="2800" dirty="0" smtClean="0"/>
              <a:t>        ref.fun();</a:t>
            </a:r>
          </a:p>
          <a:p>
            <a:r>
              <a:rPr lang="en-IN" sz="2800" dirty="0" smtClean="0"/>
              <a:t>    }</a:t>
            </a:r>
          </a:p>
          <a:p>
            <a:r>
              <a:rPr lang="en-IN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786874" cy="72547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Runtime Polymorphism with Data Members</a:t>
            </a:r>
            <a:r>
              <a:rPr lang="en-IN" sz="3600" b="1" dirty="0" smtClean="0"/>
              <a:t>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786874" cy="58579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400" dirty="0" smtClean="0"/>
              <a:t>In Java, we can override methods only, not the variables(data members), so </a:t>
            </a:r>
            <a:r>
              <a:rPr lang="en-IN" sz="2400" b="1" dirty="0" smtClean="0"/>
              <a:t>runtime polymorphism cannot be achieved by data members.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class A</a:t>
            </a:r>
          </a:p>
          <a:p>
            <a:pPr>
              <a:buNone/>
            </a:pPr>
            <a:r>
              <a:rPr lang="en-IN" sz="2400" dirty="0" smtClean="0"/>
              <a:t>{</a:t>
            </a:r>
          </a:p>
          <a:p>
            <a:pPr>
              <a:buNone/>
            </a:pPr>
            <a:r>
              <a:rPr lang="en-IN" sz="2400" dirty="0" smtClean="0"/>
              <a:t>    </a:t>
            </a:r>
            <a:r>
              <a:rPr lang="en-IN" sz="2400" dirty="0" err="1" smtClean="0"/>
              <a:t>int</a:t>
            </a:r>
            <a:r>
              <a:rPr lang="en-IN" sz="2400" dirty="0" smtClean="0"/>
              <a:t> x = 10;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r>
              <a:rPr lang="en-IN" sz="2400" dirty="0" smtClean="0"/>
              <a:t>class B extends A</a:t>
            </a:r>
          </a:p>
          <a:p>
            <a:pPr>
              <a:buNone/>
            </a:pPr>
            <a:r>
              <a:rPr lang="en-IN" sz="2400" dirty="0" smtClean="0"/>
              <a:t>{</a:t>
            </a:r>
          </a:p>
          <a:p>
            <a:pPr>
              <a:buNone/>
            </a:pPr>
            <a:r>
              <a:rPr lang="en-IN" sz="2400" dirty="0" smtClean="0"/>
              <a:t>    </a:t>
            </a:r>
            <a:r>
              <a:rPr lang="en-IN" sz="2400" dirty="0" err="1" smtClean="0"/>
              <a:t>int</a:t>
            </a:r>
            <a:r>
              <a:rPr lang="en-IN" sz="2400" dirty="0" smtClean="0"/>
              <a:t> x = 20;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r>
              <a:rPr lang="en-IN" sz="2400" dirty="0" smtClean="0"/>
              <a:t>public class Test</a:t>
            </a:r>
          </a:p>
          <a:p>
            <a:pPr>
              <a:buNone/>
            </a:pPr>
            <a:r>
              <a:rPr lang="en-IN" sz="2400" dirty="0" smtClean="0"/>
              <a:t>{</a:t>
            </a:r>
          </a:p>
          <a:p>
            <a:pPr>
              <a:buNone/>
            </a:pPr>
            <a:r>
              <a:rPr lang="en-IN" sz="2400" dirty="0" smtClean="0"/>
              <a:t>    public static void main(String </a:t>
            </a:r>
            <a:r>
              <a:rPr lang="en-IN" sz="2400" dirty="0" err="1" smtClean="0"/>
              <a:t>args</a:t>
            </a:r>
            <a:r>
              <a:rPr lang="en-IN" sz="2400" dirty="0" smtClean="0"/>
              <a:t>[])</a:t>
            </a:r>
          </a:p>
          <a:p>
            <a:pPr>
              <a:buNone/>
            </a:pPr>
            <a:r>
              <a:rPr lang="en-IN" sz="2400" dirty="0" smtClean="0"/>
              <a:t>    {</a:t>
            </a:r>
          </a:p>
          <a:p>
            <a:pPr>
              <a:buNone/>
            </a:pPr>
            <a:r>
              <a:rPr lang="en-IN" sz="2400" dirty="0" smtClean="0"/>
              <a:t>        A </a:t>
            </a:r>
            <a:r>
              <a:rPr lang="en-IN" sz="2400" dirty="0" err="1" smtClean="0"/>
              <a:t>a</a:t>
            </a:r>
            <a:r>
              <a:rPr lang="en-IN" sz="2400" dirty="0" smtClean="0"/>
              <a:t> = new B(); // object of type B</a:t>
            </a:r>
          </a:p>
          <a:p>
            <a:pPr>
              <a:buNone/>
            </a:pPr>
            <a:r>
              <a:rPr lang="en-IN" sz="2400" dirty="0" smtClean="0"/>
              <a:t>        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a.x</a:t>
            </a:r>
            <a:r>
              <a:rPr lang="en-IN" sz="2400" dirty="0" smtClean="0"/>
              <a:t>);</a:t>
            </a:r>
          </a:p>
          <a:p>
            <a:pPr>
              <a:buNone/>
            </a:pPr>
            <a:r>
              <a:rPr lang="en-IN" sz="2400" dirty="0" smtClean="0"/>
              <a:t>    }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Advantages of Dynamic Method Dispatch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572164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800" dirty="0" smtClean="0"/>
              <a:t>Dynamic method dispatch allow Java to support overriding of method which is central for run-time polymorphism. </a:t>
            </a:r>
          </a:p>
          <a:p>
            <a:pPr algn="just"/>
            <a:r>
              <a:rPr lang="en-IN" sz="2800" dirty="0" smtClean="0"/>
              <a:t>It allows a class to specify methods that will be common to all of its derivatives, while allowing subclasses to define the specific implementation of some or all of those methods.</a:t>
            </a:r>
          </a:p>
          <a:p>
            <a:pPr algn="just"/>
            <a:r>
              <a:rPr lang="en-IN" sz="2800" dirty="0" smtClean="0"/>
              <a:t>It also allow subclasses to add its specific methods subclasses to define the specific implementation of some.</a:t>
            </a:r>
          </a:p>
          <a:p>
            <a:pPr algn="just"/>
            <a:r>
              <a:rPr lang="en-IN" sz="2800" dirty="0" smtClean="0"/>
              <a:t>private, final and static methods and variables uses static binding and bonded by compiler while overridden methods are bonded during runtime based upon type of runtime object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Java Runtime Polymorphism Example: Bank</a:t>
            </a:r>
            <a:br>
              <a:rPr lang="en-IN" sz="3200" b="1" dirty="0" smtClean="0"/>
            </a:br>
            <a:endParaRPr lang="en-IN" sz="3200" dirty="0"/>
          </a:p>
        </p:txBody>
      </p:sp>
      <p:pic>
        <p:nvPicPr>
          <p:cNvPr id="4" name="Content Placeholder 3" descr="Java Runtime Polymorphism example of bank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14393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14290"/>
            <a:ext cx="8429684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class Bank{  </a:t>
            </a:r>
          </a:p>
          <a:p>
            <a:r>
              <a:rPr lang="en-IN" dirty="0" smtClean="0"/>
              <a:t>	float </a:t>
            </a:r>
            <a:r>
              <a:rPr lang="en-IN" dirty="0" err="1" smtClean="0"/>
              <a:t>getRateOfInterest</a:t>
            </a:r>
            <a:r>
              <a:rPr lang="en-IN" dirty="0" smtClean="0"/>
              <a:t>(){return 0;}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class SBI extends Bank{  </a:t>
            </a:r>
          </a:p>
          <a:p>
            <a:r>
              <a:rPr lang="en-IN" dirty="0" smtClean="0"/>
              <a:t>	float </a:t>
            </a:r>
            <a:r>
              <a:rPr lang="en-IN" dirty="0" err="1" smtClean="0"/>
              <a:t>getRateOfInterest</a:t>
            </a:r>
            <a:r>
              <a:rPr lang="en-IN" dirty="0" smtClean="0"/>
              <a:t>(){return 8.4f;}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class ICICI extends Bank{  </a:t>
            </a:r>
          </a:p>
          <a:p>
            <a:r>
              <a:rPr lang="en-IN" dirty="0" smtClean="0"/>
              <a:t>	float </a:t>
            </a:r>
            <a:r>
              <a:rPr lang="en-IN" dirty="0" err="1" smtClean="0"/>
              <a:t>getRateOfInterest</a:t>
            </a:r>
            <a:r>
              <a:rPr lang="en-IN" dirty="0" smtClean="0"/>
              <a:t>(){return 7.3f;}  </a:t>
            </a:r>
          </a:p>
          <a:p>
            <a:r>
              <a:rPr lang="en-IN" dirty="0" smtClean="0"/>
              <a:t>}  </a:t>
            </a:r>
          </a:p>
          <a:p>
            <a:r>
              <a:rPr lang="en-IN" dirty="0" smtClean="0"/>
              <a:t>class AXIS extends Bank{  </a:t>
            </a:r>
          </a:p>
          <a:p>
            <a:r>
              <a:rPr lang="en-IN" dirty="0" smtClean="0"/>
              <a:t>	float </a:t>
            </a:r>
            <a:r>
              <a:rPr lang="en-IN" dirty="0" err="1" smtClean="0"/>
              <a:t>getRateOfInterest</a:t>
            </a:r>
            <a:r>
              <a:rPr lang="en-IN" dirty="0" smtClean="0"/>
              <a:t>(){return 9.7f;}  </a:t>
            </a:r>
          </a:p>
          <a:p>
            <a:r>
              <a:rPr lang="en-IN" dirty="0" smtClean="0"/>
              <a:t>} </a:t>
            </a:r>
          </a:p>
          <a:p>
            <a:r>
              <a:rPr lang="en-IN" dirty="0" smtClean="0"/>
              <a:t>class </a:t>
            </a:r>
            <a:r>
              <a:rPr lang="en-IN" dirty="0" err="1" smtClean="0"/>
              <a:t>TestPolymorphism</a:t>
            </a:r>
            <a:r>
              <a:rPr lang="en-IN" dirty="0" smtClean="0"/>
              <a:t>{  </a:t>
            </a:r>
          </a:p>
          <a:p>
            <a:r>
              <a:rPr lang="en-IN" dirty="0" smtClean="0"/>
              <a:t>     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  </a:t>
            </a:r>
          </a:p>
          <a:p>
            <a:r>
              <a:rPr lang="en-IN" dirty="0" smtClean="0"/>
              <a:t>	Bank b;  </a:t>
            </a:r>
          </a:p>
          <a:p>
            <a:r>
              <a:rPr lang="en-IN" dirty="0" smtClean="0"/>
              <a:t>	b=new SBI();  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("SBI Rate of Interest: "+</a:t>
            </a:r>
            <a:r>
              <a:rPr lang="en-IN" dirty="0" err="1" smtClean="0"/>
              <a:t>b.getRateOfInterest</a:t>
            </a:r>
            <a:r>
              <a:rPr lang="en-IN" dirty="0" smtClean="0"/>
              <a:t>());  </a:t>
            </a:r>
          </a:p>
          <a:p>
            <a:r>
              <a:rPr lang="en-IN" dirty="0" smtClean="0"/>
              <a:t>	b=new ICICI();  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("ICICI Rate of Interest: "+</a:t>
            </a:r>
            <a:r>
              <a:rPr lang="en-IN" dirty="0" err="1" smtClean="0"/>
              <a:t>b.getRateOfInterest</a:t>
            </a:r>
            <a:r>
              <a:rPr lang="en-IN" dirty="0" smtClean="0"/>
              <a:t>());  	</a:t>
            </a:r>
          </a:p>
          <a:p>
            <a:r>
              <a:rPr lang="en-IN" dirty="0" smtClean="0"/>
              <a:t>	b=new AXIS();  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("AXIS Rate of Interest: "+</a:t>
            </a:r>
            <a:r>
              <a:rPr lang="en-IN" dirty="0" err="1" smtClean="0"/>
              <a:t>b.getRateOfInterest</a:t>
            </a:r>
            <a:r>
              <a:rPr lang="en-IN" dirty="0" smtClean="0"/>
              <a:t>());  </a:t>
            </a:r>
          </a:p>
          <a:p>
            <a:r>
              <a:rPr lang="en-IN" dirty="0" smtClean="0"/>
              <a:t>          }  </a:t>
            </a:r>
          </a:p>
          <a:p>
            <a:r>
              <a:rPr lang="en-IN" dirty="0" smtClean="0"/>
              <a:t>}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65403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Static method Binding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6072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dirty="0" smtClean="0"/>
              <a:t>public class </a:t>
            </a:r>
            <a:r>
              <a:rPr lang="en-IN" sz="2200" dirty="0" err="1" smtClean="0"/>
              <a:t>ClassA</a:t>
            </a:r>
            <a:r>
              <a:rPr lang="en-IN" sz="2200" dirty="0" smtClean="0"/>
              <a:t> {       </a:t>
            </a:r>
          </a:p>
          <a:p>
            <a:pPr>
              <a:buNone/>
            </a:pPr>
            <a:r>
              <a:rPr lang="en-IN" sz="2200" dirty="0" smtClean="0"/>
              <a:t>    </a:t>
            </a:r>
            <a:r>
              <a:rPr lang="en-IN" sz="2200" dirty="0" smtClean="0">
                <a:solidFill>
                  <a:srgbClr val="FF0000"/>
                </a:solidFill>
              </a:rPr>
              <a:t>public static void </a:t>
            </a:r>
            <a:r>
              <a:rPr lang="en-IN" sz="2200" dirty="0" err="1" smtClean="0">
                <a:solidFill>
                  <a:srgbClr val="FF0000"/>
                </a:solidFill>
              </a:rPr>
              <a:t>printStatic</a:t>
            </a:r>
            <a:r>
              <a:rPr lang="en-IN" sz="2200" dirty="0" smtClean="0">
                <a:solidFill>
                  <a:srgbClr val="FF0000"/>
                </a:solidFill>
              </a:rPr>
              <a:t>(){</a:t>
            </a:r>
          </a:p>
          <a:p>
            <a:pPr>
              <a:buNone/>
            </a:pPr>
            <a:r>
              <a:rPr lang="en-IN" sz="2200" dirty="0" smtClean="0"/>
              <a:t>        </a:t>
            </a:r>
            <a:r>
              <a:rPr lang="en-IN" sz="2200" dirty="0" err="1" smtClean="0"/>
              <a:t>System.out.println</a:t>
            </a:r>
            <a:r>
              <a:rPr lang="en-IN" sz="2200" dirty="0" smtClean="0"/>
              <a:t>("hi static from A");</a:t>
            </a:r>
          </a:p>
          <a:p>
            <a:pPr>
              <a:buNone/>
            </a:pPr>
            <a:r>
              <a:rPr lang="en-IN" sz="2200" dirty="0" smtClean="0"/>
              <a:t>    }       </a:t>
            </a:r>
          </a:p>
          <a:p>
            <a:pPr>
              <a:buNone/>
            </a:pPr>
            <a:r>
              <a:rPr lang="en-IN" sz="2200" dirty="0" smtClean="0"/>
              <a:t>    public void </a:t>
            </a:r>
            <a:r>
              <a:rPr lang="en-IN" sz="2200" dirty="0" err="1" smtClean="0"/>
              <a:t>printDynamic</a:t>
            </a:r>
            <a:r>
              <a:rPr lang="en-IN" sz="2200" dirty="0" smtClean="0"/>
              <a:t>(){</a:t>
            </a:r>
          </a:p>
          <a:p>
            <a:pPr>
              <a:buNone/>
            </a:pPr>
            <a:r>
              <a:rPr lang="en-IN" sz="2200" dirty="0" smtClean="0"/>
              <a:t>        </a:t>
            </a:r>
            <a:r>
              <a:rPr lang="en-IN" sz="2200" dirty="0" err="1" smtClean="0"/>
              <a:t>System.out.println</a:t>
            </a:r>
            <a:r>
              <a:rPr lang="en-IN" sz="2200" dirty="0" smtClean="0"/>
              <a:t>("hi dynamic from A");</a:t>
            </a:r>
          </a:p>
          <a:p>
            <a:pPr>
              <a:buNone/>
            </a:pPr>
            <a:r>
              <a:rPr lang="en-IN" sz="2200" dirty="0" smtClean="0"/>
              <a:t>    }       </a:t>
            </a:r>
          </a:p>
          <a:p>
            <a:pPr>
              <a:buNone/>
            </a:pPr>
            <a:r>
              <a:rPr lang="en-IN" sz="2200" dirty="0" smtClean="0"/>
              <a:t>}</a:t>
            </a:r>
          </a:p>
          <a:p>
            <a:pPr>
              <a:buNone/>
            </a:pPr>
            <a:r>
              <a:rPr lang="en-IN" sz="2200" dirty="0" smtClean="0"/>
              <a:t>public class </a:t>
            </a:r>
            <a:r>
              <a:rPr lang="en-IN" sz="2200" dirty="0" err="1" smtClean="0"/>
              <a:t>ClassB</a:t>
            </a:r>
            <a:r>
              <a:rPr lang="en-IN" sz="2200" dirty="0" smtClean="0"/>
              <a:t> extends </a:t>
            </a:r>
            <a:r>
              <a:rPr lang="en-IN" sz="2200" dirty="0" err="1" smtClean="0"/>
              <a:t>ClassA</a:t>
            </a:r>
            <a:r>
              <a:rPr lang="en-IN" sz="2200" dirty="0" smtClean="0"/>
              <a:t> {</a:t>
            </a:r>
          </a:p>
          <a:p>
            <a:pPr>
              <a:buNone/>
            </a:pPr>
            <a:r>
              <a:rPr lang="en-IN" sz="2200" dirty="0" smtClean="0"/>
              <a:t>    </a:t>
            </a:r>
            <a:r>
              <a:rPr lang="en-IN" sz="2200" dirty="0" smtClean="0">
                <a:solidFill>
                  <a:srgbClr val="FF0000"/>
                </a:solidFill>
              </a:rPr>
              <a:t>public static void </a:t>
            </a:r>
            <a:r>
              <a:rPr lang="en-IN" sz="2200" dirty="0" err="1" smtClean="0">
                <a:solidFill>
                  <a:srgbClr val="FF0000"/>
                </a:solidFill>
              </a:rPr>
              <a:t>printStatic</a:t>
            </a:r>
            <a:r>
              <a:rPr lang="en-IN" sz="2200" dirty="0" smtClean="0">
                <a:solidFill>
                  <a:srgbClr val="FF0000"/>
                </a:solidFill>
              </a:rPr>
              <a:t>(){</a:t>
            </a:r>
          </a:p>
          <a:p>
            <a:pPr>
              <a:buNone/>
            </a:pPr>
            <a:r>
              <a:rPr lang="en-IN" sz="2200" dirty="0" smtClean="0"/>
              <a:t>        </a:t>
            </a:r>
            <a:r>
              <a:rPr lang="en-IN" sz="2200" dirty="0" err="1" smtClean="0"/>
              <a:t>System.out.println</a:t>
            </a:r>
            <a:r>
              <a:rPr lang="en-IN" sz="2200" dirty="0" smtClean="0"/>
              <a:t>("hi static from B");</a:t>
            </a:r>
          </a:p>
          <a:p>
            <a:pPr>
              <a:buNone/>
            </a:pPr>
            <a:r>
              <a:rPr lang="en-IN" sz="2200" dirty="0" smtClean="0"/>
              <a:t>    }</a:t>
            </a:r>
          </a:p>
          <a:p>
            <a:pPr>
              <a:buNone/>
            </a:pPr>
            <a:r>
              <a:rPr lang="en-IN" sz="2200" dirty="0" smtClean="0"/>
              <a:t>    public void </a:t>
            </a:r>
            <a:r>
              <a:rPr lang="en-IN" sz="2200" dirty="0" err="1" smtClean="0"/>
              <a:t>printDynamic</a:t>
            </a:r>
            <a:r>
              <a:rPr lang="en-IN" sz="2200" dirty="0" smtClean="0"/>
              <a:t>(){</a:t>
            </a:r>
          </a:p>
          <a:p>
            <a:pPr>
              <a:buNone/>
            </a:pPr>
            <a:r>
              <a:rPr lang="en-IN" sz="2200" dirty="0" smtClean="0"/>
              <a:t>        </a:t>
            </a:r>
            <a:r>
              <a:rPr lang="en-IN" sz="2200" dirty="0" err="1" smtClean="0"/>
              <a:t>System.out.println</a:t>
            </a:r>
            <a:r>
              <a:rPr lang="en-IN" sz="2200" dirty="0" smtClean="0"/>
              <a:t>("hi dynamic from B");</a:t>
            </a:r>
          </a:p>
          <a:p>
            <a:pPr>
              <a:buNone/>
            </a:pPr>
            <a:r>
              <a:rPr lang="en-IN" sz="2200" dirty="0" smtClean="0"/>
              <a:t>    }   }</a:t>
            </a:r>
            <a:endParaRPr lang="en-IN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599</Words>
  <Application>Microsoft Office PowerPoint</Application>
  <PresentationFormat>On-screen Show (4:3)</PresentationFormat>
  <Paragraphs>219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Dynamic Polymorphism</vt:lpstr>
      <vt:lpstr>    Dynamic Method Dispatch or Runtime Polymorphism </vt:lpstr>
      <vt:lpstr>Slide 3</vt:lpstr>
      <vt:lpstr>Slide 4</vt:lpstr>
      <vt:lpstr>Runtime Polymorphism with Data Members </vt:lpstr>
      <vt:lpstr>Advantages of Dynamic Method Dispatch</vt:lpstr>
      <vt:lpstr> Java Runtime Polymorphism Example: Bank </vt:lpstr>
      <vt:lpstr>Slide 8</vt:lpstr>
      <vt:lpstr>Static method Binding</vt:lpstr>
      <vt:lpstr>Slide 10</vt:lpstr>
      <vt:lpstr> Final Keyword In Java </vt:lpstr>
      <vt:lpstr>Slide 12</vt:lpstr>
      <vt:lpstr> 2) Java final method </vt:lpstr>
      <vt:lpstr> 3) Java final class </vt:lpstr>
      <vt:lpstr> Q) Is final method inherited? </vt:lpstr>
      <vt:lpstr>Q) What is blank or uninitialized final variable? </vt:lpstr>
      <vt:lpstr> Q) Can we initialize blank final variable? </vt:lpstr>
      <vt:lpstr> Q) What is final parameter? </vt:lpstr>
      <vt:lpstr>Q) Can we declare a constructor final?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Polymorphism</dc:title>
  <dc:creator>mjadon</dc:creator>
  <cp:lastModifiedBy>mjadon</cp:lastModifiedBy>
  <cp:revision>6</cp:revision>
  <dcterms:created xsi:type="dcterms:W3CDTF">2017-09-08T00:12:50Z</dcterms:created>
  <dcterms:modified xsi:type="dcterms:W3CDTF">2017-09-08T02:18:04Z</dcterms:modified>
</cp:coreProperties>
</file>