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5" r:id="rId4"/>
    <p:sldId id="259" r:id="rId5"/>
    <p:sldId id="261" r:id="rId6"/>
    <p:sldId id="262" r:id="rId7"/>
    <p:sldId id="263" r:id="rId8"/>
    <p:sldId id="266" r:id="rId9"/>
    <p:sldId id="287" r:id="rId10"/>
    <p:sldId id="267" r:id="rId11"/>
    <p:sldId id="270" r:id="rId12"/>
    <p:sldId id="264" r:id="rId13"/>
    <p:sldId id="271" r:id="rId14"/>
    <p:sldId id="274" r:id="rId15"/>
    <p:sldId id="275" r:id="rId16"/>
    <p:sldId id="27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9612-0F61-4304-8249-9264FCA49812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6CCF4-2A7E-4C08-87FD-E5BEE407F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June 14,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Exception Handling in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5DAC-425E-4C43-AD3A-674559C8C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3F13-A45D-43A0-9ADF-5179C7C7F6C5}" type="slidenum">
              <a:rPr lang="en-US"/>
              <a:pPr/>
              <a:t>10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Java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Checked exceptions include errors such as </a:t>
            </a:r>
            <a:r>
              <a:rPr lang="en-US" dirty="0" smtClean="0"/>
              <a:t>“</a:t>
            </a:r>
            <a:r>
              <a:rPr lang="en-US" dirty="0" err="1" smtClean="0"/>
              <a:t>ClassNotFoundException</a:t>
            </a:r>
            <a:r>
              <a:rPr lang="en-US" dirty="0" smtClean="0"/>
              <a:t>, </a:t>
            </a:r>
            <a:r>
              <a:rPr lang="en-US" dirty="0"/>
              <a:t>“file not found</a:t>
            </a:r>
            <a:r>
              <a:rPr lang="en-US" dirty="0" smtClean="0"/>
              <a:t>” </a:t>
            </a:r>
            <a:r>
              <a:rPr lang="en-US" dirty="0" err="1" smtClean="0"/>
              <a:t>IllegalAccessException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checked exceptions have class “Exception” as the parent class.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You can use the actual exception class or the parent class when referring to an exception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0ACE19-16E2-418C-82F5-8AAD8500976F}" type="slidenum">
              <a:rPr lang="en-US"/>
              <a:pPr/>
              <a:t>11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Checked or Unchecked Exceptions</a:t>
            </a:r>
            <a:endParaRPr lang="en-US" b="1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77" y="1690688"/>
            <a:ext cx="7644984" cy="409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49BB-2511-4B22-8F2E-7B1E48458C93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Java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Exceptions – a better error </a:t>
            </a:r>
            <a:r>
              <a:rPr lang="en-US" sz="2800" dirty="0" smtClean="0"/>
              <a:t>handling</a:t>
            </a:r>
          </a:p>
          <a:p>
            <a:pPr lvl="1"/>
            <a:r>
              <a:rPr lang="en-US" sz="2400" dirty="0" smtClean="0"/>
              <a:t>Try an Exception/hit an exception.</a:t>
            </a:r>
          </a:p>
          <a:p>
            <a:pPr lvl="1"/>
            <a:r>
              <a:rPr lang="en-US" sz="2400" dirty="0" smtClean="0"/>
              <a:t>Identify and throw the exception.</a:t>
            </a:r>
          </a:p>
          <a:p>
            <a:pPr lvl="1"/>
            <a:r>
              <a:rPr lang="en-US" sz="2400" dirty="0" smtClean="0"/>
              <a:t>Catch the exception.</a:t>
            </a:r>
          </a:p>
          <a:p>
            <a:pPr lvl="1"/>
            <a:r>
              <a:rPr lang="en-US" sz="2400" dirty="0" smtClean="0"/>
              <a:t>Take corrective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6907EF-5EBA-4F9A-B9DF-52AF3CCEC368}" type="slidenum">
              <a:rPr lang="en-US"/>
              <a:pPr/>
              <a:t>13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 smtClean="0"/>
              <a:t>Identifying, </a:t>
            </a:r>
            <a:r>
              <a:rPr lang="en-US" sz="3600" dirty="0"/>
              <a:t>Throwing, and Catching Exceptions</a:t>
            </a:r>
            <a:endParaRPr lang="en-US" sz="3600" b="1" dirty="0"/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00025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-158750" y="2514600"/>
          <a:ext cx="9302750" cy="2220913"/>
        </p:xfrm>
        <a:graphic>
          <a:graphicData uri="http://schemas.openxmlformats.org/presentationml/2006/ole">
            <p:oleObj spid="_x0000_s5122" name="Picture" r:id="rId3" imgW="5105520" imgH="12193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MyExceptionHandle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    public static void main(String a[]){</a:t>
            </a:r>
          </a:p>
          <a:p>
            <a:pPr>
              <a:buNone/>
            </a:pPr>
            <a:r>
              <a:rPr lang="en-US" dirty="0"/>
              <a:t>        try{</a:t>
            </a:r>
          </a:p>
          <a:p>
            <a:pPr>
              <a:buNone/>
            </a:pPr>
            <a:r>
              <a:rPr lang="en-US" dirty="0"/>
              <a:t>            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=5;i&gt;=0;i--){</a:t>
            </a:r>
          </a:p>
          <a:p>
            <a:pPr>
              <a:buNone/>
            </a:pPr>
            <a:r>
              <a:rPr lang="en-US" dirty="0"/>
              <a:t>    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(10/</a:t>
            </a:r>
            <a:r>
              <a:rPr lang="en-US" dirty="0" err="1" smtClean="0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            }</a:t>
            </a:r>
          </a:p>
          <a:p>
            <a:pPr>
              <a:buNone/>
            </a:pPr>
            <a:r>
              <a:rPr lang="en-US" dirty="0"/>
              <a:t>        } catch(Exception ex){</a:t>
            </a:r>
          </a:p>
          <a:p>
            <a:pPr>
              <a:buNone/>
            </a:pPr>
            <a:r>
              <a:rPr lang="en-US" dirty="0"/>
              <a:t>                        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        }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("After for loop...");</a:t>
            </a:r>
          </a:p>
          <a:p>
            <a:pPr>
              <a:buNone/>
            </a:pPr>
            <a:r>
              <a:rPr lang="en-US" dirty="0"/>
              <a:t>    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Output</a:t>
            </a:r>
          </a:p>
          <a:p>
            <a:r>
              <a:rPr lang="en-US" dirty="0" smtClean="0"/>
              <a:t>2 2 3 5 10 </a:t>
            </a:r>
          </a:p>
          <a:p>
            <a:r>
              <a:rPr lang="en-US" dirty="0" smtClean="0"/>
              <a:t>Exception Message: / by zero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 / by zero at </a:t>
            </a:r>
            <a:r>
              <a:rPr lang="en-US" dirty="0" err="1" smtClean="0"/>
              <a:t>com.myjava.exceptions.MyExceptionHandle.main</a:t>
            </a:r>
            <a:r>
              <a:rPr lang="en-US" dirty="0" smtClean="0"/>
              <a:t>(MyExceptionHandle.java:12) </a:t>
            </a:r>
          </a:p>
          <a:p>
            <a:r>
              <a:rPr lang="en-US" dirty="0" smtClean="0"/>
              <a:t>After for loop...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ExcepTest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      try{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("Access element three :" + a[3]);</a:t>
            </a:r>
          </a:p>
          <a:p>
            <a:pPr>
              <a:buNone/>
            </a:pPr>
            <a:r>
              <a:rPr lang="en-US" dirty="0" smtClean="0"/>
              <a:t>      }catch(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("Exception thrown  :" + e);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("Out of the block");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/>
              <a:t>Exception thrown :</a:t>
            </a:r>
            <a:r>
              <a:rPr lang="en-US" dirty="0" err="1"/>
              <a:t>java.lang.ArrayIndexOutOfBoundsException</a:t>
            </a:r>
            <a:r>
              <a:rPr lang="en-US" dirty="0"/>
              <a:t>: 3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Out </a:t>
            </a:r>
            <a:r>
              <a:rPr lang="en-US" dirty="0"/>
              <a:t>of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3: </a:t>
            </a:r>
            <a:r>
              <a:rPr lang="en-US" b="1" dirty="0" err="1" smtClean="0"/>
              <a:t>NumberFormat</a:t>
            </a:r>
            <a:r>
              <a:rPr lang="en-US" b="1" dirty="0" smtClean="0"/>
              <a:t> Exception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199214"/>
            <a:ext cx="8769246" cy="565878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class ExceptionDemo3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try{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num=</a:t>
            </a:r>
            <a:r>
              <a:rPr lang="en-US" dirty="0" err="1" smtClean="0"/>
              <a:t>Integer.parseInt</a:t>
            </a:r>
            <a:r>
              <a:rPr lang="en-US" dirty="0" smtClean="0"/>
              <a:t> ("XYZ") 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(num);</a:t>
            </a:r>
          </a:p>
          <a:p>
            <a:pPr>
              <a:buNone/>
            </a:pPr>
            <a:r>
              <a:rPr lang="en-US" dirty="0" smtClean="0"/>
              <a:t>      }catch(</a:t>
            </a:r>
            <a:r>
              <a:rPr lang="en-US" dirty="0" err="1" smtClean="0"/>
              <a:t>NumberFormatException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System.out.println</a:t>
            </a:r>
            <a:r>
              <a:rPr lang="en-US" dirty="0" smtClean="0"/>
              <a:t>("Number format exception occurred");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72" y="274638"/>
            <a:ext cx="8949128" cy="78966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Example </a:t>
            </a:r>
            <a:r>
              <a:rPr lang="en-US" sz="4000" b="1" dirty="0" smtClean="0"/>
              <a:t>4: </a:t>
            </a:r>
            <a:r>
              <a:rPr lang="en-US" sz="4000" b="1" dirty="0" err="1" smtClean="0"/>
              <a:t>StringIndexOutOfBound</a:t>
            </a:r>
            <a:r>
              <a:rPr lang="en-US" sz="4000" b="1" dirty="0" smtClean="0"/>
              <a:t> Exception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214204"/>
            <a:ext cx="8694295" cy="53664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ExceptionDemo4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try{</a:t>
            </a:r>
          </a:p>
          <a:p>
            <a:pPr>
              <a:buNone/>
            </a:pPr>
            <a:r>
              <a:rPr lang="en-US" dirty="0" smtClean="0"/>
              <a:t>	 String </a:t>
            </a:r>
            <a:r>
              <a:rPr lang="en-US" dirty="0" err="1" smtClean="0"/>
              <a:t>str</a:t>
            </a:r>
            <a:r>
              <a:rPr lang="en-US" dirty="0" smtClean="0"/>
              <a:t>=“Java workshop";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str.length</a:t>
            </a:r>
            <a:r>
              <a:rPr lang="en-US" dirty="0" smtClean="0"/>
              <a:t>());;</a:t>
            </a:r>
          </a:p>
          <a:p>
            <a:pPr>
              <a:buNone/>
            </a:pPr>
            <a:r>
              <a:rPr lang="en-US" dirty="0" smtClean="0"/>
              <a:t>	 char c = </a:t>
            </a:r>
            <a:r>
              <a:rPr lang="en-US" dirty="0" err="1" smtClean="0"/>
              <a:t>str.charAt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smtClean="0"/>
              <a:t>	 c = </a:t>
            </a:r>
            <a:r>
              <a:rPr lang="en-US" dirty="0" err="1" smtClean="0"/>
              <a:t>str.charAt</a:t>
            </a:r>
            <a:r>
              <a:rPr lang="en-US" dirty="0" smtClean="0"/>
              <a:t>(40);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      }catch(</a:t>
            </a:r>
            <a:r>
              <a:rPr lang="en-US" dirty="0" err="1" smtClean="0"/>
              <a:t>StringIndexOutOfBoundsException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StringIndexOutOfBoundsException</a:t>
            </a:r>
            <a:r>
              <a:rPr lang="en-US" dirty="0" smtClean="0"/>
              <a:t>!!");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Example </a:t>
            </a:r>
            <a:r>
              <a:rPr lang="en-US" sz="4000" b="1" dirty="0" smtClean="0"/>
              <a:t>5: </a:t>
            </a:r>
            <a:r>
              <a:rPr lang="en-US" sz="4000" b="1" dirty="0" err="1" smtClean="0"/>
              <a:t>NullPointer</a:t>
            </a:r>
            <a:r>
              <a:rPr lang="en-US" sz="4000" b="1" dirty="0" smtClean="0"/>
              <a:t> Exception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229194"/>
            <a:ext cx="8784236" cy="539645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Exception2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	try{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=null;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 (</a:t>
            </a:r>
            <a:r>
              <a:rPr lang="en-US" dirty="0" err="1" smtClean="0"/>
              <a:t>str.length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    catch(</a:t>
            </a:r>
            <a:r>
              <a:rPr lang="en-US" dirty="0" err="1" smtClean="0"/>
              <a:t>NullPointerException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NullPointerException</a:t>
            </a:r>
            <a:r>
              <a:rPr lang="en-US" dirty="0" smtClean="0"/>
              <a:t>..");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4C5D-B3DA-4BD6-8283-F6A913D520C6}" type="slidenum">
              <a:rPr lang="en-US"/>
              <a:pPr/>
              <a:t>2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4614"/>
          </a:xfrm>
        </p:spPr>
        <p:txBody>
          <a:bodyPr>
            <a:normAutofit/>
          </a:bodyPr>
          <a:lstStyle/>
          <a:p>
            <a:r>
              <a:rPr lang="en-US" sz="3600" dirty="0"/>
              <a:t>Errors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813" y="1259174"/>
            <a:ext cx="8604354" cy="5381469"/>
          </a:xfrm>
        </p:spPr>
        <p:txBody>
          <a:bodyPr/>
          <a:lstStyle/>
          <a:p>
            <a:r>
              <a:rPr lang="en-US" dirty="0"/>
              <a:t>Some typical causes of errors:</a:t>
            </a:r>
          </a:p>
          <a:p>
            <a:pPr lvl="1"/>
            <a:r>
              <a:rPr lang="en-US" dirty="0"/>
              <a:t>Memory errors (i.e. memory incorrectly allocated, memory leaks, “null pointer”)</a:t>
            </a:r>
          </a:p>
          <a:p>
            <a:pPr lvl="1"/>
            <a:r>
              <a:rPr lang="en-US" dirty="0"/>
              <a:t>File system errors (i.e. disk is full, disk has been removed)</a:t>
            </a:r>
          </a:p>
          <a:p>
            <a:pPr lvl="1"/>
            <a:r>
              <a:rPr lang="en-US" dirty="0"/>
              <a:t>Network errors (i.e. network is down, URL does not exist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Higher priority Interrupts.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77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Checked Exception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1079292"/>
            <a:ext cx="8709286" cy="557634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class Example {  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fis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fis</a:t>
            </a:r>
            <a:r>
              <a:rPr lang="en-US" dirty="0" smtClean="0"/>
              <a:t> = new </a:t>
            </a:r>
            <a:r>
              <a:rPr lang="en-US" dirty="0" err="1" smtClean="0"/>
              <a:t>FileInputStream</a:t>
            </a:r>
            <a:r>
              <a:rPr lang="en-US" dirty="0" smtClean="0"/>
              <a:t>("B:/myfile.txt");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</a:t>
            </a:r>
          </a:p>
          <a:p>
            <a:pPr>
              <a:buNone/>
            </a:pPr>
            <a:r>
              <a:rPr lang="en-US" dirty="0" smtClean="0"/>
              <a:t>	while(( k = </a:t>
            </a:r>
            <a:r>
              <a:rPr lang="en-US" dirty="0" err="1" smtClean="0"/>
              <a:t>fis.read</a:t>
            </a:r>
            <a:r>
              <a:rPr lang="en-US" dirty="0" smtClean="0"/>
              <a:t>() ) != -1)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((char)k);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/*The method close() closes the file input stream</a:t>
            </a:r>
          </a:p>
          <a:p>
            <a:pPr>
              <a:buNone/>
            </a:pPr>
            <a:r>
              <a:rPr lang="en-US" dirty="0" smtClean="0"/>
              <a:t>	 * It throws </a:t>
            </a:r>
            <a:r>
              <a:rPr lang="en-US" dirty="0" err="1" smtClean="0"/>
              <a:t>IOException</a:t>
            </a: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fis.close</a:t>
            </a:r>
            <a:r>
              <a:rPr lang="en-US" dirty="0" smtClean="0"/>
              <a:t>(); 	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600200"/>
            <a:ext cx="8874177" cy="4525963"/>
          </a:xfrm>
        </p:spPr>
        <p:txBody>
          <a:bodyPr/>
          <a:lstStyle/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java.lang.Error</a:t>
            </a:r>
            <a:r>
              <a:rPr lang="en-US" dirty="0" smtClean="0"/>
              <a:t>: Unresolved compilation problems: </a:t>
            </a:r>
            <a:endParaRPr lang="en-US" dirty="0" smtClean="0"/>
          </a:p>
          <a:p>
            <a:r>
              <a:rPr lang="en-US" dirty="0" smtClean="0"/>
              <a:t>Unhandled </a:t>
            </a:r>
            <a:r>
              <a:rPr lang="en-US" dirty="0" smtClean="0"/>
              <a:t>exception type </a:t>
            </a:r>
            <a:r>
              <a:rPr lang="en-US" dirty="0" err="1" smtClean="0"/>
              <a:t>FileNotFoundException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Unhandled exception type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Unhandled exception type </a:t>
            </a:r>
            <a:r>
              <a:rPr lang="en-US" dirty="0" err="1" smtClean="0"/>
              <a:t>IOException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78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to resolve the error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124262"/>
            <a:ext cx="8754256" cy="54714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class Example {  </a:t>
            </a:r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r>
              <a:rPr lang="en-US" dirty="0" smtClean="0"/>
              <a:t>throws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FileNotFoundException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fis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fis</a:t>
            </a:r>
            <a:r>
              <a:rPr lang="en-US" dirty="0" smtClean="0"/>
              <a:t> = new </a:t>
            </a:r>
            <a:r>
              <a:rPr lang="en-US" dirty="0" err="1" smtClean="0"/>
              <a:t>FileInputStream</a:t>
            </a:r>
            <a:r>
              <a:rPr lang="en-US" dirty="0" smtClean="0"/>
              <a:t>("B:/myfile.txt");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</a:t>
            </a:r>
          </a:p>
          <a:p>
            <a:pPr>
              <a:buNone/>
            </a:pPr>
            <a:r>
              <a:rPr lang="en-US" dirty="0" smtClean="0"/>
              <a:t>	while(( k = </a:t>
            </a:r>
            <a:r>
              <a:rPr lang="en-US" dirty="0" err="1" smtClean="0"/>
              <a:t>fis.read</a:t>
            </a:r>
            <a:r>
              <a:rPr lang="en-US" dirty="0" smtClean="0"/>
              <a:t>() ) != -1)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((char)k);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/*The method close() closes the file input stream</a:t>
            </a:r>
          </a:p>
          <a:p>
            <a:pPr>
              <a:buNone/>
            </a:pPr>
            <a:r>
              <a:rPr lang="en-US" dirty="0" smtClean="0"/>
              <a:t>	 * It throws </a:t>
            </a:r>
            <a:r>
              <a:rPr lang="en-US" dirty="0" err="1" smtClean="0"/>
              <a:t>IOException</a:t>
            </a: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fis.close</a:t>
            </a:r>
            <a:r>
              <a:rPr lang="en-US" dirty="0" smtClean="0"/>
              <a:t>(); 	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988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Handle them using try-catch blocks.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1" y="869430"/>
            <a:ext cx="8709285" cy="598857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 smtClean="0"/>
              <a:t>import java.io.*;</a:t>
            </a:r>
          </a:p>
          <a:p>
            <a:pPr>
              <a:buNone/>
            </a:pPr>
            <a:r>
              <a:rPr lang="en-US" sz="1800" dirty="0" smtClean="0"/>
              <a:t>class Example {  </a:t>
            </a:r>
          </a:p>
          <a:p>
            <a:pPr>
              <a:buNone/>
            </a:pPr>
            <a:r>
              <a:rPr lang="en-US" sz="1800" dirty="0" smtClean="0"/>
              <a:t>   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pPr>
              <a:buNone/>
            </a:pPr>
            <a:r>
              <a:rPr lang="en-US" sz="1800" dirty="0" smtClean="0"/>
              <a:t>   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FileInputStream</a:t>
            </a:r>
            <a:r>
              <a:rPr lang="en-US" sz="1800" dirty="0" smtClean="0"/>
              <a:t> </a:t>
            </a:r>
            <a:r>
              <a:rPr lang="en-US" sz="1800" dirty="0" err="1" smtClean="0"/>
              <a:t>fis</a:t>
            </a:r>
            <a:r>
              <a:rPr lang="en-US" sz="1800" dirty="0" smtClean="0"/>
              <a:t> = null;</a:t>
            </a:r>
          </a:p>
          <a:p>
            <a:pPr>
              <a:buNone/>
            </a:pPr>
            <a:r>
              <a:rPr lang="en-US" sz="1800" dirty="0" smtClean="0"/>
              <a:t>	try{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fis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FileInputStream</a:t>
            </a:r>
            <a:r>
              <a:rPr lang="en-US" sz="1800" dirty="0" smtClean="0"/>
              <a:t>("B:/myfile.txt"); </a:t>
            </a:r>
          </a:p>
          <a:p>
            <a:pPr>
              <a:buNone/>
            </a:pPr>
            <a:r>
              <a:rPr lang="en-US" sz="1800" dirty="0" smtClean="0"/>
              <a:t>	}catch(</a:t>
            </a:r>
            <a:r>
              <a:rPr lang="en-US" sz="1800" dirty="0" err="1" smtClean="0"/>
              <a:t>FileNotFoundException</a:t>
            </a:r>
            <a:r>
              <a:rPr lang="en-US" sz="1800" dirty="0" smtClean="0"/>
              <a:t> </a:t>
            </a:r>
            <a:r>
              <a:rPr lang="en-US" sz="1800" dirty="0" err="1" smtClean="0"/>
              <a:t>fnfe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("The specified file is not " +</a:t>
            </a:r>
          </a:p>
          <a:p>
            <a:pPr>
              <a:buNone/>
            </a:pPr>
            <a:r>
              <a:rPr lang="en-US" sz="1800" dirty="0" smtClean="0"/>
              <a:t>			"present at the given path");</a:t>
            </a:r>
          </a:p>
          <a:p>
            <a:pPr>
              <a:buNone/>
            </a:pPr>
            <a:r>
              <a:rPr lang="en-US" sz="1800" dirty="0" smtClean="0"/>
              <a:t>	 }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k; </a:t>
            </a:r>
          </a:p>
          <a:p>
            <a:pPr>
              <a:buNone/>
            </a:pPr>
            <a:r>
              <a:rPr lang="en-US" sz="1800" dirty="0" smtClean="0"/>
              <a:t>	try{</a:t>
            </a:r>
          </a:p>
          <a:p>
            <a:pPr>
              <a:buNone/>
            </a:pPr>
            <a:r>
              <a:rPr lang="en-US" sz="1800" dirty="0" smtClean="0"/>
              <a:t>	    while(( k = </a:t>
            </a:r>
            <a:r>
              <a:rPr lang="en-US" sz="1800" dirty="0" err="1" smtClean="0"/>
              <a:t>fis.read</a:t>
            </a:r>
            <a:r>
              <a:rPr lang="en-US" sz="1800" dirty="0" smtClean="0"/>
              <a:t>() ) != -1) </a:t>
            </a:r>
          </a:p>
          <a:p>
            <a:pPr>
              <a:buNone/>
            </a:pPr>
            <a:r>
              <a:rPr lang="en-US" sz="1800" dirty="0" smtClean="0"/>
              <a:t>	    { 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((char)k); </a:t>
            </a:r>
          </a:p>
          <a:p>
            <a:pPr>
              <a:buNone/>
            </a:pPr>
            <a:r>
              <a:rPr lang="en-US" sz="1800" dirty="0" smtClean="0"/>
              <a:t>	    } 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fis.close</a:t>
            </a:r>
            <a:r>
              <a:rPr lang="en-US" sz="1800" dirty="0" smtClean="0"/>
              <a:t>(); </a:t>
            </a:r>
          </a:p>
          <a:p>
            <a:pPr>
              <a:buNone/>
            </a:pPr>
            <a:r>
              <a:rPr lang="en-US" sz="1800" dirty="0" smtClean="0"/>
              <a:t>	}catch(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 </a:t>
            </a:r>
            <a:r>
              <a:rPr lang="en-US" sz="1800" dirty="0" err="1" smtClean="0"/>
              <a:t>ioe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   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("I/O error occurred: "+</a:t>
            </a:r>
            <a:r>
              <a:rPr lang="en-US" sz="1800" dirty="0" err="1" smtClean="0"/>
              <a:t>ioe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 }</a:t>
            </a:r>
          </a:p>
          <a:p>
            <a:pPr>
              <a:buNone/>
            </a:pPr>
            <a:r>
              <a:rPr lang="en-US" sz="1800" dirty="0" smtClean="0"/>
              <a:t>   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ExcepTest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</a:p>
          <a:p>
            <a:pPr>
              <a:buNone/>
            </a:pPr>
            <a:r>
              <a:rPr lang="en-US" dirty="0" smtClean="0"/>
              <a:t>      try{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("Access element three :" + a[3]);</a:t>
            </a:r>
          </a:p>
          <a:p>
            <a:pPr>
              <a:buNone/>
            </a:pPr>
            <a:r>
              <a:rPr lang="en-US" dirty="0" smtClean="0"/>
              <a:t>      }catch(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e){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("Exception thrown  :" + e);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finally{</a:t>
            </a:r>
          </a:p>
          <a:p>
            <a:pPr>
              <a:buNone/>
            </a:pPr>
            <a:r>
              <a:rPr lang="en-US" dirty="0" smtClean="0"/>
              <a:t>         a[0] = 6;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("First element value: " +a[0]);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finally statement is executed");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Exception thrown  :</a:t>
            </a:r>
            <a:r>
              <a:rPr lang="en-US" dirty="0" err="1" smtClean="0"/>
              <a:t>java.lang.ArrayIndexOutOfBoundsException</a:t>
            </a:r>
            <a:r>
              <a:rPr lang="en-US" dirty="0" smtClean="0"/>
              <a:t>: 3</a:t>
            </a:r>
          </a:p>
          <a:p>
            <a:pPr lvl="1"/>
            <a:r>
              <a:rPr lang="en-US" dirty="0" smtClean="0"/>
              <a:t>First element value: 6</a:t>
            </a:r>
          </a:p>
          <a:p>
            <a:pPr lvl="1"/>
            <a:r>
              <a:rPr lang="en-US" dirty="0" smtClean="0"/>
              <a:t>The finally statement is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Note the following:</a:t>
            </a:r>
          </a:p>
          <a:p>
            <a:r>
              <a:rPr lang="en-US" dirty="0"/>
              <a:t>A catch clause cannot exist without a try statement.</a:t>
            </a:r>
          </a:p>
          <a:p>
            <a:r>
              <a:rPr lang="en-US" dirty="0"/>
              <a:t>It is not compulsory to have finally clauses when ever a try/catch block is present.</a:t>
            </a:r>
          </a:p>
          <a:p>
            <a:r>
              <a:rPr lang="en-US" dirty="0"/>
              <a:t>The try block cannot be present without either catch clause or finally clause.</a:t>
            </a:r>
          </a:p>
          <a:p>
            <a:r>
              <a:rPr lang="en-US" dirty="0"/>
              <a:t>Any code cannot be present in between the try, catch, finally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own Exception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We can </a:t>
            </a:r>
            <a:r>
              <a:rPr lang="en-US" dirty="0"/>
              <a:t>create </a:t>
            </a:r>
            <a:r>
              <a:rPr lang="en-US" dirty="0" smtClean="0"/>
              <a:t>our </a:t>
            </a:r>
            <a:r>
              <a:rPr lang="en-US" dirty="0"/>
              <a:t>own exceptions in Java. Keep the following points in mind when </a:t>
            </a:r>
            <a:r>
              <a:rPr lang="en-US" dirty="0" smtClean="0"/>
              <a:t>writing </a:t>
            </a:r>
            <a:r>
              <a:rPr lang="en-US" dirty="0"/>
              <a:t>own exception classes:</a:t>
            </a:r>
          </a:p>
          <a:p>
            <a:pPr lvl="1" algn="just"/>
            <a:r>
              <a:rPr lang="en-US" dirty="0"/>
              <a:t>All exceptions must be a child of </a:t>
            </a:r>
            <a:r>
              <a:rPr lang="en-US" dirty="0" err="1"/>
              <a:t>Throwable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If you want to write a checked exception that is automatically enforced by the Handle or Declare Rule, you need to extend the Exception class.</a:t>
            </a:r>
          </a:p>
          <a:p>
            <a:pPr lvl="1" algn="just"/>
            <a:r>
              <a:rPr lang="en-US" dirty="0"/>
              <a:t>If you want to write a runtime exception, you need to extend the </a:t>
            </a:r>
            <a:r>
              <a:rPr lang="en-US" dirty="0" err="1"/>
              <a:t>RuntimeException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InsufficientFundsException</a:t>
            </a:r>
            <a:r>
              <a:rPr lang="en-US" dirty="0" smtClean="0"/>
              <a:t> extends Exception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private double amount;</a:t>
            </a:r>
          </a:p>
          <a:p>
            <a:pPr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InsufficientFundsException</a:t>
            </a:r>
            <a:r>
              <a:rPr lang="en-US" dirty="0" smtClean="0"/>
              <a:t>(double amount)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this.amount</a:t>
            </a:r>
            <a:r>
              <a:rPr lang="en-US" dirty="0" smtClean="0"/>
              <a:t> = amount;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   public double </a:t>
            </a:r>
            <a:r>
              <a:rPr lang="en-US" dirty="0" err="1" smtClean="0"/>
              <a:t>getAmount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return amount;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CheckingAccount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private double balance;</a:t>
            </a:r>
          </a:p>
          <a:p>
            <a:pPr>
              <a:buNone/>
            </a:pPr>
            <a:r>
              <a:rPr lang="en-US" dirty="0"/>
              <a:t>   private </a:t>
            </a: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>
              <a:buNone/>
            </a:pPr>
            <a:r>
              <a:rPr lang="en-US" dirty="0"/>
              <a:t>   public </a:t>
            </a:r>
            <a:r>
              <a:rPr lang="en-US" dirty="0" err="1"/>
              <a:t>CheckingAccount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this.number</a:t>
            </a:r>
            <a:r>
              <a:rPr lang="en-US" dirty="0"/>
              <a:t> = number;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  public void deposit(double amount)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balance += amount;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AF45-C1A1-4E4D-9B49-540ECC4D97D0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Exceptions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are they?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exception is a representation of an error condition or a situation that is not the expected result of a method.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Exceptions are built into the </a:t>
            </a:r>
            <a:r>
              <a:rPr lang="en-US" dirty="0" smtClean="0"/>
              <a:t>OOP languages </a:t>
            </a:r>
            <a:r>
              <a:rPr lang="en-US" dirty="0"/>
              <a:t>and are available to all program code.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Exceptions isolate the code that deals with the error condition from regular program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8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420"/>
            <a:ext cx="8229600" cy="52417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public void withdraw(double amount) </a:t>
            </a:r>
            <a:r>
              <a:rPr lang="en-US" dirty="0" smtClean="0"/>
              <a:t>throws </a:t>
            </a:r>
            <a:r>
              <a:rPr lang="en-US" dirty="0" err="1"/>
              <a:t>InsufficientFundsException</a:t>
            </a:r>
            <a:endParaRPr lang="en-US" dirty="0"/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if(amount &lt;= balance)</a:t>
            </a:r>
          </a:p>
          <a:p>
            <a:pPr>
              <a:buNone/>
            </a:pPr>
            <a:r>
              <a:rPr lang="en-US" dirty="0"/>
              <a:t>      {</a:t>
            </a:r>
          </a:p>
          <a:p>
            <a:pPr>
              <a:buNone/>
            </a:pPr>
            <a:r>
              <a:rPr lang="en-US" dirty="0"/>
              <a:t>         balance -= amount;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      else</a:t>
            </a:r>
          </a:p>
          <a:p>
            <a:pPr>
              <a:buNone/>
            </a:pPr>
            <a:r>
              <a:rPr lang="en-US" dirty="0"/>
              <a:t>      {</a:t>
            </a:r>
          </a:p>
          <a:p>
            <a:pPr>
              <a:buNone/>
            </a:pPr>
            <a:r>
              <a:rPr lang="en-US" dirty="0"/>
              <a:t>         double needs = amount - balance;</a:t>
            </a:r>
          </a:p>
          <a:p>
            <a:pPr>
              <a:buNone/>
            </a:pPr>
            <a:r>
              <a:rPr lang="en-US" dirty="0"/>
              <a:t>         throw new </a:t>
            </a:r>
            <a:r>
              <a:rPr lang="en-US" dirty="0" err="1"/>
              <a:t>InsufficientFundsException</a:t>
            </a:r>
            <a:r>
              <a:rPr lang="en-US" dirty="0"/>
              <a:t>(needs);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  public double </a:t>
            </a:r>
            <a:r>
              <a:rPr lang="en-US" dirty="0" err="1"/>
              <a:t>getBalance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return balance;</a:t>
            </a:r>
          </a:p>
          <a:p>
            <a:pPr>
              <a:buNone/>
            </a:pPr>
            <a:r>
              <a:rPr lang="en-US" dirty="0"/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8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1"/>
            <a:ext cx="8229600" cy="542643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BankDemo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CheckingAccount</a:t>
            </a:r>
            <a:r>
              <a:rPr lang="en-US" dirty="0" smtClean="0"/>
              <a:t> c = new </a:t>
            </a:r>
            <a:r>
              <a:rPr lang="en-US" dirty="0" err="1" smtClean="0"/>
              <a:t>CheckingAccount</a:t>
            </a:r>
            <a:r>
              <a:rPr lang="en-US" dirty="0" smtClean="0"/>
              <a:t>(101);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("Depositing $500...");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c.deposit</a:t>
            </a:r>
            <a:r>
              <a:rPr lang="en-US" dirty="0" smtClean="0"/>
              <a:t>(500.00);</a:t>
            </a:r>
          </a:p>
          <a:p>
            <a:pPr>
              <a:buNone/>
            </a:pPr>
            <a:r>
              <a:rPr lang="en-US" dirty="0" smtClean="0"/>
              <a:t>      try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nWithdrawing</a:t>
            </a:r>
            <a:r>
              <a:rPr lang="en-US" dirty="0" smtClean="0"/>
              <a:t> $100...");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c.withdraw</a:t>
            </a:r>
            <a:r>
              <a:rPr lang="en-US" dirty="0" smtClean="0"/>
              <a:t>(100.00);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nWithdrawing</a:t>
            </a:r>
            <a:r>
              <a:rPr lang="en-US" dirty="0" smtClean="0"/>
              <a:t> $600...");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c.withdraw</a:t>
            </a:r>
            <a:r>
              <a:rPr lang="en-US" dirty="0" smtClean="0"/>
              <a:t>(600.00);</a:t>
            </a:r>
          </a:p>
          <a:p>
            <a:pPr>
              <a:buNone/>
            </a:pPr>
            <a:r>
              <a:rPr lang="en-US" dirty="0" smtClean="0"/>
              <a:t>      }catch(</a:t>
            </a:r>
            <a:r>
              <a:rPr lang="en-US" dirty="0" err="1" smtClean="0"/>
              <a:t>InsufficientFundsException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("Sorry, but you are short $"</a:t>
            </a:r>
          </a:p>
          <a:p>
            <a:pPr>
              <a:buNone/>
            </a:pPr>
            <a:r>
              <a:rPr lang="en-US" dirty="0" smtClean="0"/>
              <a:t>                                  + </a:t>
            </a:r>
            <a:r>
              <a:rPr lang="en-US" dirty="0" err="1" smtClean="0"/>
              <a:t>e.getAmount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Depositing $500...</a:t>
            </a:r>
          </a:p>
          <a:p>
            <a:r>
              <a:rPr lang="en-US" dirty="0" smtClean="0"/>
              <a:t>Withdrawing $100...</a:t>
            </a:r>
          </a:p>
          <a:p>
            <a:r>
              <a:rPr lang="en-US" dirty="0" smtClean="0"/>
              <a:t>Withdrawing $600...</a:t>
            </a:r>
          </a:p>
          <a:p>
            <a:r>
              <a:rPr lang="en-US" dirty="0" smtClean="0"/>
              <a:t>Sorry, but you are short $200.0</a:t>
            </a:r>
          </a:p>
          <a:p>
            <a:r>
              <a:rPr lang="en-US" dirty="0" err="1" smtClean="0"/>
              <a:t>InsufficientFundsException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CheckingAccount.withdraw</a:t>
            </a:r>
            <a:r>
              <a:rPr lang="en-US" dirty="0" smtClean="0"/>
              <a:t>(CheckingAccount.java:25) at </a:t>
            </a:r>
            <a:r>
              <a:rPr lang="en-US" dirty="0" err="1" smtClean="0"/>
              <a:t>BankDemo.main</a:t>
            </a:r>
            <a:r>
              <a:rPr lang="en-US" dirty="0" smtClean="0"/>
              <a:t>(BankDemo.java:13)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7AAD-307E-40EF-820F-0DBF0D6A4FC1}" type="slidenum">
              <a:rPr lang="en-US"/>
              <a:pPr/>
              <a:t>4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causes of </a:t>
            </a:r>
            <a:r>
              <a:rPr lang="en-US" dirty="0" smtClean="0"/>
              <a:t>exceptions:</a:t>
            </a:r>
            <a:endParaRPr lang="en-US" dirty="0"/>
          </a:p>
          <a:p>
            <a:pPr lvl="1"/>
            <a:r>
              <a:rPr lang="en-US" dirty="0"/>
              <a:t>Array errors (i.e. accessing element –1)</a:t>
            </a:r>
          </a:p>
          <a:p>
            <a:pPr lvl="1"/>
            <a:r>
              <a:rPr lang="en-US" dirty="0"/>
              <a:t>Conversion errors (i.e. convert ‘q’ to a number)</a:t>
            </a:r>
          </a:p>
          <a:p>
            <a:pPr lvl="1"/>
            <a:r>
              <a:rPr lang="en-US" dirty="0" smtClean="0"/>
              <a:t>Calculation errors (i.e. divide by 0)</a:t>
            </a:r>
          </a:p>
          <a:p>
            <a:pPr lvl="1"/>
            <a:r>
              <a:rPr lang="en-US" dirty="0" smtClean="0"/>
              <a:t>Can you think of some others?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A67FB-2AB1-44BC-B80D-377DA8FAEE36}" type="slidenum">
              <a:rPr lang="en-US"/>
              <a:pPr/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7081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Exception </a:t>
            </a:r>
            <a:r>
              <a:rPr lang="en-US" sz="3600" dirty="0" smtClean="0"/>
              <a:t>Classes in Java</a:t>
            </a:r>
            <a:endParaRPr lang="en-US" sz="3600" b="1" dirty="0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79883" y="929390"/>
          <a:ext cx="8627568" cy="5486400"/>
        </p:xfrm>
        <a:graphic>
          <a:graphicData uri="http://schemas.openxmlformats.org/presentationml/2006/ole">
            <p:oleObj spid="_x0000_s1026" name="Picture" r:id="rId3" imgW="8001000" imgH="36576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89D71-9776-49B4-80A9-018F1C7C55FD}" type="slidenum">
              <a:rPr lang="en-US"/>
              <a:pPr/>
              <a:t>6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System Errors</a:t>
            </a:r>
            <a:endParaRPr lang="en-US" b="1"/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685800" y="990600"/>
          <a:ext cx="8359775" cy="5110163"/>
        </p:xfrm>
        <a:graphic>
          <a:graphicData uri="http://schemas.openxmlformats.org/presentationml/2006/ole">
            <p:oleObj spid="_x0000_s2050" name="Picture" r:id="rId3" imgW="8001000" imgH="3657600" progId="Word.Picture.8">
              <p:embed/>
            </p:oleObj>
          </a:graphicData>
        </a:graphic>
      </p:graphicFrame>
      <p:sp>
        <p:nvSpPr>
          <p:cNvPr id="284687" name="Line 15"/>
          <p:cNvSpPr>
            <a:spLocks noChangeShapeType="1"/>
          </p:cNvSpPr>
          <p:nvPr/>
        </p:nvSpPr>
        <p:spPr bwMode="auto">
          <a:xfrm>
            <a:off x="2819400" y="5257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3352800" y="3962400"/>
            <a:ext cx="3276600" cy="21336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0" y="3962400"/>
            <a:ext cx="3048000" cy="20478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bg2"/>
                </a:solidFill>
                <a:cs typeface="Times New Roman" pitchFamily="18" charset="0"/>
              </a:rPr>
              <a:t>System errors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are thrown by JVM and represented in the </a:t>
            </a:r>
            <a:r>
              <a:rPr lang="en-US" sz="1600" u="sng" dirty="0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class. The </a:t>
            </a:r>
            <a:r>
              <a:rPr lang="en-US" sz="1600" u="sng" dirty="0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sz="1600" dirty="0">
                <a:solidFill>
                  <a:schemeClr val="bg2"/>
                </a:solidFill>
                <a:cs typeface="Times New Roman" pitchFamily="18" charset="0"/>
              </a:rPr>
              <a:t> class describes internal system errors. Such errors rarely occur. If one does, there is little you can do beyond notifying the user and trying to terminate the program gracefully.</a:t>
            </a:r>
            <a:r>
              <a:rPr lang="en-US" sz="1600" dirty="0">
                <a:cs typeface="Times New Roman" pitchFamily="18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7" grpId="0" animBg="1"/>
      <p:bldP spid="284688" grpId="0" animBg="1"/>
      <p:bldP spid="2846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652870-7A55-4F82-9BBD-230AE786A0FA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612775" y="1143000"/>
          <a:ext cx="8359775" cy="5110163"/>
        </p:xfrm>
        <a:graphic>
          <a:graphicData uri="http://schemas.openxmlformats.org/presentationml/2006/ole">
            <p:oleObj spid="_x0000_s3074" name="Picture" r:id="rId3" imgW="8001000" imgH="3657600" progId="Word.Picture.8">
              <p:embed/>
            </p:oleObj>
          </a:graphicData>
        </a:graphic>
      </p:graphicFrame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Exceptions</a:t>
            </a:r>
            <a:endParaRPr lang="en-US" b="1"/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>
            <a:off x="2971800" y="12192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>
            <a:off x="2971800" y="12192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>
            <a:off x="6324600" y="121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2971800" y="403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5" name="Line 9"/>
          <p:cNvSpPr>
            <a:spLocks noChangeShapeType="1"/>
          </p:cNvSpPr>
          <p:nvPr/>
        </p:nvSpPr>
        <p:spPr bwMode="auto">
          <a:xfrm>
            <a:off x="28194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63246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28600" y="1295400"/>
            <a:ext cx="2667000" cy="147732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 dirty="0">
                <a:solidFill>
                  <a:schemeClr val="bg2"/>
                </a:solidFill>
                <a:cs typeface="Times New Roman" pitchFamily="18" charset="0"/>
              </a:rPr>
              <a:t>Exception</a:t>
            </a:r>
            <a:r>
              <a:rPr lang="en-US" sz="1800" dirty="0">
                <a:solidFill>
                  <a:schemeClr val="bg2"/>
                </a:solidFill>
                <a:cs typeface="Times New Roman" pitchFamily="18" charset="0"/>
              </a:rPr>
              <a:t> describes errors caused by your </a:t>
            </a:r>
            <a:r>
              <a:rPr lang="en-US" sz="1800" dirty="0" smtClean="0">
                <a:solidFill>
                  <a:schemeClr val="bg2"/>
                </a:solidFill>
                <a:cs typeface="Times New Roman" pitchFamily="18" charset="0"/>
              </a:rPr>
              <a:t>program. </a:t>
            </a:r>
            <a:r>
              <a:rPr lang="en-US" sz="1800" dirty="0">
                <a:solidFill>
                  <a:schemeClr val="bg2"/>
                </a:solidFill>
                <a:cs typeface="Times New Roman" pitchFamily="18" charset="0"/>
              </a:rPr>
              <a:t>These errors can be caught and handled by your program. 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2971800" y="1371600"/>
            <a:ext cx="5943600" cy="26670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6172200" y="4038600"/>
            <a:ext cx="274320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5" grpId="0" animBg="1"/>
      <p:bldP spid="285704" grpId="0" animBg="1" autoUpdateAnimBg="0"/>
      <p:bldP spid="285710" grpId="0" animBg="1"/>
      <p:bldP spid="2857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F55C-22B9-435D-93A0-B4D511666829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97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Exceptions in java</a:t>
            </a:r>
            <a:endParaRPr lang="en-US" sz="36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72" y="1229193"/>
            <a:ext cx="8769246" cy="5411449"/>
          </a:xfrm>
        </p:spPr>
        <p:txBody>
          <a:bodyPr>
            <a:normAutofit/>
          </a:bodyPr>
          <a:lstStyle/>
          <a:p>
            <a:pPr lvl="1" indent="-742950">
              <a:buNone/>
            </a:pPr>
            <a:r>
              <a:rPr lang="en-US" sz="2400" dirty="0" smtClean="0"/>
              <a:t>Exceptions </a:t>
            </a:r>
            <a:r>
              <a:rPr lang="en-US" sz="2400" dirty="0"/>
              <a:t>fall into two categories:</a:t>
            </a:r>
          </a:p>
          <a:p>
            <a:pPr marL="60325" lvl="2" indent="0"/>
            <a:r>
              <a:rPr lang="en-US" sz="2800" dirty="0"/>
              <a:t>Checked </a:t>
            </a:r>
            <a:r>
              <a:rPr lang="en-US" sz="2800" dirty="0" smtClean="0"/>
              <a:t>Exceptions</a:t>
            </a:r>
          </a:p>
          <a:p>
            <a:pPr lvl="1" algn="just"/>
            <a:r>
              <a:rPr lang="en-US" sz="2600" dirty="0" smtClean="0"/>
              <a:t>Checked exceptions as the compiler checks them during compilation to see whether the programmer has handled them or not. If these exceptions are not handled/declared in the program, you will get compilation error. </a:t>
            </a:r>
            <a:r>
              <a:rPr lang="en-US" sz="2600" dirty="0" err="1" smtClean="0"/>
              <a:t>SQLException,IOException,ClassNotFoundException</a:t>
            </a:r>
            <a:r>
              <a:rPr lang="en-US" sz="2600" dirty="0" smtClean="0"/>
              <a:t> </a:t>
            </a:r>
            <a:r>
              <a:rPr lang="en-US" sz="2600" dirty="0" smtClean="0"/>
              <a:t>etc</a:t>
            </a:r>
            <a:r>
              <a:rPr lang="en-US" sz="2600" dirty="0" smtClean="0"/>
              <a:t>.</a:t>
            </a:r>
          </a:p>
          <a:p>
            <a:pPr lvl="1" algn="just"/>
            <a:r>
              <a:rPr lang="en-US" sz="2400" dirty="0" smtClean="0"/>
              <a:t>Checked exceptions are inherited from the core Java class Exception. </a:t>
            </a:r>
          </a:p>
          <a:p>
            <a:pPr lvl="1"/>
            <a:r>
              <a:rPr lang="en-US" sz="2400" dirty="0" smtClean="0"/>
              <a:t>Checked </a:t>
            </a:r>
            <a:r>
              <a:rPr lang="en-US" sz="2400" dirty="0"/>
              <a:t>exceptions must be handled in your code, or passed to parent classes for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96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1259174"/>
            <a:ext cx="8814217" cy="5381469"/>
          </a:xfrm>
        </p:spPr>
        <p:txBody>
          <a:bodyPr>
            <a:normAutofit lnSpcReduction="10000"/>
          </a:bodyPr>
          <a:lstStyle/>
          <a:p>
            <a:pPr marL="342900" lvl="2" indent="-342900"/>
            <a:r>
              <a:rPr lang="en-US" sz="2800" dirty="0" smtClean="0"/>
              <a:t>Unchecked Exceptions</a:t>
            </a:r>
          </a:p>
          <a:p>
            <a:pPr algn="just"/>
            <a:r>
              <a:rPr lang="en-US" sz="2800" dirty="0" smtClean="0"/>
              <a:t>Runtime Exceptions are also known as Unchecked Exceptions. These exceptions are not checked at compile-time so compiler does not check whether the programmer has handled them or not but it’s the responsibility of the programmer to handle these exceptions and provide a safe exit. For example, </a:t>
            </a:r>
            <a:r>
              <a:rPr lang="en-US" sz="2800" dirty="0" err="1" smtClean="0"/>
              <a:t>ArithmeticException</a:t>
            </a:r>
            <a:r>
              <a:rPr lang="en-US" sz="2800" dirty="0" smtClean="0"/>
              <a:t>, </a:t>
            </a:r>
            <a:r>
              <a:rPr lang="en-US" sz="2800" dirty="0" err="1" smtClean="0"/>
              <a:t>NullPointerException</a:t>
            </a:r>
            <a:r>
              <a:rPr lang="en-US" sz="2800" dirty="0" smtClean="0"/>
              <a:t>, </a:t>
            </a:r>
            <a:r>
              <a:rPr lang="en-US" sz="2800" dirty="0" err="1" smtClean="0"/>
              <a:t>ArrayIndexOutOfBoundsException</a:t>
            </a:r>
            <a:r>
              <a:rPr lang="en-US" sz="2800" dirty="0" smtClean="0"/>
              <a:t> etc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Compiler will never force you to catch such exception or force you to declare it in the method using throws keyword.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5DAC-425E-4C43-AD3A-674559C8C3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1241</Words>
  <Application>Microsoft Office PowerPoint</Application>
  <PresentationFormat>On-screen Show (4:3)</PresentationFormat>
  <Paragraphs>316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Microsoft Word Picture</vt:lpstr>
      <vt:lpstr>Picture</vt:lpstr>
      <vt:lpstr>Exception Handling</vt:lpstr>
      <vt:lpstr>Errors </vt:lpstr>
      <vt:lpstr>Exceptions</vt:lpstr>
      <vt:lpstr>Exceptions</vt:lpstr>
      <vt:lpstr>Exception Classes in Java</vt:lpstr>
      <vt:lpstr>System Errors</vt:lpstr>
      <vt:lpstr>Exceptions</vt:lpstr>
      <vt:lpstr>Exceptions in java</vt:lpstr>
      <vt:lpstr>Slide 9</vt:lpstr>
      <vt:lpstr>Exceptions in Java</vt:lpstr>
      <vt:lpstr>Checked or Unchecked Exceptions</vt:lpstr>
      <vt:lpstr>Exception Handling in Java</vt:lpstr>
      <vt:lpstr>Identifying, Throwing, and Catching Exceptions</vt:lpstr>
      <vt:lpstr>Example-1</vt:lpstr>
      <vt:lpstr>Slide 15</vt:lpstr>
      <vt:lpstr>Example-2</vt:lpstr>
      <vt:lpstr>Example 3: NumberFormat Exception</vt:lpstr>
      <vt:lpstr> Example 4: StringIndexOutOfBound Exception </vt:lpstr>
      <vt:lpstr> Example 5: NullPointer Exception </vt:lpstr>
      <vt:lpstr>Checked Exception Example</vt:lpstr>
      <vt:lpstr>Output</vt:lpstr>
      <vt:lpstr>How to resolve the error</vt:lpstr>
      <vt:lpstr>Handle them using try-catch blocks.</vt:lpstr>
      <vt:lpstr>The finally Keyword</vt:lpstr>
      <vt:lpstr>Slide 25</vt:lpstr>
      <vt:lpstr>Slide 26</vt:lpstr>
      <vt:lpstr> Declaring own Exception </vt:lpstr>
      <vt:lpstr>Example</vt:lpstr>
      <vt:lpstr>Slide 29</vt:lpstr>
      <vt:lpstr>Slide 30</vt:lpstr>
      <vt:lpstr>Slide 31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lnmiit</dc:creator>
  <cp:lastModifiedBy>lnmiit</cp:lastModifiedBy>
  <cp:revision>18</cp:revision>
  <dcterms:created xsi:type="dcterms:W3CDTF">2013-09-23T06:05:52Z</dcterms:created>
  <dcterms:modified xsi:type="dcterms:W3CDTF">2017-10-29T08:07:33Z</dcterms:modified>
</cp:coreProperties>
</file>