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aleway Thin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Thin-bold.fntdata"/><Relationship Id="rId25" Type="http://schemas.openxmlformats.org/officeDocument/2006/relationships/font" Target="fonts/RalewayThin-regular.fntdata"/><Relationship Id="rId28" Type="http://schemas.openxmlformats.org/officeDocument/2006/relationships/font" Target="fonts/RalewayThin-boldItalic.fntdata"/><Relationship Id="rId27" Type="http://schemas.openxmlformats.org/officeDocument/2006/relationships/font" Target="fonts/RalewayTh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b973b152_7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26b973b152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Hi everyone, we are here to present to a Ad click prediction pipeline which leverages big data platforms like AWS S3, Sagemaker and Quicksight. I am Aashish and you’ll hear from my teammates —----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26b973b152_7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g126b973b152_7_10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6b973b152_7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26b973b152_7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6b973b152_7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26b973b152_7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6b973b152_7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26b973b152_7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6b973b152_7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26b973b152_7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6b973b152_7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data visualization and discover the key trends and insights, we utilized </a:t>
            </a:r>
            <a:endParaRPr/>
          </a:p>
        </p:txBody>
      </p:sp>
      <p:sp>
        <p:nvSpPr>
          <p:cNvPr id="417" name="Google Shape;417;g126b973b152_7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6b973b152_7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26b973b152_7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6b973b152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26b973b152_12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6b973b152_7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126b973b152_7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076326" y="1863601"/>
            <a:ext cx="4962601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flipH="1">
            <a:off x="8686800" y="4674850"/>
            <a:ext cx="468601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5122428" y="668002"/>
            <a:ext cx="3841143" cy="3893303"/>
            <a:chOff x="5122427" y="668001"/>
            <a:chExt cx="3841143" cy="3893303"/>
          </a:xfrm>
        </p:grpSpPr>
        <p:grpSp>
          <p:nvGrpSpPr>
            <p:cNvPr id="78" name="Google Shape;78;p16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6" name="Google Shape;186;p16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" name="Google Shape;217;p16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18" name="Google Shape;218;p16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Google Shape;235;p16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" name="Google Shape;267;p16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6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04" name="Google Shape;304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" name="Google Shape;315;p16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p16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18" name="Google Shape;318;p16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4" name="Google Shape;344;p16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45" name="Google Shape;345;p16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16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16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16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16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0" name="Google Shape;350;p16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16"/>
          <p:cNvSpPr txBox="1"/>
          <p:nvPr>
            <p:ph type="ctrTitle"/>
          </p:nvPr>
        </p:nvSpPr>
        <p:spPr>
          <a:xfrm>
            <a:off x="889775" y="117175"/>
            <a:ext cx="51792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600"/>
              <a:t>Ad Click Prediction </a:t>
            </a:r>
            <a:endParaRPr b="1"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2600"/>
              <a:t>(DataViz</a:t>
            </a:r>
            <a:r>
              <a:rPr b="1" lang="en" sz="2600"/>
              <a:t> + ML Pipeline</a:t>
            </a:r>
            <a:r>
              <a:rPr b="1" lang="en" sz="2600"/>
              <a:t>)</a:t>
            </a:r>
            <a:br>
              <a:rPr b="1" lang="en" sz="2000"/>
            </a:br>
            <a:br>
              <a:rPr b="1" lang="en" sz="2000"/>
            </a:br>
            <a:r>
              <a:rPr b="1" i="1" lang="en" sz="1801">
                <a:solidFill>
                  <a:srgbClr val="005C8B"/>
                </a:solidFill>
              </a:rPr>
              <a:t>Using </a:t>
            </a:r>
            <a:r>
              <a:rPr b="1" i="1" lang="en" sz="1801">
                <a:solidFill>
                  <a:srgbClr val="005C8B"/>
                </a:solidFill>
              </a:rPr>
              <a:t>A</a:t>
            </a:r>
            <a:r>
              <a:rPr b="1" i="1" lang="en" sz="1801">
                <a:solidFill>
                  <a:srgbClr val="005C8B"/>
                </a:solidFill>
              </a:rPr>
              <a:t>WS S3, Sagemaker, and Quicksight</a:t>
            </a:r>
            <a:endParaRPr b="1" i="1" sz="1401">
              <a:solidFill>
                <a:srgbClr val="005C8B"/>
              </a:solidFill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977577" y="4561297"/>
            <a:ext cx="7188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1" u="none" cap="none" strike="noStrike">
                <a:solidFill>
                  <a:srgbClr val="005C8A"/>
                </a:solidFill>
                <a:latin typeface="Arial"/>
                <a:ea typeface="Arial"/>
                <a:cs typeface="Arial"/>
                <a:sym typeface="Arial"/>
              </a:rPr>
              <a:t>Group 1: Aashish Gulabani, Akshita Srivastava, Jiarui Hu, Runan Cao, Shashwat Khare</a:t>
            </a:r>
            <a:br>
              <a:rPr b="1" i="0" lang="en" sz="1401" u="none" cap="none" strike="noStrike">
                <a:solidFill>
                  <a:srgbClr val="005C8A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1" u="none" cap="none" strike="noStrike">
              <a:solidFill>
                <a:srgbClr val="005C8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5"/>
          <p:cNvSpPr txBox="1"/>
          <p:nvPr>
            <p:ph idx="12" type="sldNum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7" name="Google Shape;937;p25"/>
          <p:cNvSpPr txBox="1"/>
          <p:nvPr/>
        </p:nvSpPr>
        <p:spPr>
          <a:xfrm>
            <a:off x="3508746" y="2679406"/>
            <a:ext cx="184731" cy="523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5"/>
          <p:cNvSpPr txBox="1"/>
          <p:nvPr/>
        </p:nvSpPr>
        <p:spPr>
          <a:xfrm>
            <a:off x="4480151" y="3062175"/>
            <a:ext cx="385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Thank </a:t>
            </a:r>
            <a:r>
              <a:rPr b="1" i="0" lang="en" sz="4800" u="none" cap="none" strike="noStrik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you!</a:t>
            </a:r>
            <a:endParaRPr/>
          </a:p>
        </p:txBody>
      </p:sp>
      <p:grpSp>
        <p:nvGrpSpPr>
          <p:cNvPr id="939" name="Google Shape;939;p25"/>
          <p:cNvGrpSpPr/>
          <p:nvPr/>
        </p:nvGrpSpPr>
        <p:grpSpPr>
          <a:xfrm>
            <a:off x="1287613" y="1059830"/>
            <a:ext cx="2292809" cy="2560320"/>
            <a:chOff x="2152775" y="305709"/>
            <a:chExt cx="4264823" cy="4762415"/>
          </a:xfrm>
        </p:grpSpPr>
        <p:grpSp>
          <p:nvGrpSpPr>
            <p:cNvPr id="940" name="Google Shape;940;p25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941" name="Google Shape;941;p25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25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959" name="Google Shape;959;p25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5" name="Google Shape;975;p25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976" name="Google Shape;976;p25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2" name="Google Shape;992;p25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993" name="Google Shape;993;p25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9" name="Google Shape;1009;p25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010" name="Google Shape;1010;p25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6" name="Google Shape;1026;p25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027" name="Google Shape;1027;p25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5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5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5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3" name="Google Shape;1043;p25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044" name="Google Shape;1044;p25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5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5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5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5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5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5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5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5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5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5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5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5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5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5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5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0" name="Google Shape;1060;p25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5" name="Google Shape;1065;p25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066" name="Google Shape;1066;p25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5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5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5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5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5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5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5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5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5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5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2" name="Google Shape;1082;p25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083" name="Google Shape;1083;p25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5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25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100" name="Google Shape;1100;p25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6" name="Google Shape;1116;p25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117" name="Google Shape;1117;p25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3" name="Google Shape;1133;p25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134" name="Google Shape;1134;p25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5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5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5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0" name="Google Shape;1150;p25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151" name="Google Shape;1151;p25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5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25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25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25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25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7" name="Google Shape;1167;p25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168" name="Google Shape;1168;p25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25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25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25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25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25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25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25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25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5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5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5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5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5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5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4" name="Google Shape;1184;p25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185" name="Google Shape;1185;p25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5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5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5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5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5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5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5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5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25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25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5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5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5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5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5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1" name="Google Shape;1201;p25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202" name="Google Shape;1202;p25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5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5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5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5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5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5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5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5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25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25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5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5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5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5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5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8" name="Google Shape;1218;p25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219" name="Google Shape;1219;p25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5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5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5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25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25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5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5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5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5" name="Google Shape;1235;p25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236" name="Google Shape;1236;p25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5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5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5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5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5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5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5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5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25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25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5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5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5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5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5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25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253" name="Google Shape;1253;p25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5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5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5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5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5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5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5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5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25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25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5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5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5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5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5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9" name="Google Shape;1269;p25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270" name="Google Shape;1270;p25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5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5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5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5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5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5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5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5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25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25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5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5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5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5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5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6" name="Google Shape;1286;p25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287" name="Google Shape;1287;p25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5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5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5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5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5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5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5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5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25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25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25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25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25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3" name="Google Shape;1303;p25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304" name="Google Shape;1304;p25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5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5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5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5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5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5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5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5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5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5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5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5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5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25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25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0" name="Google Shape;1320;p25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321" name="Google Shape;1321;p25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5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5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5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5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5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5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5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5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5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5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5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5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5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5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5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5"/>
            <p:cNvGrpSpPr/>
            <p:nvPr/>
          </p:nvGrpSpPr>
          <p:grpSpPr>
            <a:xfrm>
              <a:off x="4993741" y="3268090"/>
              <a:ext cx="883852" cy="621125"/>
              <a:chOff x="6803366" y="4010215"/>
              <a:chExt cx="883852" cy="621125"/>
            </a:xfrm>
          </p:grpSpPr>
          <p:sp>
            <p:nvSpPr>
              <p:cNvPr id="1338" name="Google Shape;1338;p25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5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5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5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5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5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5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25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355" name="Google Shape;1355;p25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5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5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5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5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25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1" name="Google Shape;1371;p25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5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5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25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6" name="Google Shape;1446;p25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447" name="Google Shape;1447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5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453" name="Google Shape;1453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8" name="Google Shape;1458;p25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ipart&#10;&#10;Description automatically generated" id="358" name="Google Shape;3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6575" y="4103225"/>
            <a:ext cx="2405274" cy="10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7"/>
          <p:cNvSpPr txBox="1"/>
          <p:nvPr>
            <p:ph idx="4294967295" type="ctrTitle"/>
          </p:nvPr>
        </p:nvSpPr>
        <p:spPr>
          <a:xfrm>
            <a:off x="685799" y="500689"/>
            <a:ext cx="5204636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" sz="26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 b="1" i="0" sz="26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0" name="Google Shape;360;p17"/>
          <p:cNvSpPr txBox="1"/>
          <p:nvPr>
            <p:ph idx="4294967295" type="subTitle"/>
          </p:nvPr>
        </p:nvSpPr>
        <p:spPr>
          <a:xfrm>
            <a:off x="685799" y="1198735"/>
            <a:ext cx="8202300" cy="3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3" lvl="0" marL="285753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</a:pPr>
            <a:r>
              <a:rPr b="1" i="0" lang="en" sz="1801" u="none" cap="none" strike="noStrike">
                <a:solidFill>
                  <a:srgbClr val="007BB9"/>
                </a:solidFill>
                <a:latin typeface="Raleway"/>
                <a:ea typeface="Raleway"/>
                <a:cs typeface="Raleway"/>
                <a:sym typeface="Raleway"/>
              </a:rPr>
              <a:t>Background</a:t>
            </a:r>
            <a:r>
              <a:rPr i="0" lang="en" sz="1801" u="none" cap="none" strike="noStrike">
                <a:solidFill>
                  <a:srgbClr val="007BB9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171513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</a:pPr>
            <a:r>
              <a:rPr i="0" lang="en" sz="18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Avazu is a global online marketing company specializing in multi-channel advertising. </a:t>
            </a:r>
            <a:endParaRPr i="0" sz="18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513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</a:pPr>
            <a:r>
              <a:rPr i="0" lang="en" sz="18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Click-through rate (CTR) is a very important metric for evaluating ad performance,</a:t>
            </a:r>
            <a:r>
              <a:rPr lang="en" sz="180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" sz="18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prediction systems are essential and widely used for sponsored search, consumer econometrics and ROI management.</a:t>
            </a:r>
            <a:endParaRPr b="1" i="0" sz="18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2" lvl="0" marL="285752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</a:pPr>
            <a:r>
              <a:rPr b="1" lang="en" sz="1801">
                <a:solidFill>
                  <a:srgbClr val="007BB9"/>
                </a:solidFill>
                <a:latin typeface="Raleway"/>
                <a:ea typeface="Raleway"/>
                <a:cs typeface="Raleway"/>
                <a:sym typeface="Raleway"/>
              </a:rPr>
              <a:t>Our Goal</a:t>
            </a:r>
            <a:r>
              <a:rPr i="0" lang="en" sz="1801" u="none" cap="none" strike="noStrike">
                <a:solidFill>
                  <a:srgbClr val="007BB9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endParaRPr i="0" sz="1801" u="none" cap="none" strike="noStrike">
              <a:solidFill>
                <a:srgbClr val="007BB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aim to provide a robust data exploration and ML pipeline that can be readily utilized by users across the business spectrum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i="0" lang="en" sz="18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their predictive needs. </a:t>
            </a:r>
            <a:endParaRPr i="0" sz="18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/>
          <p:nvPr/>
        </p:nvSpPr>
        <p:spPr>
          <a:xfrm>
            <a:off x="1875175" y="1467500"/>
            <a:ext cx="150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solidFill>
                  <a:srgbClr val="000000"/>
                </a:solidFill>
              </a:rPr>
              <a:t>Source: Kaggle</a:t>
            </a:r>
            <a:endParaRPr b="1" sz="1200"/>
          </a:p>
        </p:txBody>
      </p:sp>
      <p:sp>
        <p:nvSpPr>
          <p:cNvPr id="366" name="Google Shape;366;p18"/>
          <p:cNvSpPr txBox="1"/>
          <p:nvPr>
            <p:ph idx="12" type="sldNum"/>
          </p:nvPr>
        </p:nvSpPr>
        <p:spPr>
          <a:xfrm>
            <a:off x="8840410" y="4509160"/>
            <a:ext cx="456900" cy="4686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 sz="16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8"/>
          <p:cNvSpPr txBox="1"/>
          <p:nvPr/>
        </p:nvSpPr>
        <p:spPr>
          <a:xfrm>
            <a:off x="6202182" y="1894577"/>
            <a:ext cx="2679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2" lvl="0" marL="28575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u="none" cap="none" strike="noStrike">
                <a:solidFill>
                  <a:srgbClr val="000000"/>
                </a:solidFill>
              </a:rPr>
              <a:t>Banner ad position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273053" lvl="0" marL="28575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Timestamp of click</a:t>
            </a:r>
            <a:endParaRPr/>
          </a:p>
          <a:p>
            <a:pPr indent="-273053" lvl="0" marL="28575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u="none" cap="none" strike="noStrike">
                <a:solidFill>
                  <a:srgbClr val="000000"/>
                </a:solidFill>
              </a:rPr>
              <a:t>Site: domain/ category</a:t>
            </a:r>
            <a:endParaRPr sz="1200"/>
          </a:p>
          <a:p>
            <a:pPr indent="-273053" lvl="0" marL="28575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u="none" cap="none" strike="noStrike">
                <a:solidFill>
                  <a:srgbClr val="000000"/>
                </a:solidFill>
              </a:rPr>
              <a:t>App: domain/ category</a:t>
            </a:r>
            <a:endParaRPr sz="1200"/>
          </a:p>
          <a:p>
            <a:pPr indent="-273053" lvl="0" marL="28575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u="none" cap="none" strike="noStrike">
                <a:solidFill>
                  <a:srgbClr val="000000"/>
                </a:solidFill>
              </a:rPr>
              <a:t>Device: IP /model/ type</a:t>
            </a:r>
            <a:endParaRPr sz="1200"/>
          </a:p>
          <a:p>
            <a:pPr indent="-273053" lvl="0" marL="28575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u="none" cap="none" strike="noStrike">
                <a:solidFill>
                  <a:srgbClr val="000000"/>
                </a:solidFill>
              </a:rPr>
              <a:t>Anonymized categorical variables</a:t>
            </a:r>
            <a:endParaRPr sz="1200"/>
          </a:p>
        </p:txBody>
      </p:sp>
      <p:sp>
        <p:nvSpPr>
          <p:cNvPr id="368" name="Google Shape;368;p18"/>
          <p:cNvSpPr/>
          <p:nvPr/>
        </p:nvSpPr>
        <p:spPr>
          <a:xfrm>
            <a:off x="560998" y="341758"/>
            <a:ext cx="3209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600" u="none" cap="none" strike="noStrik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Data Description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420" y="2178356"/>
            <a:ext cx="1200005" cy="1200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18"/>
          <p:cNvCxnSpPr>
            <a:endCxn id="369" idx="0"/>
          </p:cNvCxnSpPr>
          <p:nvPr/>
        </p:nvCxnSpPr>
        <p:spPr>
          <a:xfrm>
            <a:off x="3375823" y="1605656"/>
            <a:ext cx="1467600" cy="572700"/>
          </a:xfrm>
          <a:prstGeom prst="bentConnector2">
            <a:avLst/>
          </a:prstGeom>
          <a:noFill/>
          <a:ln cap="flat" cmpd="sng" w="19050">
            <a:solidFill>
              <a:srgbClr val="005C8B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71" name="Google Shape;371;p18"/>
          <p:cNvCxnSpPr>
            <a:stCxn id="369" idx="1"/>
          </p:cNvCxnSpPr>
          <p:nvPr/>
        </p:nvCxnSpPr>
        <p:spPr>
          <a:xfrm rot="10800000">
            <a:off x="2923420" y="2778359"/>
            <a:ext cx="1320000" cy="0"/>
          </a:xfrm>
          <a:prstGeom prst="straightConnector1">
            <a:avLst/>
          </a:prstGeom>
          <a:noFill/>
          <a:ln cap="flat" cmpd="sng" w="19050">
            <a:solidFill>
              <a:srgbClr val="005C8B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2" name="Google Shape;372;p18"/>
          <p:cNvSpPr txBox="1"/>
          <p:nvPr/>
        </p:nvSpPr>
        <p:spPr>
          <a:xfrm>
            <a:off x="645186" y="2075994"/>
            <a:ext cx="2198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solidFill>
                  <a:srgbClr val="000000"/>
                </a:solidFill>
              </a:rPr>
              <a:t>Records: 41 </a:t>
            </a:r>
            <a:r>
              <a:rPr b="1" lang="en"/>
              <a:t>M</a:t>
            </a:r>
            <a:r>
              <a:rPr b="1" i="0" lang="en" u="none" cap="none" strike="noStrike">
                <a:solidFill>
                  <a:srgbClr val="000000"/>
                </a:solidFill>
              </a:rPr>
              <a:t>illion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273053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i="0" lang="en" u="none" cap="none" strike="noStrike">
                <a:solidFill>
                  <a:srgbClr val="000000"/>
                </a:solidFill>
              </a:rPr>
              <a:t>Training</a:t>
            </a:r>
            <a:r>
              <a:rPr i="0" lang="en" u="none" cap="none" strike="noStrike">
                <a:solidFill>
                  <a:srgbClr val="000000"/>
                </a:solidFill>
              </a:rPr>
              <a:t> : 10 days of click-through data</a:t>
            </a:r>
            <a:endParaRPr sz="1200"/>
          </a:p>
          <a:p>
            <a:pPr indent="-273053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i="0" lang="en" u="none" cap="none" strike="noStrike">
                <a:solidFill>
                  <a:srgbClr val="000000"/>
                </a:solidFill>
              </a:rPr>
              <a:t>Testing </a:t>
            </a:r>
            <a:r>
              <a:rPr i="0" lang="en" u="none" cap="none" strike="noStrike">
                <a:solidFill>
                  <a:srgbClr val="000000"/>
                </a:solidFill>
              </a:rPr>
              <a:t>: 1 day of ads to predict clicks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000000"/>
                </a:solidFill>
              </a:rPr>
              <a:t> </a:t>
            </a:r>
            <a:endParaRPr sz="1200"/>
          </a:p>
        </p:txBody>
      </p:sp>
      <p:cxnSp>
        <p:nvCxnSpPr>
          <p:cNvPr id="373" name="Google Shape;373;p18"/>
          <p:cNvCxnSpPr>
            <a:stCxn id="369" idx="2"/>
          </p:cNvCxnSpPr>
          <p:nvPr/>
        </p:nvCxnSpPr>
        <p:spPr>
          <a:xfrm rot="5400000">
            <a:off x="3682123" y="3114961"/>
            <a:ext cx="897900" cy="1424700"/>
          </a:xfrm>
          <a:prstGeom prst="bentConnector2">
            <a:avLst/>
          </a:prstGeom>
          <a:noFill/>
          <a:ln cap="flat" cmpd="sng" w="19050">
            <a:solidFill>
              <a:srgbClr val="005C8B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4" name="Google Shape;374;p18"/>
          <p:cNvSpPr txBox="1"/>
          <p:nvPr/>
        </p:nvSpPr>
        <p:spPr>
          <a:xfrm>
            <a:off x="2275800" y="4141875"/>
            <a:ext cx="110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solidFill>
                  <a:srgbClr val="000000"/>
                </a:solidFill>
              </a:rPr>
              <a:t>Size: 6 GB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5443425" y="1422400"/>
            <a:ext cx="219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solidFill>
                  <a:srgbClr val="000000"/>
                </a:solidFill>
              </a:rPr>
              <a:t>Columns: 21 features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376" name="Google Shape;376;p18"/>
          <p:cNvCxnSpPr>
            <a:stCxn id="369" idx="3"/>
          </p:cNvCxnSpPr>
          <p:nvPr/>
        </p:nvCxnSpPr>
        <p:spPr>
          <a:xfrm flipH="1" rot="10800000">
            <a:off x="5443425" y="1844159"/>
            <a:ext cx="348300" cy="934200"/>
          </a:xfrm>
          <a:prstGeom prst="bentConnector2">
            <a:avLst/>
          </a:prstGeom>
          <a:noFill/>
          <a:ln cap="flat" cmpd="sng" w="19050">
            <a:solidFill>
              <a:srgbClr val="005C8B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icon&#10;&#10;Description automatically generated" id="381" name="Google Shape;3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332" y="1182076"/>
            <a:ext cx="981200" cy="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9"/>
          <p:cNvSpPr txBox="1"/>
          <p:nvPr/>
        </p:nvSpPr>
        <p:spPr>
          <a:xfrm>
            <a:off x="1927251" y="1318733"/>
            <a:ext cx="55948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Amazon S3 </a:t>
            </a:r>
            <a:r>
              <a:rPr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(Simple Storage Service)</a:t>
            </a:r>
            <a:r>
              <a:rPr b="1"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600" u="none" cap="none" strike="noStrike">
              <a:solidFill>
                <a:srgbClr val="007B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storage built to store and retrieve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amount of data from anywhere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383" name="Google Shape;3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290" y="2537809"/>
            <a:ext cx="639284" cy="63928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9"/>
          <p:cNvSpPr txBox="1"/>
          <p:nvPr/>
        </p:nvSpPr>
        <p:spPr>
          <a:xfrm>
            <a:off x="1927250" y="2318840"/>
            <a:ext cx="60897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Amazon Quicksight </a:t>
            </a:r>
            <a:r>
              <a:rPr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(Data Visualization)</a:t>
            </a:r>
            <a:endParaRPr i="0" sz="1600" u="none" cap="none" strike="noStrike">
              <a:solidFill>
                <a:srgbClr val="007B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Cloud-scale business intelligence (BI) </a:t>
            </a:r>
            <a:r>
              <a:rPr lang="en" sz="1200"/>
              <a:t>service that can be used to deliver easy-to-understand insights through</a:t>
            </a:r>
            <a:r>
              <a:rPr b="1" lang="en" sz="1200"/>
              <a:t> dynamic and interactive </a:t>
            </a:r>
            <a:r>
              <a:rPr lang="en" sz="1200"/>
              <a:t>dashboards</a:t>
            </a:r>
            <a:r>
              <a:rPr b="1" lang="en" sz="1200"/>
              <a:t>.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descr="Icon&#10;&#10;Description automatically generated" id="385" name="Google Shape;38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216" y="3628670"/>
            <a:ext cx="781435" cy="81655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9"/>
          <p:cNvSpPr txBox="1"/>
          <p:nvPr/>
        </p:nvSpPr>
        <p:spPr>
          <a:xfrm>
            <a:off x="1927250" y="3482527"/>
            <a:ext cx="622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Amazon Sagemaker </a:t>
            </a:r>
            <a:r>
              <a:rPr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(Python Librar</a:t>
            </a:r>
            <a:r>
              <a:rPr lang="en" sz="1600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es for </a:t>
            </a:r>
            <a:r>
              <a:rPr lang="en" sz="1600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reating ML Pipeline</a:t>
            </a:r>
            <a:r>
              <a:rPr lang="en" sz="1600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i="0" sz="1600" u="none" cap="none" strike="noStrike">
              <a:solidFill>
                <a:srgbClr val="007B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data scientists and developers to prepare, build, train, and deploy high-quality machine learning models quickly by bringing together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broad set of capabilities purpose-built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machine learning.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529709" y="312454"/>
            <a:ext cx="8252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600" u="none" cap="none" strike="noStrik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Wh</a:t>
            </a:r>
            <a:r>
              <a:rPr b="1" lang="en" sz="260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ich</a:t>
            </a:r>
            <a:r>
              <a:rPr b="1" i="0" lang="en" sz="2600" u="none" cap="none" strike="noStrik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 AWS services are chosen and why?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 txBox="1"/>
          <p:nvPr/>
        </p:nvSpPr>
        <p:spPr>
          <a:xfrm>
            <a:off x="513048" y="3354940"/>
            <a:ext cx="923651" cy="3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1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Raw data 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2870197" y="3366140"/>
            <a:ext cx="360996" cy="3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1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5332372" y="2187641"/>
            <a:ext cx="971741" cy="3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1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Quicksight</a:t>
            </a:r>
            <a:endParaRPr b="1" i="0" sz="1401" u="none" cap="none" strike="noStrike">
              <a:solidFill>
                <a:srgbClr val="007B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529700" y="312450"/>
            <a:ext cx="861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7BB9"/>
                </a:solidFill>
                <a:latin typeface="Raleway"/>
                <a:ea typeface="Raleway"/>
                <a:cs typeface="Raleway"/>
                <a:sym typeface="Raleway"/>
              </a:rPr>
              <a:t>Process Flow</a:t>
            </a:r>
            <a:endParaRPr sz="2600">
              <a:solidFill>
                <a:srgbClr val="007BB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7BB9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b="1" i="1" lang="en" sz="2000" u="none" cap="none" strike="noStrik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How AWS services integrat</a:t>
            </a:r>
            <a:r>
              <a:rPr b="1" i="1" lang="en" sz="200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e</a:t>
            </a:r>
            <a:r>
              <a:rPr b="1" i="1" lang="en" sz="2000" u="none" cap="none" strike="noStrik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b="1" i="1" lang="en" sz="200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in our solution</a:t>
            </a:r>
            <a:r>
              <a:rPr b="1" i="1" lang="en" sz="2000" u="none" cap="none" strike="noStrik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?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20"/>
          <p:cNvCxnSpPr/>
          <p:nvPr/>
        </p:nvCxnSpPr>
        <p:spPr>
          <a:xfrm>
            <a:off x="1525700" y="2748122"/>
            <a:ext cx="965474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7" name="Google Shape;397;p20"/>
          <p:cNvSpPr txBox="1"/>
          <p:nvPr/>
        </p:nvSpPr>
        <p:spPr>
          <a:xfrm>
            <a:off x="2491176" y="1838800"/>
            <a:ext cx="1145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1">
                <a:latin typeface="Calibri"/>
                <a:ea typeface="Calibri"/>
                <a:cs typeface="Calibri"/>
                <a:sym typeface="Calibri"/>
              </a:rPr>
              <a:t>Data Storage</a:t>
            </a:r>
            <a:endParaRPr b="1"/>
          </a:p>
        </p:txBody>
      </p:sp>
      <p:sp>
        <p:nvSpPr>
          <p:cNvPr id="398" name="Google Shape;398;p20"/>
          <p:cNvSpPr/>
          <p:nvPr/>
        </p:nvSpPr>
        <p:spPr>
          <a:xfrm>
            <a:off x="3735975" y="1838803"/>
            <a:ext cx="370510" cy="198695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5C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4172450" y="1572600"/>
            <a:ext cx="11457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1">
                <a:latin typeface="Calibri"/>
                <a:ea typeface="Calibri"/>
                <a:cs typeface="Calibri"/>
                <a:sym typeface="Calibri"/>
              </a:rPr>
              <a:t>Visualization</a:t>
            </a:r>
            <a:br>
              <a:rPr b="1" lang="en" sz="1401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1">
                <a:latin typeface="Calibri"/>
                <a:ea typeface="Calibri"/>
                <a:cs typeface="Calibri"/>
                <a:sym typeface="Calibri"/>
              </a:rPr>
              <a:t>(Dashboard)</a:t>
            </a:r>
            <a:endParaRPr b="1"/>
          </a:p>
        </p:txBody>
      </p:sp>
      <p:sp>
        <p:nvSpPr>
          <p:cNvPr id="400" name="Google Shape;400;p20"/>
          <p:cNvSpPr txBox="1"/>
          <p:nvPr/>
        </p:nvSpPr>
        <p:spPr>
          <a:xfrm>
            <a:off x="4138852" y="3431569"/>
            <a:ext cx="1245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Predictive Models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(ML Pipeline)</a:t>
            </a:r>
            <a:endParaRPr b="1"/>
          </a:p>
        </p:txBody>
      </p:sp>
      <p:pic>
        <p:nvPicPr>
          <p:cNvPr descr="Icon&#10;&#10;Description automatically generated" id="401" name="Google Shape;4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2372" y="3120974"/>
            <a:ext cx="1007472" cy="105275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0"/>
          <p:cNvSpPr txBox="1"/>
          <p:nvPr/>
        </p:nvSpPr>
        <p:spPr>
          <a:xfrm>
            <a:off x="5332603" y="4181472"/>
            <a:ext cx="1007007" cy="3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1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endParaRPr b="1" i="0" sz="1401" u="none" cap="none" strike="noStrike">
              <a:solidFill>
                <a:srgbClr val="007B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icon&#10;&#10;Description automatically generated" id="403" name="Google Shape;4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8889" y="2064674"/>
            <a:ext cx="1366898" cy="136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7119" y="1326050"/>
            <a:ext cx="802249" cy="8022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0"/>
          <p:cNvSpPr/>
          <p:nvPr/>
        </p:nvSpPr>
        <p:spPr>
          <a:xfrm>
            <a:off x="6427175" y="3120974"/>
            <a:ext cx="308345" cy="108348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5C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 txBox="1"/>
          <p:nvPr/>
        </p:nvSpPr>
        <p:spPr>
          <a:xfrm>
            <a:off x="7612711" y="3105950"/>
            <a:ext cx="142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1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1" i="0" lang="en" sz="1401" u="none" cap="none" strike="noStrike">
                <a:solidFill>
                  <a:srgbClr val="003D5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401" u="none" cap="none" strike="noStrike">
              <a:solidFill>
                <a:srgbClr val="003D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1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Wrangler</a:t>
            </a:r>
            <a:endParaRPr/>
          </a:p>
        </p:txBody>
      </p:sp>
      <p:sp>
        <p:nvSpPr>
          <p:cNvPr id="407" name="Google Shape;407;p20"/>
          <p:cNvSpPr txBox="1"/>
          <p:nvPr/>
        </p:nvSpPr>
        <p:spPr>
          <a:xfrm>
            <a:off x="6824936" y="3954051"/>
            <a:ext cx="100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L</a:t>
            </a:r>
            <a:endParaRPr i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1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odels</a:t>
            </a:r>
            <a:endParaRPr i="1"/>
          </a:p>
        </p:txBody>
      </p:sp>
      <p:grpSp>
        <p:nvGrpSpPr>
          <p:cNvPr id="408" name="Google Shape;408;p20"/>
          <p:cNvGrpSpPr/>
          <p:nvPr/>
        </p:nvGrpSpPr>
        <p:grpSpPr>
          <a:xfrm>
            <a:off x="8017732" y="2679932"/>
            <a:ext cx="617980" cy="457206"/>
            <a:chOff x="5255200" y="3006474"/>
            <a:chExt cx="511700" cy="378576"/>
          </a:xfrm>
        </p:grpSpPr>
        <p:sp>
          <p:nvSpPr>
            <p:cNvPr id="409" name="Google Shape;409;p20"/>
            <p:cNvSpPr/>
            <p:nvPr/>
          </p:nvSpPr>
          <p:spPr>
            <a:xfrm>
              <a:off x="5255200" y="3006474"/>
              <a:ext cx="350032" cy="350009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5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5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1" name="Google Shape;41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014" y="2354793"/>
            <a:ext cx="847657" cy="84765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0"/>
          <p:cNvSpPr txBox="1"/>
          <p:nvPr/>
        </p:nvSpPr>
        <p:spPr>
          <a:xfrm>
            <a:off x="6817923" y="2736676"/>
            <a:ext cx="925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Key summaries &amp; Feature exploration</a:t>
            </a:r>
            <a:endParaRPr i="1"/>
          </a:p>
        </p:txBody>
      </p:sp>
      <p:sp>
        <p:nvSpPr>
          <p:cNvPr id="413" name="Google Shape;413;p20"/>
          <p:cNvSpPr txBox="1"/>
          <p:nvPr/>
        </p:nvSpPr>
        <p:spPr>
          <a:xfrm>
            <a:off x="7984342" y="4413049"/>
            <a:ext cx="717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1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pic>
        <p:nvPicPr>
          <p:cNvPr id="414" name="Google Shape;414;p20"/>
          <p:cNvPicPr preferRelativeResize="0"/>
          <p:nvPr/>
        </p:nvPicPr>
        <p:blipFill rotWithShape="1">
          <a:blip r:embed="rId7">
            <a:alphaModFix/>
          </a:blip>
          <a:srcRect b="0" l="22787" r="22879" t="0"/>
          <a:stretch/>
        </p:blipFill>
        <p:spPr>
          <a:xfrm>
            <a:off x="7984350" y="3699225"/>
            <a:ext cx="716851" cy="75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/>
          <p:nvPr>
            <p:ph idx="12" type="sldNum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21"/>
          <p:cNvSpPr txBox="1"/>
          <p:nvPr/>
        </p:nvSpPr>
        <p:spPr>
          <a:xfrm>
            <a:off x="243501" y="343975"/>
            <a:ext cx="881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7BB9"/>
                </a:solidFill>
                <a:latin typeface="Raleway"/>
                <a:ea typeface="Raleway"/>
                <a:cs typeface="Raleway"/>
                <a:sym typeface="Raleway"/>
              </a:rPr>
              <a:t>AWS </a:t>
            </a:r>
            <a:r>
              <a:rPr i="0" lang="en" sz="2600" u="none" cap="none" strike="noStrike">
                <a:solidFill>
                  <a:srgbClr val="007BB9"/>
                </a:solidFill>
                <a:latin typeface="Raleway"/>
                <a:ea typeface="Raleway"/>
                <a:cs typeface="Raleway"/>
                <a:sym typeface="Raleway"/>
              </a:rPr>
              <a:t>Quicksight </a:t>
            </a:r>
            <a:r>
              <a:rPr lang="en" sz="2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Dashboard </a:t>
            </a:r>
            <a:endParaRPr sz="2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 for Data </a:t>
            </a:r>
            <a:r>
              <a:rPr i="1"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Visualization</a:t>
            </a:r>
            <a:r>
              <a:rPr i="1"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&amp; Key Trends </a:t>
            </a:r>
            <a:r>
              <a:rPr i="1"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&amp; Insights</a:t>
            </a:r>
            <a:endParaRPr i="1" sz="2000" u="none" cap="none" strike="noStrike">
              <a:solidFill>
                <a:srgbClr val="007B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2992" y="1478570"/>
            <a:ext cx="2852927" cy="184708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1"/>
          <p:cNvSpPr txBox="1"/>
          <p:nvPr/>
        </p:nvSpPr>
        <p:spPr>
          <a:xfrm>
            <a:off x="361300" y="3367775"/>
            <a:ext cx="276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Total users clicking on the ads out of total targeted users</a:t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23" name="Google Shape;4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250" y="1478565"/>
            <a:ext cx="2853163" cy="184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00" y="1478908"/>
            <a:ext cx="2853174" cy="184643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1"/>
          <p:cNvSpPr txBox="1"/>
          <p:nvPr/>
        </p:nvSpPr>
        <p:spPr>
          <a:xfrm>
            <a:off x="6173975" y="3367775"/>
            <a:ext cx="276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Visualization depicting the time of day fetching maximum clicks</a:t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3366050" y="3367775"/>
            <a:ext cx="276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Comparison of app categories getting maximum clicks</a:t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328288" y="3845600"/>
            <a:ext cx="8693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>
                <a:highlight>
                  <a:srgbClr val="FFFFFF"/>
                </a:highlight>
              </a:rPr>
              <a:t>Aids business intelligence through </a:t>
            </a:r>
            <a:r>
              <a:rPr b="1" lang="en" sz="1200">
                <a:highlight>
                  <a:srgbClr val="FFFFFF"/>
                </a:highlight>
              </a:rPr>
              <a:t>dynamic and easy-to-use</a:t>
            </a:r>
            <a:r>
              <a:rPr lang="en" sz="1200">
                <a:highlight>
                  <a:srgbClr val="FFFFFF"/>
                </a:highlight>
              </a:rPr>
              <a:t> visuals of key trends &amp; patterns in the data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>
                <a:highlight>
                  <a:srgbClr val="FFFFFF"/>
                </a:highlight>
              </a:rPr>
              <a:t>Uses </a:t>
            </a:r>
            <a:r>
              <a:rPr b="1" lang="en" sz="1200">
                <a:highlight>
                  <a:srgbClr val="FFFFFF"/>
                </a:highlight>
              </a:rPr>
              <a:t>SPICE</a:t>
            </a:r>
            <a:r>
              <a:rPr lang="en" sz="1200">
                <a:highlight>
                  <a:srgbClr val="FFFFFF"/>
                </a:highlight>
              </a:rPr>
              <a:t> “Super-fast, Parallel, In-memory, Calculation, Engine” to provide visualizations, dashboards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>
                <a:highlight>
                  <a:srgbClr val="FFFFFF"/>
                </a:highlight>
              </a:rPr>
              <a:t>Offers easy and direct </a:t>
            </a:r>
            <a:r>
              <a:rPr b="1" lang="en" sz="1200">
                <a:highlight>
                  <a:srgbClr val="FFFFFF"/>
                </a:highlight>
              </a:rPr>
              <a:t>accessibility to multiple AWS services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" sz="1200">
                <a:highlight>
                  <a:srgbClr val="FFFFFF"/>
                </a:highlight>
              </a:rPr>
              <a:t>“Pay-per-session”</a:t>
            </a:r>
            <a:r>
              <a:rPr lang="en" sz="1200">
                <a:highlight>
                  <a:srgbClr val="FFFFFF"/>
                </a:highlight>
              </a:rPr>
              <a:t> advantage over other BI platforms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/>
          <p:nvPr>
            <p:ph idx="12" type="sldNum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336226" y="355700"/>
            <a:ext cx="8614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Data Wrangler</a:t>
            </a:r>
            <a:endParaRPr sz="2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i="1" lang="en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i="1" lang="en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Feature Exploration and Data Summaries</a:t>
            </a:r>
            <a:endParaRPr i="1" sz="1800">
              <a:solidFill>
                <a:srgbClr val="007BB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B9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434" name="Google Shape;434;p22"/>
          <p:cNvPicPr preferRelativeResize="0"/>
          <p:nvPr/>
        </p:nvPicPr>
        <p:blipFill rotWithShape="1">
          <a:blip r:embed="rId3">
            <a:alphaModFix/>
          </a:blip>
          <a:srcRect b="0" l="0" r="33284" t="0"/>
          <a:stretch/>
        </p:blipFill>
        <p:spPr>
          <a:xfrm>
            <a:off x="254201" y="1697125"/>
            <a:ext cx="3026125" cy="186810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2"/>
          <p:cNvSpPr txBox="1"/>
          <p:nvPr/>
        </p:nvSpPr>
        <p:spPr>
          <a:xfrm>
            <a:off x="406600" y="1327825"/>
            <a:ext cx="26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Anomaly Detection</a:t>
            </a:r>
            <a:endParaRPr b="1" sz="1200"/>
          </a:p>
        </p:txBody>
      </p:sp>
      <p:pic>
        <p:nvPicPr>
          <p:cNvPr id="436" name="Google Shape;4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950" y="1697125"/>
            <a:ext cx="2767801" cy="186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2137" y="1697124"/>
            <a:ext cx="2461852" cy="186810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2"/>
          <p:cNvSpPr txBox="1"/>
          <p:nvPr/>
        </p:nvSpPr>
        <p:spPr>
          <a:xfrm>
            <a:off x="98338" y="3660825"/>
            <a:ext cx="333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High precision anomaly detection using ‘Isolation Forest’ </a:t>
            </a:r>
            <a:r>
              <a:rPr i="1" lang="en" sz="1200"/>
              <a:t>algorithm</a:t>
            </a:r>
            <a:endParaRPr i="1" sz="1200"/>
          </a:p>
        </p:txBody>
      </p:sp>
      <p:sp>
        <p:nvSpPr>
          <p:cNvPr id="439" name="Google Shape;439;p22"/>
          <p:cNvSpPr txBox="1"/>
          <p:nvPr/>
        </p:nvSpPr>
        <p:spPr>
          <a:xfrm>
            <a:off x="3485238" y="3660825"/>
            <a:ext cx="262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Calculates relative </a:t>
            </a:r>
            <a:r>
              <a:rPr i="1" lang="en" sz="1200"/>
              <a:t>feature</a:t>
            </a:r>
            <a:r>
              <a:rPr i="1" lang="en" sz="1200"/>
              <a:t> importance by fitting </a:t>
            </a:r>
            <a:r>
              <a:rPr i="1" lang="en" sz="1200"/>
              <a:t>a model for each feature</a:t>
            </a:r>
            <a:endParaRPr i="1" sz="1200"/>
          </a:p>
        </p:txBody>
      </p:sp>
      <p:sp>
        <p:nvSpPr>
          <p:cNvPr id="440" name="Google Shape;440;p22"/>
          <p:cNvSpPr txBox="1"/>
          <p:nvPr/>
        </p:nvSpPr>
        <p:spPr>
          <a:xfrm>
            <a:off x="6161738" y="3660813"/>
            <a:ext cx="276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P</a:t>
            </a:r>
            <a:r>
              <a:rPr i="1" lang="en" sz="1200"/>
              <a:t>rovides detailed statistical summaries for each feature, along with the histogram distribution plot.</a:t>
            </a:r>
            <a:endParaRPr i="1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441013" y="1327813"/>
            <a:ext cx="26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Feature Importance</a:t>
            </a:r>
            <a:endParaRPr b="1" sz="1200"/>
          </a:p>
        </p:txBody>
      </p:sp>
      <p:sp>
        <p:nvSpPr>
          <p:cNvPr id="442" name="Google Shape;442;p22"/>
          <p:cNvSpPr txBox="1"/>
          <p:nvPr/>
        </p:nvSpPr>
        <p:spPr>
          <a:xfrm>
            <a:off x="6233600" y="1327813"/>
            <a:ext cx="26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Detailed</a:t>
            </a:r>
            <a:r>
              <a:rPr i="1"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‘Feature-Level’ summaries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"/>
          <p:cNvSpPr txBox="1"/>
          <p:nvPr>
            <p:ph idx="12" type="sldNum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336226" y="355700"/>
            <a:ext cx="8614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AWS Sagemaker</a:t>
            </a:r>
            <a:endParaRPr sz="2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 for </a:t>
            </a:r>
            <a:r>
              <a:rPr i="1"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building</a:t>
            </a:r>
            <a:r>
              <a:rPr i="1"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ML model </a:t>
            </a:r>
            <a:r>
              <a:rPr i="1"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using</a:t>
            </a:r>
            <a:r>
              <a:rPr i="1"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Python libraries</a:t>
            </a:r>
            <a:endParaRPr i="1" sz="2000">
              <a:solidFill>
                <a:srgbClr val="007BB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7BB9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761922" y="3239928"/>
            <a:ext cx="360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1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pic>
        <p:nvPicPr>
          <p:cNvPr descr="A picture containing icon&#10;&#10;Description automatically generated" id="450" name="Google Shape;4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14" y="1888312"/>
            <a:ext cx="1366898" cy="1366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23"/>
          <p:cNvGrpSpPr/>
          <p:nvPr/>
        </p:nvGrpSpPr>
        <p:grpSpPr>
          <a:xfrm>
            <a:off x="2290567" y="1803325"/>
            <a:ext cx="2349261" cy="1854000"/>
            <a:chOff x="2508996" y="1839950"/>
            <a:chExt cx="2281500" cy="1854000"/>
          </a:xfrm>
        </p:grpSpPr>
        <p:pic>
          <p:nvPicPr>
            <p:cNvPr id="452" name="Google Shape;452;p23"/>
            <p:cNvPicPr preferRelativeResize="0"/>
            <p:nvPr/>
          </p:nvPicPr>
          <p:blipFill rotWithShape="1">
            <a:blip r:embed="rId4">
              <a:alphaModFix/>
            </a:blip>
            <a:srcRect b="0" l="22787" r="22879" t="0"/>
            <a:stretch/>
          </p:blipFill>
          <p:spPr>
            <a:xfrm>
              <a:off x="3855150" y="2184450"/>
              <a:ext cx="716851" cy="753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&#10;&#10;Description automatically generated" id="453" name="Google Shape;453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61047" y="2034949"/>
              <a:ext cx="1007472" cy="1052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p23"/>
            <p:cNvSpPr txBox="1"/>
            <p:nvPr/>
          </p:nvSpPr>
          <p:spPr>
            <a:xfrm>
              <a:off x="2508996" y="3310225"/>
              <a:ext cx="22815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1" u="none" cap="none" strike="noStrike">
                  <a:solidFill>
                    <a:srgbClr val="007BB9"/>
                  </a:solidFill>
                  <a:latin typeface="Calibri"/>
                  <a:ea typeface="Calibri"/>
                  <a:cs typeface="Calibri"/>
                  <a:sym typeface="Calibri"/>
                </a:rPr>
                <a:t>Sagemaker + Py</a:t>
              </a:r>
              <a:r>
                <a:rPr b="1" lang="en" sz="1401">
                  <a:solidFill>
                    <a:srgbClr val="007BB9"/>
                  </a:solidFill>
                  <a:latin typeface="Calibri"/>
                  <a:ea typeface="Calibri"/>
                  <a:cs typeface="Calibri"/>
                  <a:sym typeface="Calibri"/>
                </a:rPr>
                <a:t>thon</a:t>
              </a:r>
              <a:endParaRPr b="1" i="0" sz="1401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509000" y="1839950"/>
              <a:ext cx="2216400" cy="185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1748138" y="2647900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3"/>
          <p:cNvCxnSpPr/>
          <p:nvPr/>
        </p:nvCxnSpPr>
        <p:spPr>
          <a:xfrm flipH="1" rot="10800000">
            <a:off x="4581000" y="1359050"/>
            <a:ext cx="12186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3"/>
          <p:cNvCxnSpPr/>
          <p:nvPr/>
        </p:nvCxnSpPr>
        <p:spPr>
          <a:xfrm flipH="1" rot="10800000">
            <a:off x="5841000" y="1359200"/>
            <a:ext cx="2624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23"/>
          <p:cNvSpPr/>
          <p:nvPr/>
        </p:nvSpPr>
        <p:spPr>
          <a:xfrm>
            <a:off x="5688900" y="1290950"/>
            <a:ext cx="152100" cy="148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5374900" y="1439150"/>
            <a:ext cx="4206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46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data into training and test sets</a:t>
            </a:r>
            <a:endParaRPr/>
          </a:p>
          <a:p>
            <a:pPr indent="-146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Initialize XGBoost model in Sagemaker</a:t>
            </a:r>
            <a:endParaRPr/>
          </a:p>
          <a:p>
            <a:pPr indent="-146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Fit the model to the training data</a:t>
            </a:r>
            <a:endParaRPr/>
          </a:p>
          <a:p>
            <a:pPr indent="-146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predictions on testing data</a:t>
            </a:r>
            <a:endParaRPr/>
          </a:p>
        </p:txBody>
      </p:sp>
      <p:sp>
        <p:nvSpPr>
          <p:cNvPr id="461" name="Google Shape;461;p23"/>
          <p:cNvSpPr txBox="1"/>
          <p:nvPr/>
        </p:nvSpPr>
        <p:spPr>
          <a:xfrm>
            <a:off x="5841000" y="1038950"/>
            <a:ext cx="20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ML Building Steps</a:t>
            </a:r>
            <a:endParaRPr i="1"/>
          </a:p>
        </p:txBody>
      </p:sp>
      <p:sp>
        <p:nvSpPr>
          <p:cNvPr id="462" name="Google Shape;462;p23"/>
          <p:cNvSpPr txBox="1"/>
          <p:nvPr/>
        </p:nvSpPr>
        <p:spPr>
          <a:xfrm>
            <a:off x="5799600" y="2877200"/>
            <a:ext cx="17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Model Results</a:t>
            </a:r>
            <a:endParaRPr i="1"/>
          </a:p>
        </p:txBody>
      </p:sp>
      <p:cxnSp>
        <p:nvCxnSpPr>
          <p:cNvPr id="463" name="Google Shape;463;p23"/>
          <p:cNvCxnSpPr/>
          <p:nvPr/>
        </p:nvCxnSpPr>
        <p:spPr>
          <a:xfrm flipH="1" rot="10800000">
            <a:off x="5799600" y="3183975"/>
            <a:ext cx="2624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23"/>
          <p:cNvSpPr/>
          <p:nvPr/>
        </p:nvSpPr>
        <p:spPr>
          <a:xfrm>
            <a:off x="5688900" y="3115725"/>
            <a:ext cx="152100" cy="148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900" y="3468516"/>
            <a:ext cx="1366875" cy="912087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3"/>
          <p:cNvSpPr txBox="1"/>
          <p:nvPr/>
        </p:nvSpPr>
        <p:spPr>
          <a:xfrm>
            <a:off x="7158600" y="3349200"/>
            <a:ext cx="1839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i="1" lang="en" sz="1000"/>
              <a:t>The model predicts ad clicks with </a:t>
            </a:r>
            <a:r>
              <a:rPr b="1" i="1" lang="en" sz="1000"/>
              <a:t>56% precision</a:t>
            </a:r>
            <a:endParaRPr b="1" i="1" sz="1000"/>
          </a:p>
          <a:p>
            <a:pPr indent="-1778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i="1" lang="en" sz="1000"/>
              <a:t>Yields an overall accuracy           of </a:t>
            </a:r>
            <a:r>
              <a:rPr b="1" i="1" lang="en" sz="1000"/>
              <a:t>83%</a:t>
            </a:r>
            <a:endParaRPr b="1" i="1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"/>
          <p:cNvSpPr txBox="1"/>
          <p:nvPr/>
        </p:nvSpPr>
        <p:spPr>
          <a:xfrm>
            <a:off x="467828" y="478475"/>
            <a:ext cx="833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The business value driven by this solution</a:t>
            </a:r>
            <a:endParaRPr sz="2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6251949" y="3204479"/>
            <a:ext cx="2498647" cy="163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Grow business revenue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1" u="none" cap="none" strike="noStrike">
              <a:solidFill>
                <a:srgbClr val="007B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3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Char char="•"/>
            </a:pPr>
            <a:r>
              <a:rPr b="0" i="0" lang="en" sz="14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target the potential customers.</a:t>
            </a:r>
            <a:endParaRPr/>
          </a:p>
          <a:p>
            <a:pPr indent="-285753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Char char="•"/>
            </a:pPr>
            <a:r>
              <a:rPr b="0" i="0" lang="en" sz="14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 different ad channels to achieve monetization.</a:t>
            </a:r>
            <a:endParaRPr/>
          </a:p>
          <a:p>
            <a:pPr indent="-285753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Char char="•"/>
            </a:pPr>
            <a:r>
              <a:rPr b="0" i="0" lang="en" sz="14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ROI management. </a:t>
            </a:r>
            <a:endParaRPr/>
          </a:p>
        </p:txBody>
      </p:sp>
      <p:grpSp>
        <p:nvGrpSpPr>
          <p:cNvPr id="473" name="Google Shape;473;p24"/>
          <p:cNvGrpSpPr/>
          <p:nvPr/>
        </p:nvGrpSpPr>
        <p:grpSpPr>
          <a:xfrm>
            <a:off x="714267" y="1449958"/>
            <a:ext cx="1598136" cy="1754505"/>
            <a:chOff x="2152750" y="190500"/>
            <a:chExt cx="4293756" cy="4762499"/>
          </a:xfrm>
        </p:grpSpPr>
        <p:sp>
          <p:nvSpPr>
            <p:cNvPr id="474" name="Google Shape;474;p24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2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549" name="Google Shape;549;p2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4" name="Google Shape;564;p2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2" name="Google Shape;582;p24"/>
          <p:cNvSpPr txBox="1"/>
          <p:nvPr/>
        </p:nvSpPr>
        <p:spPr>
          <a:xfrm>
            <a:off x="467834" y="3208473"/>
            <a:ext cx="24243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Dynamic &amp; user friendly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1" u="none" cap="none" strike="noStrike">
              <a:solidFill>
                <a:srgbClr val="007B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2" lvl="0" marL="2857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Char char="•"/>
            </a:pPr>
            <a:r>
              <a:rPr lang="en" sz="1401"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 sz="1401">
              <a:latin typeface="Calibri"/>
              <a:ea typeface="Calibri"/>
              <a:cs typeface="Calibri"/>
              <a:sym typeface="Calibri"/>
            </a:endParaRPr>
          </a:p>
          <a:p>
            <a:pPr indent="-285752" lvl="0" marL="2857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Char char="•"/>
            </a:pPr>
            <a:r>
              <a:rPr lang="en" sz="1401">
                <a:latin typeface="Calibri"/>
                <a:ea typeface="Calibri"/>
                <a:cs typeface="Calibri"/>
                <a:sym typeface="Calibri"/>
              </a:rPr>
              <a:t>Interactive dashboard for quick insights</a:t>
            </a:r>
            <a:endParaRPr sz="1401">
              <a:latin typeface="Calibri"/>
              <a:ea typeface="Calibri"/>
              <a:cs typeface="Calibri"/>
              <a:sym typeface="Calibri"/>
            </a:endParaRPr>
          </a:p>
          <a:p>
            <a:pPr indent="-285752" lvl="0" marL="2857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Char char="•"/>
            </a:pPr>
            <a:r>
              <a:rPr lang="en" sz="1401">
                <a:latin typeface="Calibri"/>
                <a:ea typeface="Calibri"/>
                <a:cs typeface="Calibri"/>
                <a:sym typeface="Calibri"/>
              </a:rPr>
              <a:t>A broad set of capabilities purpose-built for ML</a:t>
            </a:r>
            <a:endParaRPr sz="1401">
              <a:latin typeface="Calibri"/>
              <a:ea typeface="Calibri"/>
              <a:cs typeface="Calibri"/>
              <a:sym typeface="Calibri"/>
            </a:endParaRPr>
          </a:p>
          <a:p>
            <a:pPr indent="-196789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r>
              <a:t/>
            </a:r>
            <a:endParaRPr b="0" i="0" sz="140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3" name="Google Shape;583;p24"/>
          <p:cNvGrpSpPr/>
          <p:nvPr/>
        </p:nvGrpSpPr>
        <p:grpSpPr>
          <a:xfrm>
            <a:off x="6639693" y="1449961"/>
            <a:ext cx="1598063" cy="1754505"/>
            <a:chOff x="2181300" y="231400"/>
            <a:chExt cx="4262637" cy="4762499"/>
          </a:xfrm>
        </p:grpSpPr>
        <p:sp>
          <p:nvSpPr>
            <p:cNvPr id="584" name="Google Shape;584;p24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2" name="Google Shape;622;p24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623" name="Google Shape;623;p24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0" name="Google Shape;640;p24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641" name="Google Shape;641;p24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24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24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24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4" name="Google Shape;674;p24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675" name="Google Shape;675;p24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1" name="Google Shape;691;p24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692" name="Google Shape;692;p24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4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4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8" name="Google Shape;708;p24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709" name="Google Shape;709;p24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p24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744" name="Google Shape;744;p24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4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1" name="Google Shape;761;p24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4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3046145" y="1759787"/>
              <a:ext cx="1032642" cy="1336061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1" name="Google Shape;791;p24"/>
          <p:cNvSpPr txBox="1"/>
          <p:nvPr/>
        </p:nvSpPr>
        <p:spPr>
          <a:xfrm>
            <a:off x="3250908" y="3204480"/>
            <a:ext cx="26421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</a:rPr>
              <a:t>Secure, cost-efficient  &amp; collaborative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1" u="none" cap="none" strike="noStrike">
              <a:solidFill>
                <a:srgbClr val="007B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3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Char char="•"/>
            </a:pPr>
            <a:r>
              <a:rPr b="0" i="0" lang="en" sz="14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Secure data storage</a:t>
            </a:r>
            <a:endParaRPr/>
          </a:p>
          <a:p>
            <a:pPr indent="-285753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Char char="•"/>
            </a:pPr>
            <a:r>
              <a:rPr b="0" i="0" lang="en" sz="14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collaboration</a:t>
            </a:r>
            <a:endParaRPr/>
          </a:p>
          <a:p>
            <a:pPr indent="-285753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Char char="•"/>
            </a:pPr>
            <a:r>
              <a:rPr b="0" i="0" lang="en" sz="14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Conduct the whole project in AWS ecosystem </a:t>
            </a:r>
            <a:endParaRPr b="0" i="0" sz="140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3" lvl="0" marL="2857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2" name="Google Shape;792;p24"/>
          <p:cNvGrpSpPr/>
          <p:nvPr/>
        </p:nvGrpSpPr>
        <p:grpSpPr>
          <a:xfrm>
            <a:off x="3703224" y="1341742"/>
            <a:ext cx="1737543" cy="1862730"/>
            <a:chOff x="2183550" y="65875"/>
            <a:chExt cx="4483981" cy="4807045"/>
          </a:xfrm>
        </p:grpSpPr>
        <p:sp>
          <p:nvSpPr>
            <p:cNvPr id="793" name="Google Shape;793;p24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5" name="Google Shape;815;p24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816" name="Google Shape;816;p24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817" name="Google Shape;817;p24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4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4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20" name="Google Shape;820;p24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821" name="Google Shape;821;p24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1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2" name="Google Shape;822;p24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1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3" name="Google Shape;823;p24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4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4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4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4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4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4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4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4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4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4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4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4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4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24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4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4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4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4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4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4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4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4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4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4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4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4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4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4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4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4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4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4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4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4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4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4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4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4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4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4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4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4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4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4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4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4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4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4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4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24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24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4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4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4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4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4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4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4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4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4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4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4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4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7" name="Google Shape;887;p24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888" name="Google Shape;888;p24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889" name="Google Shape;889;p24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1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0" name="Google Shape;890;p24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1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1" name="Google Shape;891;p2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1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2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1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3" name="Google Shape;893;p24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1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94" name="Google Shape;894;p24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4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4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1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97" name="Google Shape;897;p24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4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4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4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4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4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6" name="Google Shape;926;p24"/>
            <p:cNvGrpSpPr/>
            <p:nvPr/>
          </p:nvGrpSpPr>
          <p:grpSpPr>
            <a:xfrm>
              <a:off x="6161825" y="4215479"/>
              <a:ext cx="350681" cy="265782"/>
              <a:chOff x="6621095" y="1452181"/>
              <a:chExt cx="330894" cy="250785"/>
            </a:xfrm>
          </p:grpSpPr>
          <p:sp>
            <p:nvSpPr>
              <p:cNvPr id="927" name="Google Shape;927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1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