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59" r:id="rId5"/>
    <p:sldId id="278" r:id="rId6"/>
    <p:sldId id="260" r:id="rId7"/>
    <p:sldId id="279" r:id="rId8"/>
    <p:sldId id="261" r:id="rId9"/>
    <p:sldId id="280" r:id="rId10"/>
    <p:sldId id="262" r:id="rId11"/>
    <p:sldId id="281" r:id="rId12"/>
    <p:sldId id="282" r:id="rId13"/>
    <p:sldId id="283" r:id="rId14"/>
    <p:sldId id="284" r:id="rId15"/>
    <p:sldId id="275" r:id="rId16"/>
    <p:sldId id="285" r:id="rId17"/>
    <p:sldId id="286" r:id="rId18"/>
    <p:sldId id="276" r:id="rId19"/>
    <p:sldId id="263" r:id="rId20"/>
    <p:sldId id="287" r:id="rId21"/>
    <p:sldId id="294" r:id="rId22"/>
    <p:sldId id="288" r:id="rId23"/>
    <p:sldId id="290" r:id="rId24"/>
    <p:sldId id="291" r:id="rId25"/>
    <p:sldId id="264" r:id="rId26"/>
    <p:sldId id="295" r:id="rId27"/>
    <p:sldId id="296" r:id="rId28"/>
    <p:sldId id="297" r:id="rId29"/>
    <p:sldId id="272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05" r:id="rId38"/>
    <p:sldId id="266" r:id="rId39"/>
    <p:sldId id="298" r:id="rId40"/>
    <p:sldId id="267" r:id="rId41"/>
    <p:sldId id="309" r:id="rId42"/>
    <p:sldId id="268" r:id="rId43"/>
    <p:sldId id="293" r:id="rId44"/>
    <p:sldId id="273" r:id="rId45"/>
    <p:sldId id="265" r:id="rId46"/>
    <p:sldId id="292" r:id="rId47"/>
    <p:sldId id="269" r:id="rId48"/>
    <p:sldId id="257" r:id="rId49"/>
    <p:sldId id="27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D65-3639-B6F0-A567-6B000B89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FE8AC-6C61-3CED-7B98-30F1C2F78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7482-2F8F-B1DA-A21B-2790A088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AE4C-2C16-2B2D-8021-8EE836D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0347-711C-A84C-DBA5-404A399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4170-435D-03D4-377A-D7B6D88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E546-8A3E-BD27-7FD7-4C2D2E95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50A7-3C68-A052-2C7A-7F8C7F7B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1E0E-1423-CEA6-623E-8A564F7A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62CF-48BA-5CB8-DC8C-F40121F9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1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5D6FB-54E6-9824-8480-3667617E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FB168-C15A-2775-EC08-D47E62855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1E29-6FA3-45C2-2FBF-524A530E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AAFB-83AD-1A35-1EC2-D08035A5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00EF-30A6-FF65-903F-42E4E51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8CFA-2874-7524-3F6D-073B41A1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9F2D-5FE7-ED73-887D-8F047CBF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EDA5-8D43-D453-FF1D-12407594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1F26-53FF-F24F-F4D3-1CC70B8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56A1-F270-E50C-9B79-E8DA6092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6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22EC-462B-A86B-612A-56CD5DE4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BA47-621C-8BE5-7298-A5AF5BE85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F210-549D-0E86-41FB-3FCF9189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157E-9C37-2D5F-C0E6-6316E90E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792E-B838-1CC1-BE5E-A54A9A1B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4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24C8-7552-8996-95E1-614B548A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C794-5259-6922-7962-7B6DF86A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9207-6729-6C55-3F31-FADEAE15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23B09-E72F-2098-963A-43386FD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DC37-65A8-9327-7521-C139094D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27BC-EA13-E345-8E10-FA659A07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4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F036-2D84-D30B-C37F-B8E5888C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650F-61FF-39A2-EFA1-9E99EC75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B4D4-BBC9-D6C5-70FD-ABB8AA18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A6589-7AA8-33E2-D0BF-792ECBB7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E986C-1E65-0D8B-B789-00953CC99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DD8F8-2EE3-F8B2-799C-A90C052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BAF61-BD03-71C3-DD1B-A9BB972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8040C-5B3F-E6BF-95D9-09784298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BF0-78BE-08DE-BA40-44E5E80F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B9FCD-2C12-4677-5874-7055AB2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9263-F272-0193-8FBB-F6835DF4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AE85-B95F-405B-1076-31FDCE2D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5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E7F35-0547-4405-F61A-6C1D5949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7200B-C16A-2312-CBDE-F657C034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880B-BAE9-5E6A-9C50-63CCCD4D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1543-957D-5701-6911-DF028EFD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21A5-F3C5-A66B-F1EA-0324EF56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1FE9-1587-6C54-AAA2-44D6F898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E1CC-FE1F-A7A7-4D92-FFA8A971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E43D5-5507-FD5E-3660-EFFC05C3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10555-8B5F-FEA7-595D-57C5436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4176-432F-91C0-3337-A6EEE54A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E27A2-7B90-FEE9-FD56-E6A62DAF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B9C3-A897-9D5C-5C23-DEED9C23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FBCEB-3F3F-5B6A-1FEC-05373613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34C4F-2623-E2A0-20D0-E0B2E35C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4126D-2074-5F5B-59BB-FC66AD4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9D5DC-8BA7-BE7D-3442-2FB6B664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0936-1380-ECAD-5564-1EAC74D0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171A-7783-E687-E9B9-CAC82D78B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8FA3-64F2-4F21-96C3-39E4174E64E4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4AED-E22E-78B9-7D16-75F4962D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4B20-9C2B-1599-3F8A-8178A162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13CC-6C43-4684-BA56-DB0A1E59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502F-FBAE-32E2-E282-01E59E2A4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Hear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E671-1579-1FCF-6386-7E0C35B20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233"/>
          </a:xfrm>
        </p:spPr>
        <p:txBody>
          <a:bodyPr>
            <a:normAutofit/>
          </a:bodyPr>
          <a:lstStyle/>
          <a:p>
            <a:r>
              <a:rPr lang="en-IN" dirty="0"/>
              <a:t>Capstone Project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22A3F-71F8-BB82-F3DF-C2058DD469CB}"/>
              </a:ext>
            </a:extLst>
          </p:cNvPr>
          <p:cNvSpPr txBox="1"/>
          <p:nvPr/>
        </p:nvSpPr>
        <p:spPr>
          <a:xfrm>
            <a:off x="10117394" y="5437239"/>
            <a:ext cx="1568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dirty="0"/>
              <a:t>Aashish Bansal</a:t>
            </a:r>
          </a:p>
          <a:p>
            <a:pPr algn="l"/>
            <a:r>
              <a:rPr lang="en-IN" dirty="0"/>
              <a:t>19BIT0346</a:t>
            </a:r>
          </a:p>
          <a:p>
            <a:pPr algn="l"/>
            <a:r>
              <a:rPr lang="en-IN" dirty="0"/>
              <a:t>B.Tech.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22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C863-9B0F-098B-08CA-7AC307AF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Level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FA5E-4605-F474-22A7-47BAC2066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2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9BD-7477-F784-B038-09086D0A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Level Architecture Diagram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B6473-B7EB-53D6-1FBE-12C1BFBFE4B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49EA-B142-BEB6-A4F8-4A42F6C7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Connecting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and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Scaling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duplicate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missing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Splitting data into training and testing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imbalanced data</a:t>
            </a:r>
          </a:p>
          <a:p>
            <a:endParaRPr lang="en-IN" dirty="0"/>
          </a:p>
        </p:txBody>
      </p:sp>
      <p:pic>
        <p:nvPicPr>
          <p:cNvPr id="7" name="Picture 6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D0C390DD-FD59-1526-A933-4C3F7ECA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11"/>
          <a:stretch/>
        </p:blipFill>
        <p:spPr bwMode="auto">
          <a:xfrm>
            <a:off x="6744774" y="258152"/>
            <a:ext cx="3049027" cy="6332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02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36B4-1AA1-EAAB-506E-F8979B0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Level Architecture Diagram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388A5-5F20-CBE7-EABD-87958AEC23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4B8F-FB6A-BD26-14A0-2FEBBDD1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Obtaining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Obtaining best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fitting (Hyperparameter Optimization)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Decision Tree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Comparison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Downloading Model</a:t>
            </a:r>
          </a:p>
          <a:p>
            <a:endParaRPr lang="en-IN" dirty="0"/>
          </a:p>
        </p:txBody>
      </p:sp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29EF8658-3FDA-DE2F-E116-EEE2DC22B8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/>
          <a:stretch/>
        </p:blipFill>
        <p:spPr bwMode="auto">
          <a:xfrm>
            <a:off x="6198553" y="520382"/>
            <a:ext cx="4141470" cy="5807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022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B86C-1AB3-7A27-89FC-E7B06871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E51AD-0666-D5FB-501B-FC7D1A851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0AF1-9AE3-692E-4B90-01F4E01D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79D86-2C35-EF4C-ABD1-84DF15F03B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3406-364C-E92C-09D1-1CD75A40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Providing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Answering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Storing data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Calling prediction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Display of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3CCE2-D27C-4FC8-ACF9-B43809101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621"/>
            <a:ext cx="4465046" cy="63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E226-19DA-46D0-0342-0226CA62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B634-966A-9FA1-2D9C-F41467C29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4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9C6E-BAAB-2A28-776C-6EFE5C43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E18A-F86C-74D1-97D5-08101CA2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of the illness's intricacy and the numerous elements that can contribute to it, accurately predicting heart disease is challenging.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might be challenging to collect reliable and thorough data regarding a patient's medical history and lifestyle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might be difficult to detect tiny changes in a patient's health that may suggest an increased risk of heart disease.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successful predictive models necessitates a huge quantity of data and processing power, both of which may be costly and time-consuming to obtain.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6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39E-35E1-9DE7-1408-F91A2D72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F727-8946-AD07-D970-090EDD24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accuracy of the data used to develop predictive models is restricted, therefore any faults or inaccuracies in the data can lead to erroneous forecasts.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models are also limited in their ability to forecast future outcomes based on past data; therefore, they may not always be able to predict future occurrences or patterns in a patient's health or lifestyle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models are also limited in their ability to detect small changes in a patient's health that may suggest an increased risk of heart disease, because these changes are not always evident or easily detectable with present technology or procedures.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6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8AE1-D293-EEB8-CFCA-BC4DFE1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8B61-AC19-7F89-29EC-E6B855C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Larger dataset needs to created because it is required for deep learning algorithms to work properly</a:t>
            </a:r>
          </a:p>
          <a:p>
            <a:r>
              <a:rPr lang="en-IN" dirty="0"/>
              <a:t>Not much valuable information on deep learning algorithms used in this because of the small datasets being used.</a:t>
            </a:r>
          </a:p>
          <a:p>
            <a:r>
              <a:rPr lang="en-IN" dirty="0"/>
              <a:t>Mostly machine learning algorithms are being used.</a:t>
            </a:r>
          </a:p>
          <a:p>
            <a:r>
              <a:rPr lang="en-IN" dirty="0"/>
              <a:t>Few optimizations</a:t>
            </a:r>
          </a:p>
          <a:p>
            <a:r>
              <a:rPr lang="en-IN" dirty="0"/>
              <a:t>Not much quality research</a:t>
            </a:r>
          </a:p>
          <a:p>
            <a:r>
              <a:rPr lang="en-IN" dirty="0"/>
              <a:t>Requirement of a new and detailed dataset</a:t>
            </a:r>
          </a:p>
        </p:txBody>
      </p:sp>
    </p:spTree>
    <p:extLst>
      <p:ext uri="{BB962C8B-B14F-4D97-AF65-F5344CB8AC3E}">
        <p14:creationId xmlns:p14="http://schemas.microsoft.com/office/powerpoint/2010/main" val="344935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C2-5E12-2B3E-C69D-19A2BA2F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245B-3503-4E4A-CB03-F71FF199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Source: Kaggle</a:t>
            </a:r>
          </a:p>
          <a:p>
            <a:r>
              <a:rPr lang="en-IN" dirty="0"/>
              <a:t>Framingham Heart Disease Dataset</a:t>
            </a:r>
          </a:p>
        </p:txBody>
      </p:sp>
    </p:spTree>
    <p:extLst>
      <p:ext uri="{BB962C8B-B14F-4D97-AF65-F5344CB8AC3E}">
        <p14:creationId xmlns:p14="http://schemas.microsoft.com/office/powerpoint/2010/main" val="18942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06D6-3649-E913-F8C2-E377873A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8E5D-8080-D79C-888A-8B9D4BF9C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1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CC02-B66B-D3E6-D5AA-84BC08BB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02E6-E691-713D-BCCE-11AE0E17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Records: 4240</a:t>
            </a:r>
          </a:p>
          <a:p>
            <a:r>
              <a:rPr lang="en-IN" dirty="0"/>
              <a:t>No. of Features: 16</a:t>
            </a:r>
          </a:p>
          <a:p>
            <a:r>
              <a:rPr lang="en-IN" dirty="0"/>
              <a:t>No. of Attributes: 15</a:t>
            </a:r>
          </a:p>
          <a:p>
            <a:r>
              <a:rPr lang="en-IN" dirty="0"/>
              <a:t>Classification Goal: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predict whether the patient has a 10-year risk of future coronary heart disease</a:t>
            </a:r>
          </a:p>
          <a:p>
            <a:r>
              <a:rPr lang="en-IN" b="0" i="0" dirty="0">
                <a:solidFill>
                  <a:srgbClr val="3C4043"/>
                </a:solidFill>
                <a:effectLst/>
                <a:latin typeface="Inter"/>
              </a:rPr>
              <a:t>dataset provides the patients’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29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ABA-6562-9142-2757-26D44AE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AA55-DCB8-3AB4-4829-D6E6E8A2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Demographic: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Sex: male or female(Nominal)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Age: Age of the patient;(Continuous - Although the recorded ages have been truncated to whole numbers, the concept of age is continuous)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Behavioral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Education: 0: Less than High School and High School degrees, 1: College Degree and Higher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Current Smoker: whether or not the patient is a current smoker (Nominal)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Cigs Per Day: the number of cigarettes that the person smoked on average in one day. (can be considered continuous as one can have any number of cigarettes, even half a cigarette.)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Medical( history)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BP Meds: whether or not the patient was on blood pressure medication (Nominal)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Prevalent Stroke: whether or not the patient had previously had a stroke (Nominal)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Prevalent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Hyp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: whether or not the patient was hypertensive (Nominal)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Diabetes: whether or not the patient had diabetes (Nominal)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Medical(current)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Tot Chol: total cholesterol level (Continuous)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Sys BP: systolic blood pressure (Continuous)</a:t>
            </a:r>
          </a:p>
          <a:p>
            <a:pPr lvl="1"/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Dia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BP: diastolic blood pressure (Continuous)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BMI: Body Mass Index (Continuous)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Glucose: glucose level (Continuous)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Predict variable (desired target)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10 year risk of coronary heart disease CHD (binary: “1”, means “Yes”, “0” means “No”)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01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BC44-E610-23FD-F92C-0C504B87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78BA-201B-D618-8344-E762242E0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4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EFDB-2126-16CF-C734-2CBDFE2A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C6A8-2290-A7D7-1776-D81CCC80F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Machine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2BC6-25C9-5392-40AD-5ECDE3D3F9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35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 Intel i7 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Generation @2.70 GHz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35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 32GB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35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GPU: NIVIDIA GeForce GTX 1650Ti (4 GB)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35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GPU Type: Dedicated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D59AD-415A-23EF-0E5E-CDDD52E3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Collaboratory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C032-FF16-E48F-D3BC-3E625B89B9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635"/>
              </a:spcBef>
            </a:pPr>
            <a:r>
              <a:rPr lang="en-US" dirty="0">
                <a:latin typeface="Times New Roman" panose="02020603050405020304" pitchFamily="18" charset="0"/>
              </a:rPr>
              <a:t>Processor: </a:t>
            </a:r>
            <a:r>
              <a:rPr lang="en-IN" dirty="0">
                <a:latin typeface="Times New Roman" panose="02020603050405020304" pitchFamily="18" charset="0"/>
              </a:rPr>
              <a:t>Intel Xeon CPU @2.20 GHz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</a:endParaRPr>
          </a:p>
          <a:p>
            <a:pPr>
              <a:spcBef>
                <a:spcPts val="635"/>
              </a:spcBef>
            </a:pPr>
            <a:r>
              <a:rPr lang="en-US" dirty="0">
                <a:latin typeface="Times New Roman" panose="02020603050405020304" pitchFamily="18" charset="0"/>
              </a:rPr>
              <a:t>RAM: 13 GB</a:t>
            </a:r>
            <a:endParaRPr lang="en-IN" dirty="0">
              <a:latin typeface="Times New Roman" panose="02020603050405020304" pitchFamily="18" charset="0"/>
            </a:endParaRPr>
          </a:p>
          <a:p>
            <a:pPr>
              <a:spcBef>
                <a:spcPts val="635"/>
              </a:spcBef>
            </a:pPr>
            <a:r>
              <a:rPr lang="en-US" dirty="0">
                <a:latin typeface="Times New Roman" panose="02020603050405020304" pitchFamily="18" charset="0"/>
              </a:rPr>
              <a:t>GPU: </a:t>
            </a:r>
            <a:r>
              <a:rPr lang="en-IN" dirty="0">
                <a:latin typeface="Times New Roman" panose="02020603050405020304" pitchFamily="18" charset="0"/>
              </a:rPr>
              <a:t>Tesla K80 accelerator (12 GB GDDR5 VRAM)</a:t>
            </a:r>
          </a:p>
        </p:txBody>
      </p:sp>
    </p:spTree>
    <p:extLst>
      <p:ext uri="{BB962C8B-B14F-4D97-AF65-F5344CB8AC3E}">
        <p14:creationId xmlns:p14="http://schemas.microsoft.com/office/powerpoint/2010/main" val="207761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8F1-77AF-7CF6-104A-285F96AC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1C0B-9A10-C0AA-42C7-116B4296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Anaconda Studio</a:t>
            </a:r>
            <a:endParaRPr lang="en-IN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ts val="635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Times New Roman" panose="02020603050405020304" pitchFamily="18" charset="0"/>
              </a:rPr>
              <a:t>Jupyter</a:t>
            </a:r>
            <a:r>
              <a:rPr lang="en-US" sz="2800" dirty="0">
                <a:latin typeface="Times New Roman" panose="02020603050405020304" pitchFamily="18" charset="0"/>
              </a:rPr>
              <a:t> Notebook</a:t>
            </a:r>
            <a:endParaRPr lang="en-IN" sz="28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ts val="635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</a:rPr>
              <a:t>Spyder</a:t>
            </a:r>
            <a:endParaRPr lang="en-IN" sz="2800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Visual Studio Code</a:t>
            </a:r>
            <a:endParaRPr lang="en-IN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</a:endParaRPr>
          </a:p>
          <a:p>
            <a:pPr marL="342900" lvl="0" indent="-342900">
              <a:spcBef>
                <a:spcPts val="6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Google Drive</a:t>
            </a:r>
            <a:endParaRPr lang="en-IN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10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7E34-2B97-1651-E2D8-02FA483A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55F7-5D00-3AC6-6F45-78B80A7AA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8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D9D7-3F11-FD8F-0C11-F66470D0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55093F-E2F4-D159-9AA1-5DB9F416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45702"/>
              </p:ext>
            </p:extLst>
          </p:nvPr>
        </p:nvGraphicFramePr>
        <p:xfrm>
          <a:off x="580104" y="1504334"/>
          <a:ext cx="11255574" cy="505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283">
                  <a:extLst>
                    <a:ext uri="{9D8B030D-6E8A-4147-A177-3AD203B41FA5}">
                      <a16:colId xmlns:a16="http://schemas.microsoft.com/office/drawing/2014/main" val="3750436328"/>
                    </a:ext>
                  </a:extLst>
                </a:gridCol>
                <a:gridCol w="1807185">
                  <a:extLst>
                    <a:ext uri="{9D8B030D-6E8A-4147-A177-3AD203B41FA5}">
                      <a16:colId xmlns:a16="http://schemas.microsoft.com/office/drawing/2014/main" val="2277200853"/>
                    </a:ext>
                  </a:extLst>
                </a:gridCol>
                <a:gridCol w="313998">
                  <a:extLst>
                    <a:ext uri="{9D8B030D-6E8A-4147-A177-3AD203B41FA5}">
                      <a16:colId xmlns:a16="http://schemas.microsoft.com/office/drawing/2014/main" val="571527426"/>
                    </a:ext>
                  </a:extLst>
                </a:gridCol>
                <a:gridCol w="1808008">
                  <a:extLst>
                    <a:ext uri="{9D8B030D-6E8A-4147-A177-3AD203B41FA5}">
                      <a16:colId xmlns:a16="http://schemas.microsoft.com/office/drawing/2014/main" val="2266763430"/>
                    </a:ext>
                  </a:extLst>
                </a:gridCol>
                <a:gridCol w="1921199">
                  <a:extLst>
                    <a:ext uri="{9D8B030D-6E8A-4147-A177-3AD203B41FA5}">
                      <a16:colId xmlns:a16="http://schemas.microsoft.com/office/drawing/2014/main" val="1918307561"/>
                    </a:ext>
                  </a:extLst>
                </a:gridCol>
                <a:gridCol w="2790022">
                  <a:extLst>
                    <a:ext uri="{9D8B030D-6E8A-4147-A177-3AD203B41FA5}">
                      <a16:colId xmlns:a16="http://schemas.microsoft.com/office/drawing/2014/main" val="1229768107"/>
                    </a:ext>
                  </a:extLst>
                </a:gridCol>
                <a:gridCol w="2162879">
                  <a:extLst>
                    <a:ext uri="{9D8B030D-6E8A-4147-A177-3AD203B41FA5}">
                      <a16:colId xmlns:a16="http://schemas.microsoft.com/office/drawing/2014/main" val="1926915866"/>
                    </a:ext>
                  </a:extLst>
                </a:gridCol>
              </a:tblGrid>
              <a:tr h="5884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S. No.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Title of the Paper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Year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Dataset Name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Algorithms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Methods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Metrics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32215"/>
                  </a:ext>
                </a:extLst>
              </a:tr>
              <a:tr h="512787"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Heart Disease Prediction using Hybrid ML Algorithms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Framingham Heart Study (FHS) dataset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Particle Swarm Optimization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Naïve Bayes (Accuracy: 87.6%; Precision: 84.32%), Hybrid Algorithms (Accuracy: 97.43%; Precision: 94.65%)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930779"/>
                  </a:ext>
                </a:extLst>
              </a:tr>
              <a:tr h="963562"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Improving Accuracy of Heart Disease Prediction through Machine Learning Algorithms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UCI Heart Disease dataset; Framingham Heart Study Dataset; Heart Disease Cleveland </a:t>
                      </a:r>
                      <a:r>
                        <a:rPr lang="en-IN" sz="1050" u="none" strike="noStrike" dirty="0" err="1">
                          <a:effectLst/>
                        </a:rPr>
                        <a:t>Uci</a:t>
                      </a:r>
                      <a:r>
                        <a:rPr lang="en-IN" sz="1050" u="none" strike="noStrike" dirty="0">
                          <a:effectLst/>
                        </a:rPr>
                        <a:t> Dataset; Cardiovascular Disease Dataset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Logistic Regression, Random Forest, Decision Tree, k-Nearest neighbour(knn)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Attribute selection is performed through decision tree learning approach and random forest learning approach.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Logistic Regressson (89.59%), KNN (80.97%), Random Forest(83%), Decision Tree (82.63%)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51466"/>
                  </a:ext>
                </a:extLst>
              </a:tr>
              <a:tr h="623562"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Coronary Heart Disease Prediction and Classification using Hybrid Machine Learning Algorithms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Framingham Heart Laboratory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Decision Tree (DT) and Ada Boosting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Naïve Bayes (Accuracy: 87.6%; Precision: 84.32%), Hybrid Algorithms (Accuracy: 97.43%; Precision: 94.65%)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66460"/>
                  </a:ext>
                </a:extLst>
              </a:tr>
              <a:tr h="623562"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Machine Learning based Mobile App for Heart Disease Prediction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Not mentioned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Random Forest, Logistic Regression, and ANN Multilayer Perceptron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method bagging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Not provided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67393"/>
                  </a:ext>
                </a:extLst>
              </a:tr>
              <a:tr h="1223591"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 dirty="0">
                          <a:effectLst/>
                        </a:rPr>
                        <a:t>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Heart Disease Prediction using Ensemble ML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 Heart Disease dataset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SVM Classifier, KNN, Decision Tree, AdaBoost Classifier, Gaussian NB, Gradient Boosting Algorithm, MLP Classifier, Random Forest Classifier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Normal ML Model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KNN: 91.76%, DT: 95.13%, SVC: 95.88, RF: 95.50%, AdaBoost: 94.38, MLP: 95.88%, Gaussian Naïve Bayes: 94.38%, DVC: 98.12%, Gaussian Naïve Bias: 95.88%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1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D9D7-3F11-FD8F-0C11-F66470D0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3193F2-894E-7DD0-10A1-81E4E062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61257"/>
              </p:ext>
            </p:extLst>
          </p:nvPr>
        </p:nvGraphicFramePr>
        <p:xfrm>
          <a:off x="413998" y="1799304"/>
          <a:ext cx="11364003" cy="40902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3303073082"/>
                    </a:ext>
                  </a:extLst>
                </a:gridCol>
                <a:gridCol w="1853233">
                  <a:extLst>
                    <a:ext uri="{9D8B030D-6E8A-4147-A177-3AD203B41FA5}">
                      <a16:colId xmlns:a16="http://schemas.microsoft.com/office/drawing/2014/main" val="2900163944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4235402620"/>
                    </a:ext>
                  </a:extLst>
                </a:gridCol>
                <a:gridCol w="1766549">
                  <a:extLst>
                    <a:ext uri="{9D8B030D-6E8A-4147-A177-3AD203B41FA5}">
                      <a16:colId xmlns:a16="http://schemas.microsoft.com/office/drawing/2014/main" val="898032714"/>
                    </a:ext>
                  </a:extLst>
                </a:gridCol>
                <a:gridCol w="1877145">
                  <a:extLst>
                    <a:ext uri="{9D8B030D-6E8A-4147-A177-3AD203B41FA5}">
                      <a16:colId xmlns:a16="http://schemas.microsoft.com/office/drawing/2014/main" val="3332391342"/>
                    </a:ext>
                  </a:extLst>
                </a:gridCol>
                <a:gridCol w="2726045">
                  <a:extLst>
                    <a:ext uri="{9D8B030D-6E8A-4147-A177-3AD203B41FA5}">
                      <a16:colId xmlns:a16="http://schemas.microsoft.com/office/drawing/2014/main" val="1991377426"/>
                    </a:ext>
                  </a:extLst>
                </a:gridCol>
                <a:gridCol w="2113283">
                  <a:extLst>
                    <a:ext uri="{9D8B030D-6E8A-4147-A177-3AD203B41FA5}">
                      <a16:colId xmlns:a16="http://schemas.microsoft.com/office/drawing/2014/main" val="1287558805"/>
                    </a:ext>
                  </a:extLst>
                </a:gridCol>
              </a:tblGrid>
              <a:tr h="55890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S. No.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Title of the Paper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Year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Dataset 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Algorithms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Methods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Metrics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42871"/>
                  </a:ext>
                </a:extLst>
              </a:tr>
              <a:tr h="1162202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6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An Effective Heart Disease Prediction Method using Extreme Gradient Boosting Algorithm Compared with Convolutional Neural Networks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KNN, Naive Bayes, SVM, Simple Logistic Regression and ANN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CAD procedures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ANN: ~85%, CNN: ~95%, KNN: ~55%, Naïve Bayes: ~75%, SVM: ~80%, XGBoost: ~90%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0360"/>
                  </a:ext>
                </a:extLst>
              </a:tr>
              <a:tr h="592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7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 Review: Heart Disease Prediction in Machine Learning &amp; Deep Learning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15413"/>
                  </a:ext>
                </a:extLst>
              </a:tr>
              <a:tr h="592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8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Machine Learning based Cardiac Disease Prediction- A Comparative Analysis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Naïve Bayes, Logistic Regression, Random Forest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ETL, Data Enrichment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Navie Bayes: 84.12%, Random Forest: 87%, Logistic Regression: 80%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99641"/>
                  </a:ext>
                </a:extLst>
              </a:tr>
              <a:tr h="592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9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Heart Disease Prediction: Optimization of Machine Learning Algorithms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KNN, DT, RF, LR, SVM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Smoothing, normalization, and grouping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LR: 87.01%, SVM: 86.04%, KNN: 74.68%, DT: 96.97, RF: 96.75%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16575"/>
                  </a:ext>
                </a:extLst>
              </a:tr>
              <a:tr h="592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10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 Comparison of Supervised Learning Algorithms to Prediction Heart Disease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2023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KNN, SVC, MLP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KNN: 91.8%, SVC: 90.16%, MLP: 88.52%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6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4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D9D7-3F11-FD8F-0C11-F66470D0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829A2-6630-FD49-B64B-1F017BB79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3006"/>
              </p:ext>
            </p:extLst>
          </p:nvPr>
        </p:nvGraphicFramePr>
        <p:xfrm>
          <a:off x="387805" y="1690688"/>
          <a:ext cx="11416390" cy="443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497533500"/>
                    </a:ext>
                  </a:extLst>
                </a:gridCol>
                <a:gridCol w="1853233">
                  <a:extLst>
                    <a:ext uri="{9D8B030D-6E8A-4147-A177-3AD203B41FA5}">
                      <a16:colId xmlns:a16="http://schemas.microsoft.com/office/drawing/2014/main" val="2020617496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600722261"/>
                    </a:ext>
                  </a:extLst>
                </a:gridCol>
                <a:gridCol w="1766549">
                  <a:extLst>
                    <a:ext uri="{9D8B030D-6E8A-4147-A177-3AD203B41FA5}">
                      <a16:colId xmlns:a16="http://schemas.microsoft.com/office/drawing/2014/main" val="1179692303"/>
                    </a:ext>
                  </a:extLst>
                </a:gridCol>
                <a:gridCol w="1877145">
                  <a:extLst>
                    <a:ext uri="{9D8B030D-6E8A-4147-A177-3AD203B41FA5}">
                      <a16:colId xmlns:a16="http://schemas.microsoft.com/office/drawing/2014/main" val="4148298815"/>
                    </a:ext>
                  </a:extLst>
                </a:gridCol>
                <a:gridCol w="2726045">
                  <a:extLst>
                    <a:ext uri="{9D8B030D-6E8A-4147-A177-3AD203B41FA5}">
                      <a16:colId xmlns:a16="http://schemas.microsoft.com/office/drawing/2014/main" val="1024195383"/>
                    </a:ext>
                  </a:extLst>
                </a:gridCol>
                <a:gridCol w="2113283">
                  <a:extLst>
                    <a:ext uri="{9D8B030D-6E8A-4147-A177-3AD203B41FA5}">
                      <a16:colId xmlns:a16="http://schemas.microsoft.com/office/drawing/2014/main" val="316453904"/>
                    </a:ext>
                  </a:extLst>
                </a:gridCol>
              </a:tblGrid>
              <a:tr h="572342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S. No.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Title of the Paper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Year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Dataset Name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Algorithms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Methods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Metrics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1243"/>
                  </a:ext>
                </a:extLst>
              </a:tr>
              <a:tr h="11901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 Methodology For Early Prediction and Classification of Heart Diseases in Diabetic Patients With Machine Learning Techniques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2022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u="none" strike="noStrike">
                          <a:effectLst/>
                        </a:rPr>
                        <a:t>RF Classifier, LR Classifier, SVM</a:t>
                      </a:r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Avg Accuracy: 93.26%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01094"/>
                  </a:ext>
                </a:extLst>
              </a:tr>
              <a:tr h="606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Machine Learning Based Classification Algorithms Performance Analysis for Heart Disease Prediction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2022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UCI Cleveland heart disease dataset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LR, NB, KNN, DT, Ensemble Learning, RF, Gradient Boosting, XGBoost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ROC, AUC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LR: 82%, NB: 75%, KNN: 88%, DT: 75%, RF: 82%, AdaBoost: 84%, Gradient Boosting: 81%, XGBoost: 79%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94078"/>
                  </a:ext>
                </a:extLst>
              </a:tr>
              <a:tr h="606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Heart Disease Prediction using Clustered Genetic Optimization Algorithm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2023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K-Means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Clustered Genetic Algorithm, Segmentation Process, Optimization Process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Accuracy: 94.56%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16153"/>
                  </a:ext>
                </a:extLst>
              </a:tr>
              <a:tr h="606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Software Development Framework for Cardiac Disease Prediction Using Machine Learning Applications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2022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 Cleveland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RF, Ensemble Learning with RF and Bagging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Bootstrap methods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KNN: 90.25%, DT: 79.21%, LR: 85.25%, SVM: 81.97%, RF: 91.1%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52550"/>
                  </a:ext>
                </a:extLst>
              </a:tr>
              <a:tr h="6065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15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Machine Learning and Deep Neural Network Techniques for Heart Disease Prediction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2022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UCI repository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KNN, NB, SVM, AdaBoost, RF, DT, LR, XGBoost, LGBM, GB, CatBoost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50" u="none" strike="noStrike" dirty="0">
                          <a:effectLst/>
                        </a:rPr>
                        <a:t>XGB: 81.1%, Deep Neural Network: 85.9%</a:t>
                      </a:r>
                      <a:endParaRPr lang="nl-N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0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5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07C-84CB-AB0E-08F8-3A9585ED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2027-7944-D739-618B-A1ABB8385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F2E0-72C7-97CE-8E08-9ED3CA1D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44CA-7ED4-8A1A-C121-5F740594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an optimized learning model</a:t>
            </a:r>
          </a:p>
          <a:p>
            <a:r>
              <a:rPr lang="en-IN" dirty="0"/>
              <a:t>Develop a user interface to display predictions for users.</a:t>
            </a:r>
          </a:p>
          <a:p>
            <a:r>
              <a:rPr lang="en-IN" dirty="0"/>
              <a:t>Take input from user and predict based on it</a:t>
            </a:r>
          </a:p>
          <a:p>
            <a:r>
              <a:rPr lang="en-IN" dirty="0"/>
              <a:t>Efficient training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4034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0240-E1B4-0B23-E410-8CA8F372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Age Vs Heart Disease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9ABF9-9CCD-7F5C-3075-42529AE4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people who suffer from the diseases are either around 50 years or 65  years.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F113D4-1E6F-9EBB-3952-D935718BFF9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" b="185"/>
          <a:stretch/>
        </p:blipFill>
        <p:spPr bwMode="auto">
          <a:xfrm>
            <a:off x="5183188" y="353961"/>
            <a:ext cx="6172200" cy="61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5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A4BC-C799-AA15-6AA3-FE579416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Age Vs Heart Disease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78D5-67DB-E3A3-29F9-DD52FC93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Violin plot tells that most patients of age around 40-55 have 0 risk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patients of age around 60-65 have risk of disease (CHD)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4A3EE5-6D2C-E0EC-FB0F-F9DDE019263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" b="185"/>
          <a:stretch/>
        </p:blipFill>
        <p:spPr bwMode="auto">
          <a:xfrm>
            <a:off x="5183188" y="383458"/>
            <a:ext cx="6172200" cy="60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5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ADB-56BB-F17D-44D7-CBD9C63C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 vs Heart Disease for Smokers and Non-Smokers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9FC3-045E-65AB-FD3A-170973C6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contrast to the earlier distribution,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smokers having no risk of CHD are in age around 40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non-smokers having risk are in age around 65-70 years Also most smokers having risk are in age around 50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F0606E-07DF-09D2-7153-4E11155E103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b="24"/>
          <a:stretch/>
        </p:blipFill>
        <p:spPr bwMode="auto">
          <a:xfrm>
            <a:off x="5183188" y="373626"/>
            <a:ext cx="6172200" cy="61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62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67F5-1BC1-C60E-062F-8D4FCA7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 vs Heart Disease for Smokers and Non-Smokers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EC3F-D706-3795-0992-28FE0B99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this violin plot, we see that most of smokers having no risk of CHD are in age around 40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But most of non-smokers having risk are in age around 65-70 years Also most smokers having risk are in age around 50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39786B-6F98-7FF2-CA6B-056D5674BA1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" b="346"/>
          <a:stretch/>
        </p:blipFill>
        <p:spPr bwMode="auto">
          <a:xfrm>
            <a:off x="5183188" y="363794"/>
            <a:ext cx="61722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0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E61-E564-019F-546F-2AB38DC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Gender Count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254B2-B9C7-DB5C-A7DD-EBFD2469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Diseases are more common in females as compared to males.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7973522-7E7A-765E-8E6E-1F20BD4567D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118"/>
          <a:stretch/>
        </p:blipFill>
        <p:spPr bwMode="auto">
          <a:xfrm>
            <a:off x="5034117" y="987425"/>
            <a:ext cx="649912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843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E8E2-BB13-017B-C3C6-C391DAC3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Gender vs Heart Disease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7D05-65D0-13D1-A5A8-BBCA9955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According to this plot, there are more female in the data as compared to males.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more females having no risk than males having no risk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slightly more males having risk than females having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E6144D4-A535-21BA-EE48-A3A514264F7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r="567"/>
          <a:stretch/>
        </p:blipFill>
        <p:spPr bwMode="auto">
          <a:xfrm>
            <a:off x="5083277" y="987425"/>
            <a:ext cx="642046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9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F10-4A93-45AE-4D3F-BFD4EB9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Understanding Correlation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7DD53-4BDA-A316-4777-E7D35825C9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1F6C9-41E3-1EAD-8397-A3D33DCA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sysBP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diaBP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highly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currentSmoker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cigsPerDay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highly correlated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5481B7-7D2C-C437-65BC-532CF609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-4763"/>
            <a:ext cx="685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71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FE15-864D-E62B-F1C5-AD8CEDE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Understanding Correlation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28481-E670-AF00-4904-74FF51AA74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BA99-C2F6-FCE0-DA09-C9C4E9A0F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sysBP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diaBP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highly correlated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currentSmoker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cigsPerDay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are highly correlated</a:t>
            </a:r>
          </a:p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323F0C-67D1-706A-E354-79191A1B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-4763"/>
            <a:ext cx="6483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4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DAB2-E867-71BD-3769-AFC8692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Algorithms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9D842-6E30-40A0-2D29-B4A8B757E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38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ED52-AFF8-0F27-0D32-ED62E8FF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0F58-F463-A138-E626-8BF5F8B1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Decision Tree Classifier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24907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55A-4F78-9B3D-5BAC-3E0CA789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0B6-F1F7-A44A-4127-C881D1A4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63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214F-3758-D87E-09EE-AD94D825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Obtained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453F-D536-F2CE-8B80-B54B8E39F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89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A57-FEFF-23F8-8827-A94D3BE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D92DE-0FC1-CD9E-1A67-CF2BC86C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25341"/>
              </p:ext>
            </p:extLst>
          </p:nvPr>
        </p:nvGraphicFramePr>
        <p:xfrm>
          <a:off x="838200" y="2163097"/>
          <a:ext cx="10515593" cy="3510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0057">
                  <a:extLst>
                    <a:ext uri="{9D8B030D-6E8A-4147-A177-3AD203B41FA5}">
                      <a16:colId xmlns:a16="http://schemas.microsoft.com/office/drawing/2014/main" val="766773658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253707204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38611343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2058924831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2358694136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540746650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848594994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2866604139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64020767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204589073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4146195646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2342728846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995292657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687228226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4061320402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722241767"/>
                    </a:ext>
                  </a:extLst>
                </a:gridCol>
                <a:gridCol w="552846">
                  <a:extLst>
                    <a:ext uri="{9D8B030D-6E8A-4147-A177-3AD203B41FA5}">
                      <a16:colId xmlns:a16="http://schemas.microsoft.com/office/drawing/2014/main" val="186680824"/>
                    </a:ext>
                  </a:extLst>
                </a:gridCol>
              </a:tblGrid>
              <a:tr h="501445"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Untuned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Tuned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11950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Accuracy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Precision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Recall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F1-Score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Accuracy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Precision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Recall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F1-Score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42058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Algorithm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Test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Test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Train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Test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Train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14511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Logistic Regression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0.8542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0.8408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0.6615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0.3750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0.0834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0.0697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0.1176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0.6182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0.6096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0.2501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0.7572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0.6976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0.3760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0.3522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38255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Decision Tree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0.8746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0.8113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0.6642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0.3533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0.1085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0.4613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0.1489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0.7169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0.4389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0.6077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0.2945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0.5097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0.2405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46977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Random Forest Classifier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0.9165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0.8443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0.4504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0.3333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0.6211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0.0434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0.9943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0.7912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0.9750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0.2647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0.9883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0.2093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0.9816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0.2337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90678"/>
                  </a:ext>
                </a:extLst>
              </a:tr>
              <a:tr h="501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SVC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0.8480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0.8478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0.0000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0.7699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0.7110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0.3629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0.2478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0.6815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0.4418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0.4736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0.3175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1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639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B4B4-3A70-BE55-6AF6-E98D05C8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CFF1-9363-B998-C54E-1E9AD8AB8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6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0CEE-2D32-33C8-F1F4-BDC181AA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8DDD-6267-ACD3-20FB-90C5AEF2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Accuracy, precision and recall reduces for the algorithms differently which indicate further optimizations need to be used</a:t>
            </a:r>
          </a:p>
          <a:p>
            <a:r>
              <a:rPr lang="en-IN" dirty="0"/>
              <a:t>Learning of the model does go into overfitting while applying optimization techniques and hence they do not predict properly</a:t>
            </a:r>
          </a:p>
          <a:p>
            <a:r>
              <a:rPr lang="en-IN" dirty="0"/>
              <a:t>Most of the research papers did not use optimization techniques, however the one which used optimizations did not have any </a:t>
            </a:r>
            <a:r>
              <a:rPr lang="en-IN"/>
              <a:t>significant progress.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666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F2F-F7DD-0B87-249D-43D8B32B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7954-CA10-6B9E-6AD3-0B7AB6845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68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0F5E-DAA7-F565-E1C8-A9442B07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D6AF-F1D4-CA35-154A-FC0BDE2C4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2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E66-29DB-B934-9094-07C8B989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A64-F002-225E-62CF-35B03579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Inferences on adverse effect of Optimization Techniques</a:t>
            </a:r>
          </a:p>
          <a:p>
            <a:r>
              <a:rPr lang="en-IN" dirty="0"/>
              <a:t>Balancing of Dataset</a:t>
            </a:r>
          </a:p>
          <a:p>
            <a:r>
              <a:rPr lang="en-IN" dirty="0"/>
              <a:t>Networked software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481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D8F3-4F80-FD4B-0033-139DF25C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5860-8599-8B13-8947-3C2F2EF13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64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B197-591D-94FC-1D1E-CB5FAC3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for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FEE5-4EE7-A8C1-A981-B4216BE5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Kaggle</a:t>
            </a:r>
          </a:p>
          <a:p>
            <a:r>
              <a:rPr lang="en-IN" dirty="0" err="1"/>
              <a:t>GeeksForGeeks</a:t>
            </a:r>
            <a:endParaRPr lang="en-IN" dirty="0"/>
          </a:p>
          <a:p>
            <a:r>
              <a:rPr lang="en-IN" dirty="0" err="1"/>
              <a:t>TutorialsPoint</a:t>
            </a:r>
            <a:endParaRPr lang="en-IN" dirty="0"/>
          </a:p>
          <a:p>
            <a:r>
              <a:rPr lang="en-IN" dirty="0" err="1"/>
              <a:t>StackOverFlow</a:t>
            </a:r>
            <a:endParaRPr lang="en-IN" dirty="0"/>
          </a:p>
          <a:p>
            <a:r>
              <a:rPr lang="en-IN" dirty="0"/>
              <a:t>Medium.com</a:t>
            </a:r>
          </a:p>
          <a:p>
            <a:r>
              <a:rPr lang="en-IN" dirty="0" err="1"/>
              <a:t>Machinelearningmastery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664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1890-262D-3D46-7D24-E5B9691D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E92CE-FDD9-8DF5-853E-A758BD21F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2206-C7CB-F5B0-0EAF-6A19DC39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A986-0053-2D65-6C4F-70AB896D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deaths are rising for the heart disease patients</a:t>
            </a:r>
          </a:p>
          <a:p>
            <a:r>
              <a:rPr lang="en-IN" dirty="0"/>
              <a:t>Several causes due to change in lifestyle and habits</a:t>
            </a:r>
          </a:p>
          <a:p>
            <a:r>
              <a:rPr lang="en-IN" dirty="0"/>
              <a:t>Accurate patient diagnosis and treatment are required</a:t>
            </a:r>
          </a:p>
          <a:p>
            <a:r>
              <a:rPr lang="en-IN" dirty="0"/>
              <a:t>Users should be warned beforehand, if required</a:t>
            </a:r>
          </a:p>
          <a:p>
            <a:r>
              <a:rPr lang="en-IN" dirty="0"/>
              <a:t>Amount of medical information required is enormous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4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2C92-62EB-E61A-56B0-A8300807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CA6D-BDFC-0BF6-5130-0B49B65D6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7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D9E6-A731-84E5-AA35-389AE33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3125-EDB5-2BFC-E4B2-0D8656AA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insights based on inputs</a:t>
            </a:r>
          </a:p>
          <a:p>
            <a:r>
              <a:rPr lang="en-IN" dirty="0"/>
              <a:t>Attempt to predict as accurately as possible</a:t>
            </a:r>
          </a:p>
          <a:p>
            <a:r>
              <a:rPr lang="en-IN" dirty="0"/>
              <a:t>Optimize the model</a:t>
            </a:r>
          </a:p>
          <a:p>
            <a:r>
              <a:rPr lang="en-IN" dirty="0"/>
              <a:t>Connect the learning model to the software for use</a:t>
            </a:r>
          </a:p>
        </p:txBody>
      </p:sp>
    </p:spTree>
    <p:extLst>
      <p:ext uri="{BB962C8B-B14F-4D97-AF65-F5344CB8AC3E}">
        <p14:creationId xmlns:p14="http://schemas.microsoft.com/office/powerpoint/2010/main" val="237843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F5E1-5316-21E6-F764-470E98BE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High-Level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04B1-6D8F-15EF-A3A2-66C0A1DD3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1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E48E-399E-ECFF-AA5E-C71D4D66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High-Level Architecture Diagram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CE2C7-549E-5917-762E-D625FD47FC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9844A-86F0-ED60-B9C6-7DB46261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Connecting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and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Comparison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F5747-C881-FE8E-61E3-6584236C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19" y="604503"/>
            <a:ext cx="3308738" cy="56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2083</Words>
  <Application>Microsoft Office PowerPoint</Application>
  <PresentationFormat>Widescreen</PresentationFormat>
  <Paragraphs>403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Inter</vt:lpstr>
      <vt:lpstr>Roboto</vt:lpstr>
      <vt:lpstr>Symbol</vt:lpstr>
      <vt:lpstr>Times New Roman</vt:lpstr>
      <vt:lpstr>Office Theme</vt:lpstr>
      <vt:lpstr>Hear Disease Prediction</vt:lpstr>
      <vt:lpstr>Abstract</vt:lpstr>
      <vt:lpstr>Abstract</vt:lpstr>
      <vt:lpstr>Introduction</vt:lpstr>
      <vt:lpstr>Introduction</vt:lpstr>
      <vt:lpstr>Problem Statement</vt:lpstr>
      <vt:lpstr>Problem Statement</vt:lpstr>
      <vt:lpstr>High-Level Architecture</vt:lpstr>
      <vt:lpstr>High-Level Architecture Diagram</vt:lpstr>
      <vt:lpstr>Low Level Architecture</vt:lpstr>
      <vt:lpstr>Low Level Architecture Diagram</vt:lpstr>
      <vt:lpstr>Low Level Architecture Diagram</vt:lpstr>
      <vt:lpstr>Data Flow Diagram</vt:lpstr>
      <vt:lpstr>Data Flow Diagram</vt:lpstr>
      <vt:lpstr>Challenges</vt:lpstr>
      <vt:lpstr>Challenges</vt:lpstr>
      <vt:lpstr>Limitations</vt:lpstr>
      <vt:lpstr>Research Challenges</vt:lpstr>
      <vt:lpstr>Dataset</vt:lpstr>
      <vt:lpstr>Dataset</vt:lpstr>
      <vt:lpstr>Attributes</vt:lpstr>
      <vt:lpstr>Requirements</vt:lpstr>
      <vt:lpstr>Hardware Requirements</vt:lpstr>
      <vt:lpstr>Software Requirements</vt:lpstr>
      <vt:lpstr>Literature Survey</vt:lpstr>
      <vt:lpstr>Literature Survey</vt:lpstr>
      <vt:lpstr>Literature Survey</vt:lpstr>
      <vt:lpstr>Literature Survey</vt:lpstr>
      <vt:lpstr>Data Visualizations</vt:lpstr>
      <vt:lpstr>Age Vs Heart Disease</vt:lpstr>
      <vt:lpstr>Age Vs Heart Disease</vt:lpstr>
      <vt:lpstr>Age vs Heart Disease for Smokers and Non-Smokers</vt:lpstr>
      <vt:lpstr>Age vs Heart Disease for Smokers and Non-Smokers</vt:lpstr>
      <vt:lpstr>Gender Count</vt:lpstr>
      <vt:lpstr>Gender vs Heart Disease</vt:lpstr>
      <vt:lpstr>Understanding Correlation</vt:lpstr>
      <vt:lpstr>Understanding Correlation</vt:lpstr>
      <vt:lpstr>Learning Algorithms Used</vt:lpstr>
      <vt:lpstr>Learning Algorithms Used</vt:lpstr>
      <vt:lpstr>Results Obtained</vt:lpstr>
      <vt:lpstr>Metrics</vt:lpstr>
      <vt:lpstr>Inferences</vt:lpstr>
      <vt:lpstr>Inferences</vt:lpstr>
      <vt:lpstr>User Interface</vt:lpstr>
      <vt:lpstr>Novelty</vt:lpstr>
      <vt:lpstr>Novelty</vt:lpstr>
      <vt:lpstr>References</vt:lpstr>
      <vt:lpstr>References for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 Disease Prediction</dc:title>
  <dc:creator>Aashish Bansal</dc:creator>
  <cp:lastModifiedBy>Aashish Bansal</cp:lastModifiedBy>
  <cp:revision>36</cp:revision>
  <dcterms:created xsi:type="dcterms:W3CDTF">2023-05-11T19:08:56Z</dcterms:created>
  <dcterms:modified xsi:type="dcterms:W3CDTF">2023-05-14T18:40:17Z</dcterms:modified>
</cp:coreProperties>
</file>