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2"/>
  </p:notesMasterIdLst>
  <p:sldIdLst>
    <p:sldId id="256" r:id="rId2"/>
    <p:sldId id="278" r:id="rId3"/>
    <p:sldId id="279" r:id="rId4"/>
    <p:sldId id="281" r:id="rId5"/>
    <p:sldId id="265" r:id="rId6"/>
    <p:sldId id="266" r:id="rId7"/>
    <p:sldId id="258" r:id="rId8"/>
    <p:sldId id="259" r:id="rId9"/>
    <p:sldId id="260" r:id="rId10"/>
    <p:sldId id="261" r:id="rId11"/>
    <p:sldId id="262" r:id="rId12"/>
    <p:sldId id="263" r:id="rId13"/>
    <p:sldId id="287" r:id="rId14"/>
    <p:sldId id="289" r:id="rId15"/>
    <p:sldId id="290" r:id="rId16"/>
    <p:sldId id="264" r:id="rId17"/>
    <p:sldId id="277" r:id="rId18"/>
    <p:sldId id="267" r:id="rId19"/>
    <p:sldId id="270" r:id="rId20"/>
    <p:sldId id="280" r:id="rId21"/>
    <p:sldId id="282" r:id="rId22"/>
    <p:sldId id="283" r:id="rId23"/>
    <p:sldId id="284" r:id="rId24"/>
    <p:sldId id="276" r:id="rId25"/>
    <p:sldId id="269" r:id="rId26"/>
    <p:sldId id="286" r:id="rId27"/>
    <p:sldId id="271" r:id="rId28"/>
    <p:sldId id="285"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5EEC3C"/>
    <a:srgbClr val="9EFF29"/>
    <a:srgbClr val="A4660C"/>
    <a:srgbClr val="952F69"/>
    <a:srgbClr val="FF856D"/>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6" autoAdjust="0"/>
    <p:restoredTop sz="95520" autoAdjust="0"/>
  </p:normalViewPr>
  <p:slideViewPr>
    <p:cSldViewPr snapToGrid="0">
      <p:cViewPr>
        <p:scale>
          <a:sx n="80" d="100"/>
          <a:sy n="80" d="100"/>
        </p:scale>
        <p:origin x="62"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4/2/2021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2949677"/>
            <a:ext cx="8048717" cy="16370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67583" y="1998415"/>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3713" y="194838"/>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75735"/>
            <a:ext cx="8246070" cy="326212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5500" y="605639"/>
            <a:ext cx="646129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5500" y="1519084"/>
            <a:ext cx="6461299" cy="322103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0024"/>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9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8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9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8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cademictorrents.com/details/152479c5e0b31c05c8fafbc23fcd5a20bf7f910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epai.org/machine-learning-glossary-and-terms/machine-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sic-archive.com/" TargetMode="External"/><Relationship Id="rId2" Type="http://schemas.openxmlformats.org/officeDocument/2006/relationships/hyperlink" Target="https://siim.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0114-8C54-4368-B2C8-958BC5D8DE7C}"/>
              </a:ext>
            </a:extLst>
          </p:cNvPr>
          <p:cNvSpPr>
            <a:spLocks noGrp="1"/>
          </p:cNvSpPr>
          <p:nvPr>
            <p:ph type="ctrTitle"/>
          </p:nvPr>
        </p:nvSpPr>
        <p:spPr/>
        <p:txBody>
          <a:bodyPr>
            <a:normAutofit fontScale="90000"/>
          </a:bodyPr>
          <a:lstStyle/>
          <a:p>
            <a:r>
              <a:rPr lang="en-IN" dirty="0"/>
              <a:t>Skin Cancer Detection using </a:t>
            </a:r>
            <a:br>
              <a:rPr lang="en-IN" dirty="0"/>
            </a:br>
            <a:r>
              <a:rPr lang="en-IN" dirty="0"/>
              <a:t>Convolutional Neural Network</a:t>
            </a:r>
            <a:br>
              <a:rPr lang="en-IN" dirty="0"/>
            </a:br>
            <a:r>
              <a:rPr lang="en-IN" dirty="0"/>
              <a:t>and Ensemble </a:t>
            </a:r>
            <a:r>
              <a:rPr lang="en-IN" dirty="0" err="1"/>
              <a:t>Learninig</a:t>
            </a:r>
            <a:endParaRPr lang="en-IN" dirty="0"/>
          </a:p>
        </p:txBody>
      </p:sp>
      <p:sp>
        <p:nvSpPr>
          <p:cNvPr id="3" name="Subtitle 2">
            <a:extLst>
              <a:ext uri="{FF2B5EF4-FFF2-40B4-BE49-F238E27FC236}">
                <a16:creationId xmlns:a16="http://schemas.microsoft.com/office/drawing/2014/main" id="{4774E803-E79B-46B6-A9D6-D7793F4DB17D}"/>
              </a:ext>
            </a:extLst>
          </p:cNvPr>
          <p:cNvSpPr>
            <a:spLocks noGrp="1"/>
          </p:cNvSpPr>
          <p:nvPr>
            <p:ph type="subTitle" idx="1"/>
          </p:nvPr>
        </p:nvSpPr>
        <p:spPr>
          <a:xfrm>
            <a:off x="667583" y="275665"/>
            <a:ext cx="7975483" cy="2408542"/>
          </a:xfrm>
        </p:spPr>
        <p:txBody>
          <a:bodyPr>
            <a:normAutofit fontScale="62500" lnSpcReduction="20000"/>
          </a:bodyPr>
          <a:lstStyle/>
          <a:p>
            <a:r>
              <a:rPr lang="en-IN" dirty="0"/>
              <a:t>Soft Computing Project</a:t>
            </a:r>
          </a:p>
          <a:p>
            <a:endParaRPr lang="en-IN" dirty="0"/>
          </a:p>
          <a:p>
            <a:pPr marL="0" marR="0" lvl="0" indent="0" rtl="0">
              <a:spcBef>
                <a:spcPts val="0"/>
              </a:spcBef>
              <a:spcAft>
                <a:spcPts val="0"/>
              </a:spcAft>
              <a:buNone/>
            </a:pPr>
            <a:r>
              <a:rPr lang="en-US" sz="2800" b="1" i="0" u="none" strike="noStrike" cap="none" dirty="0">
                <a:latin typeface="Calibri"/>
                <a:ea typeface="Calibri"/>
                <a:cs typeface="Calibri"/>
                <a:sym typeface="Calibri"/>
              </a:rPr>
              <a:t>ITE1015 – </a:t>
            </a:r>
            <a:r>
              <a:rPr lang="en-US" sz="2800" b="1" i="0" u="none" strike="noStrike" cap="none" dirty="0" err="1">
                <a:latin typeface="Calibri"/>
                <a:ea typeface="Calibri"/>
                <a:cs typeface="Calibri"/>
                <a:sym typeface="Calibri"/>
              </a:rPr>
              <a:t>B.Tech</a:t>
            </a:r>
            <a:r>
              <a:rPr lang="en-US" sz="2800" b="1" i="0" u="none" strike="noStrike" cap="none" dirty="0">
                <a:latin typeface="Calibri"/>
                <a:ea typeface="Calibri"/>
                <a:cs typeface="Calibri"/>
                <a:sym typeface="Calibri"/>
              </a:rPr>
              <a:t>(IT) Project </a:t>
            </a:r>
            <a:endParaRPr lang="en-US" dirty="0"/>
          </a:p>
          <a:p>
            <a:pPr marL="0" marR="0" lvl="0" indent="0" rtl="0">
              <a:spcBef>
                <a:spcPts val="0"/>
              </a:spcBef>
              <a:spcAft>
                <a:spcPts val="0"/>
              </a:spcAft>
              <a:buNone/>
            </a:pPr>
            <a:r>
              <a:rPr lang="en-US" sz="2800" b="1" i="0" u="none" strike="noStrike" cap="none" dirty="0">
                <a:latin typeface="Calibri"/>
                <a:ea typeface="Calibri"/>
                <a:cs typeface="Calibri"/>
                <a:sym typeface="Calibri"/>
              </a:rPr>
              <a:t>Review 1</a:t>
            </a:r>
          </a:p>
          <a:p>
            <a:pPr marL="0" marR="0" lvl="0" indent="0" rtl="0">
              <a:spcBef>
                <a:spcPts val="0"/>
              </a:spcBef>
              <a:spcAft>
                <a:spcPts val="0"/>
              </a:spcAft>
              <a:buNone/>
            </a:pPr>
            <a:endParaRPr lang="en-US" dirty="0"/>
          </a:p>
          <a:p>
            <a:pPr marL="0" lvl="0" indent="0" rtl="0">
              <a:lnSpc>
                <a:spcPct val="90000"/>
              </a:lnSpc>
              <a:spcBef>
                <a:spcPts val="0"/>
              </a:spcBef>
              <a:spcAft>
                <a:spcPts val="0"/>
              </a:spcAft>
              <a:buClr>
                <a:schemeClr val="dk1"/>
              </a:buClr>
              <a:buSzPts val="2400"/>
              <a:buNone/>
            </a:pPr>
            <a:r>
              <a:rPr lang="en-US" dirty="0"/>
              <a:t>By:</a:t>
            </a:r>
          </a:p>
          <a:p>
            <a:pPr marL="0" lvl="0" indent="0" rtl="0">
              <a:lnSpc>
                <a:spcPct val="90000"/>
              </a:lnSpc>
              <a:spcBef>
                <a:spcPts val="1000"/>
              </a:spcBef>
              <a:spcAft>
                <a:spcPts val="0"/>
              </a:spcAft>
              <a:buClr>
                <a:schemeClr val="dk1"/>
              </a:buClr>
              <a:buSzPts val="2400"/>
              <a:buNone/>
            </a:pPr>
            <a:r>
              <a:rPr lang="en-US" dirty="0"/>
              <a:t>Aashish Bansal – 19BIT0346</a:t>
            </a:r>
          </a:p>
          <a:p>
            <a:pPr marL="0" lvl="0" indent="0" rtl="0">
              <a:lnSpc>
                <a:spcPct val="90000"/>
              </a:lnSpc>
              <a:spcBef>
                <a:spcPts val="1000"/>
              </a:spcBef>
              <a:spcAft>
                <a:spcPts val="0"/>
              </a:spcAft>
              <a:buClr>
                <a:schemeClr val="dk1"/>
              </a:buClr>
              <a:buSzPts val="2400"/>
              <a:buNone/>
            </a:pPr>
            <a:r>
              <a:rPr lang="en-US" dirty="0"/>
              <a:t>Keerthi </a:t>
            </a:r>
            <a:r>
              <a:rPr lang="en-US" dirty="0" err="1"/>
              <a:t>Yasasvi</a:t>
            </a:r>
            <a:r>
              <a:rPr lang="en-US" dirty="0"/>
              <a:t> – 19BIT0335</a:t>
            </a:r>
          </a:p>
          <a:p>
            <a:pPr marL="0" lvl="0" indent="0" rtl="0">
              <a:lnSpc>
                <a:spcPct val="90000"/>
              </a:lnSpc>
              <a:spcBef>
                <a:spcPts val="1000"/>
              </a:spcBef>
              <a:spcAft>
                <a:spcPts val="0"/>
              </a:spcAft>
              <a:buClr>
                <a:schemeClr val="dk1"/>
              </a:buClr>
              <a:buSzPts val="2400"/>
              <a:buNone/>
            </a:pPr>
            <a:r>
              <a:rPr lang="en-US" dirty="0" err="1"/>
              <a:t>Perumalla</a:t>
            </a:r>
            <a:r>
              <a:rPr lang="en-US" dirty="0"/>
              <a:t> </a:t>
            </a:r>
            <a:r>
              <a:rPr lang="en-US" dirty="0" err="1"/>
              <a:t>Sasank</a:t>
            </a:r>
            <a:r>
              <a:rPr lang="en-US" dirty="0"/>
              <a:t> – 19BIT0338</a:t>
            </a:r>
          </a:p>
          <a:p>
            <a:pPr marL="0" lvl="0" indent="0" rtl="0">
              <a:lnSpc>
                <a:spcPct val="90000"/>
              </a:lnSpc>
              <a:spcBef>
                <a:spcPts val="1000"/>
              </a:spcBef>
              <a:spcAft>
                <a:spcPts val="0"/>
              </a:spcAft>
              <a:buClr>
                <a:schemeClr val="dk1"/>
              </a:buClr>
              <a:buSzPts val="2400"/>
              <a:buNone/>
            </a:pPr>
            <a:endParaRPr lang="en-US" dirty="0"/>
          </a:p>
          <a:p>
            <a:endParaRPr lang="en-IN" dirty="0"/>
          </a:p>
        </p:txBody>
      </p:sp>
    </p:spTree>
    <p:extLst>
      <p:ext uri="{BB962C8B-B14F-4D97-AF65-F5344CB8AC3E}">
        <p14:creationId xmlns:p14="http://schemas.microsoft.com/office/powerpoint/2010/main" val="207698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Literature Survey 16-20</a:t>
            </a:r>
            <a:endParaRPr dirty="0"/>
          </a:p>
        </p:txBody>
      </p:sp>
      <p:graphicFrame>
        <p:nvGraphicFramePr>
          <p:cNvPr id="112" name="Google Shape;112;p5"/>
          <p:cNvGraphicFramePr/>
          <p:nvPr>
            <p:extLst>
              <p:ext uri="{D42A27DB-BD31-4B8C-83A1-F6EECF244321}">
                <p14:modId xmlns:p14="http://schemas.microsoft.com/office/powerpoint/2010/main" val="1220863119"/>
              </p:ext>
            </p:extLst>
          </p:nvPr>
        </p:nvGraphicFramePr>
        <p:xfrm>
          <a:off x="289560" y="1185605"/>
          <a:ext cx="8564880" cy="3957895"/>
        </p:xfrm>
        <a:graphic>
          <a:graphicData uri="http://schemas.openxmlformats.org/drawingml/2006/table">
            <a:tbl>
              <a:tblPr firstRow="1" firstCol="1" bandRow="1">
                <a:tableStyleId>{5C22544A-7EE6-4342-B048-85BDC9FD1C3A}</a:tableStyleId>
              </a:tblPr>
              <a:tblGrid>
                <a:gridCol w="1211580">
                  <a:extLst>
                    <a:ext uri="{9D8B030D-6E8A-4147-A177-3AD203B41FA5}">
                      <a16:colId xmlns:a16="http://schemas.microsoft.com/office/drawing/2014/main" val="20000"/>
                    </a:ext>
                  </a:extLst>
                </a:gridCol>
                <a:gridCol w="1996440">
                  <a:extLst>
                    <a:ext uri="{9D8B030D-6E8A-4147-A177-3AD203B41FA5}">
                      <a16:colId xmlns:a16="http://schemas.microsoft.com/office/drawing/2014/main" val="20001"/>
                    </a:ext>
                  </a:extLst>
                </a:gridCol>
                <a:gridCol w="2194560">
                  <a:extLst>
                    <a:ext uri="{9D8B030D-6E8A-4147-A177-3AD203B41FA5}">
                      <a16:colId xmlns:a16="http://schemas.microsoft.com/office/drawing/2014/main" val="20002"/>
                    </a:ext>
                  </a:extLst>
                </a:gridCol>
                <a:gridCol w="1912620">
                  <a:extLst>
                    <a:ext uri="{9D8B030D-6E8A-4147-A177-3AD203B41FA5}">
                      <a16:colId xmlns:a16="http://schemas.microsoft.com/office/drawing/2014/main" val="20003"/>
                    </a:ext>
                  </a:extLst>
                </a:gridCol>
                <a:gridCol w="1249680">
                  <a:extLst>
                    <a:ext uri="{9D8B030D-6E8A-4147-A177-3AD203B41FA5}">
                      <a16:colId xmlns:a16="http://schemas.microsoft.com/office/drawing/2014/main" val="20004"/>
                    </a:ext>
                  </a:extLst>
                </a:gridCol>
              </a:tblGrid>
              <a:tr h="430422">
                <a:tc>
                  <a:txBody>
                    <a:bodyPr/>
                    <a:lstStyle/>
                    <a:p>
                      <a:pPr marL="0" marR="0" lvl="0" indent="0" algn="l" rtl="0">
                        <a:spcBef>
                          <a:spcPts val="0"/>
                        </a:spcBef>
                        <a:spcAft>
                          <a:spcPts val="0"/>
                        </a:spcAft>
                        <a:buNone/>
                      </a:pPr>
                      <a:r>
                        <a:rPr lang="en-IN" sz="1500" b="0" dirty="0"/>
                        <a:t>Authors &amp;Year</a:t>
                      </a:r>
                      <a:endParaRPr sz="15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500" b="0"/>
                        <a:t>Methodology or Techniques used</a:t>
                      </a:r>
                      <a:endParaRPr sz="15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500" b="0"/>
                        <a:t>Advantages</a:t>
                      </a:r>
                      <a:endParaRPr sz="15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500" b="0"/>
                        <a:t>Issues</a:t>
                      </a:r>
                      <a:endParaRPr sz="15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500" b="0" dirty="0"/>
                        <a:t>Metrics used</a:t>
                      </a:r>
                      <a:endParaRPr sz="1500" b="0" dirty="0">
                        <a:latin typeface="Tahoma"/>
                        <a:ea typeface="Tahoma"/>
                        <a:cs typeface="Tahoma"/>
                        <a:sym typeface="Tahoma"/>
                      </a:endParaRPr>
                    </a:p>
                  </a:txBody>
                  <a:tcPr marL="51431" marR="51431" marT="0" marB="0"/>
                </a:tc>
                <a:extLst>
                  <a:ext uri="{0D108BD9-81ED-4DB2-BD59-A6C34878D82A}">
                    <a16:rowId xmlns:a16="http://schemas.microsoft.com/office/drawing/2014/main" val="10000"/>
                  </a:ext>
                </a:extLst>
              </a:tr>
              <a:tr h="805306">
                <a:tc>
                  <a:txBody>
                    <a:bodyPr/>
                    <a:lstStyle/>
                    <a:p>
                      <a:pPr>
                        <a:lnSpc>
                          <a:spcPct val="115000"/>
                        </a:lnSpc>
                        <a:spcAft>
                          <a:spcPts val="0"/>
                        </a:spcAft>
                      </a:pPr>
                      <a:r>
                        <a:rPr lang="en-US" sz="1100" b="0" dirty="0">
                          <a:latin typeface="Cambria"/>
                          <a:ea typeface="Times New Roman"/>
                          <a:cs typeface="Times New Roman"/>
                        </a:rPr>
                        <a:t>2019</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CNN</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2000 images provided by ISIC (International</a:t>
                      </a:r>
                      <a:endParaRPr lang="en-US" sz="1100" b="0">
                        <a:latin typeface="Calibri"/>
                        <a:ea typeface="Calibri"/>
                        <a:cs typeface="Times New Roman"/>
                      </a:endParaRPr>
                    </a:p>
                    <a:p>
                      <a:pPr>
                        <a:lnSpc>
                          <a:spcPct val="115000"/>
                        </a:lnSpc>
                        <a:spcAft>
                          <a:spcPts val="0"/>
                        </a:spcAft>
                      </a:pPr>
                      <a:r>
                        <a:rPr lang="en-US" sz="1100" b="0">
                          <a:latin typeface="Cambria"/>
                          <a:ea typeface="Times New Roman"/>
                          <a:cs typeface="Times New Roman"/>
                        </a:rPr>
                        <a:t>Skin Imaging Collaboration)</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accuracy 74%</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CNN; melanoma;</a:t>
                      </a:r>
                      <a:endParaRPr lang="en-US" sz="1100" b="0" dirty="0">
                        <a:latin typeface="Calibri"/>
                        <a:ea typeface="Calibri"/>
                        <a:cs typeface="Times New Roman"/>
                      </a:endParaRPr>
                    </a:p>
                    <a:p>
                      <a:pPr>
                        <a:lnSpc>
                          <a:spcPct val="115000"/>
                        </a:lnSpc>
                        <a:spcAft>
                          <a:spcPts val="0"/>
                        </a:spcAft>
                      </a:pPr>
                      <a:r>
                        <a:rPr lang="en-US" sz="1100" b="0" dirty="0">
                          <a:latin typeface="Cambria"/>
                          <a:ea typeface="Times New Roman"/>
                          <a:cs typeface="Times New Roman"/>
                        </a:rPr>
                        <a:t>skin cancer; image preprocessing</a:t>
                      </a:r>
                      <a:endParaRPr lang="en-US" sz="1100" b="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519696">
                <a:tc>
                  <a:txBody>
                    <a:bodyPr/>
                    <a:lstStyle/>
                    <a:p>
                      <a:pPr>
                        <a:lnSpc>
                          <a:spcPct val="115000"/>
                        </a:lnSpc>
                        <a:spcAft>
                          <a:spcPts val="0"/>
                        </a:spcAft>
                      </a:pPr>
                      <a:r>
                        <a:rPr lang="en-US" sz="1100" b="0" dirty="0">
                          <a:latin typeface="Cambria"/>
                          <a:ea typeface="Times New Roman"/>
                          <a:cs typeface="Times New Roman"/>
                        </a:rPr>
                        <a:t>2020</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CNN,ANN, Fuzzy Measures,SVM</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3000 images for training and 600 images for validation</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libri"/>
                          <a:ea typeface="Calibri"/>
                          <a:cs typeface="Times New Roman"/>
                        </a:rPr>
                        <a:t>                      (--)</a:t>
                      </a:r>
                    </a:p>
                  </a:txBody>
                  <a:tcPr marL="68580" marR="68580" marT="0" marB="0"/>
                </a:tc>
                <a:tc>
                  <a:txBody>
                    <a:bodyPr/>
                    <a:lstStyle/>
                    <a:p>
                      <a:pPr>
                        <a:lnSpc>
                          <a:spcPct val="115000"/>
                        </a:lnSpc>
                        <a:spcAft>
                          <a:spcPts val="0"/>
                        </a:spcAft>
                      </a:pPr>
                      <a:r>
                        <a:rPr lang="en-US" sz="1100" b="0" dirty="0">
                          <a:latin typeface="Cambria"/>
                          <a:ea typeface="Times New Roman"/>
                          <a:cs typeface="Times New Roman"/>
                        </a:rPr>
                        <a:t>Accuracy and </a:t>
                      </a:r>
                      <a:r>
                        <a:rPr lang="en-US" sz="1100" b="0" dirty="0" err="1">
                          <a:latin typeface="Cambria"/>
                          <a:ea typeface="Times New Roman"/>
                          <a:cs typeface="Times New Roman"/>
                        </a:rPr>
                        <a:t>pression</a:t>
                      </a:r>
                      <a:endParaRPr lang="en-US" sz="1100" b="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803455">
                <a:tc>
                  <a:txBody>
                    <a:bodyPr/>
                    <a:lstStyle/>
                    <a:p>
                      <a:pPr>
                        <a:lnSpc>
                          <a:spcPct val="115000"/>
                        </a:lnSpc>
                        <a:spcAft>
                          <a:spcPts val="0"/>
                        </a:spcAft>
                      </a:pPr>
                      <a:r>
                        <a:rPr lang="en-US" sz="1100" b="0" dirty="0">
                          <a:latin typeface="Cambria"/>
                          <a:ea typeface="Times New Roman"/>
                          <a:cs typeface="Times New Roman"/>
                        </a:rPr>
                        <a:t>2017</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SVM, KNN, Decision Tree, Boosted Tree</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Trained on different models</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dirty="0">
                          <a:latin typeface="Cambria"/>
                          <a:ea typeface="Times New Roman"/>
                          <a:cs typeface="Times New Roman"/>
                        </a:rPr>
                        <a:t>KNN is 92.70%, SVM is 93.70%, Decision tree (DT) is 89.5% ,boosted tree (BT) is 84.30%.</a:t>
                      </a:r>
                      <a:endParaRPr lang="en-US" sz="1100" b="0" dirty="0">
                        <a:latin typeface="+mn-lt"/>
                        <a:ea typeface="Calibri"/>
                        <a:cs typeface="Times New Roman"/>
                      </a:endParaRPr>
                    </a:p>
                    <a:p>
                      <a:pPr>
                        <a:lnSpc>
                          <a:spcPct val="115000"/>
                        </a:lnSpc>
                        <a:spcAft>
                          <a:spcPts val="0"/>
                        </a:spcAft>
                      </a:pPr>
                      <a:endParaRPr lang="en-US" sz="1100" b="0" dirty="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b="0" dirty="0">
                          <a:latin typeface="Cambria"/>
                          <a:ea typeface="Times New Roman"/>
                          <a:cs typeface="Times New Roman"/>
                        </a:rPr>
                        <a:t>Improper precision</a:t>
                      </a:r>
                      <a:endParaRPr lang="en-US" sz="1100" b="0" dirty="0">
                        <a:latin typeface="+mn-lt"/>
                        <a:ea typeface="Calibri"/>
                        <a:cs typeface="Times New Roman"/>
                      </a:endParaRPr>
                    </a:p>
                    <a:p>
                      <a:pPr>
                        <a:lnSpc>
                          <a:spcPct val="115000"/>
                        </a:lnSpc>
                        <a:spcAft>
                          <a:spcPts val="0"/>
                        </a:spcAft>
                      </a:pP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High accuracy</a:t>
                      </a:r>
                      <a:endParaRPr lang="en-US" sz="1100" b="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4697">
                <a:tc>
                  <a:txBody>
                    <a:bodyPr/>
                    <a:lstStyle/>
                    <a:p>
                      <a:pPr>
                        <a:lnSpc>
                          <a:spcPct val="115000"/>
                        </a:lnSpc>
                        <a:spcAft>
                          <a:spcPts val="0"/>
                        </a:spcAft>
                      </a:pPr>
                      <a:r>
                        <a:rPr lang="en-US" sz="1100" b="0" dirty="0">
                          <a:latin typeface="Cambria"/>
                          <a:ea typeface="Times New Roman"/>
                          <a:cs typeface="Times New Roman"/>
                        </a:rPr>
                        <a:t>2017</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KNN, SVM and CNN</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Trained on different models</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Very small dataset</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KNN 85%,SVM  96% CNN 98%</a:t>
                      </a:r>
                      <a:endParaRPr lang="en-US" sz="1100" b="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728369">
                <a:tc>
                  <a:txBody>
                    <a:bodyPr/>
                    <a:lstStyle/>
                    <a:p>
                      <a:pPr>
                        <a:lnSpc>
                          <a:spcPct val="115000"/>
                        </a:lnSpc>
                        <a:spcAft>
                          <a:spcPts val="0"/>
                        </a:spcAft>
                      </a:pPr>
                      <a:r>
                        <a:rPr lang="en-US" sz="1100" b="0" dirty="0">
                          <a:latin typeface="Cambria"/>
                          <a:ea typeface="Times New Roman"/>
                          <a:cs typeface="Times New Roman"/>
                        </a:rPr>
                        <a:t>2017</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SVM</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a:latin typeface="Cambria"/>
                          <a:ea typeface="Times New Roman"/>
                          <a:cs typeface="Times New Roman"/>
                        </a:rPr>
                        <a:t>spot analysis and guides for the direction of spread of the cancer</a:t>
                      </a:r>
                      <a:endParaRPr lang="en-US" sz="1100" b="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Improper pixel results errors</a:t>
                      </a:r>
                      <a:endParaRPr lang="en-US" sz="1100" b="0" dirty="0">
                        <a:latin typeface="Calibri"/>
                        <a:ea typeface="Calibri"/>
                        <a:cs typeface="Times New Roman"/>
                      </a:endParaRPr>
                    </a:p>
                  </a:txBody>
                  <a:tcPr marL="68580" marR="68580" marT="0" marB="0"/>
                </a:tc>
                <a:tc>
                  <a:txBody>
                    <a:bodyPr/>
                    <a:lstStyle/>
                    <a:p>
                      <a:pPr>
                        <a:lnSpc>
                          <a:spcPct val="115000"/>
                        </a:lnSpc>
                        <a:spcAft>
                          <a:spcPts val="0"/>
                        </a:spcAft>
                      </a:pPr>
                      <a:r>
                        <a:rPr lang="en-US" sz="1100" b="0" dirty="0">
                          <a:latin typeface="Cambria"/>
                          <a:ea typeface="Times New Roman"/>
                          <a:cs typeface="Times New Roman"/>
                        </a:rPr>
                        <a:t>Edge and line detection</a:t>
                      </a:r>
                      <a:endParaRPr lang="en-US" sz="1100" b="0" dirty="0">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628650" y="0"/>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Literature Survey 21-25</a:t>
            </a:r>
            <a:endParaRPr dirty="0"/>
          </a:p>
        </p:txBody>
      </p:sp>
      <p:graphicFrame>
        <p:nvGraphicFramePr>
          <p:cNvPr id="119" name="Google Shape;119;p6"/>
          <p:cNvGraphicFramePr/>
          <p:nvPr>
            <p:extLst>
              <p:ext uri="{D42A27DB-BD31-4B8C-83A1-F6EECF244321}">
                <p14:modId xmlns:p14="http://schemas.microsoft.com/office/powerpoint/2010/main" val="730091585"/>
              </p:ext>
            </p:extLst>
          </p:nvPr>
        </p:nvGraphicFramePr>
        <p:xfrm>
          <a:off x="88900" y="716980"/>
          <a:ext cx="8966200" cy="4426520"/>
        </p:xfrm>
        <a:graphic>
          <a:graphicData uri="http://schemas.openxmlformats.org/drawingml/2006/table">
            <a:tbl>
              <a:tblPr firstRow="1" firstCol="1" bandRow="1">
                <a:tableStyleId>{5C22544A-7EE6-4342-B048-85BDC9FD1C3A}</a:tableStyleId>
              </a:tblPr>
              <a:tblGrid>
                <a:gridCol w="588433">
                  <a:extLst>
                    <a:ext uri="{9D8B030D-6E8A-4147-A177-3AD203B41FA5}">
                      <a16:colId xmlns:a16="http://schemas.microsoft.com/office/drawing/2014/main" val="20000"/>
                    </a:ext>
                  </a:extLst>
                </a:gridCol>
                <a:gridCol w="2065867">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gridCol w="2891367">
                  <a:extLst>
                    <a:ext uri="{9D8B030D-6E8A-4147-A177-3AD203B41FA5}">
                      <a16:colId xmlns:a16="http://schemas.microsoft.com/office/drawing/2014/main" val="20003"/>
                    </a:ext>
                  </a:extLst>
                </a:gridCol>
                <a:gridCol w="728133">
                  <a:extLst>
                    <a:ext uri="{9D8B030D-6E8A-4147-A177-3AD203B41FA5}">
                      <a16:colId xmlns:a16="http://schemas.microsoft.com/office/drawing/2014/main" val="20004"/>
                    </a:ext>
                  </a:extLst>
                </a:gridCol>
              </a:tblGrid>
              <a:tr h="315105">
                <a:tc>
                  <a:txBody>
                    <a:bodyPr/>
                    <a:lstStyle/>
                    <a:p>
                      <a:pPr marL="0" marR="0" lvl="0" indent="0" algn="l" rtl="0">
                        <a:spcBef>
                          <a:spcPts val="0"/>
                        </a:spcBef>
                        <a:spcAft>
                          <a:spcPts val="0"/>
                        </a:spcAft>
                        <a:buNone/>
                      </a:pPr>
                      <a:r>
                        <a:rPr lang="en-IN" sz="1050" b="0" dirty="0"/>
                        <a:t>Authors &amp;Year</a:t>
                      </a:r>
                      <a:endParaRPr sz="105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50" b="0"/>
                        <a:t>Methodology or Techniques used</a:t>
                      </a:r>
                      <a:endParaRPr sz="105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50" b="0"/>
                        <a:t>Advantages</a:t>
                      </a:r>
                      <a:endParaRPr sz="105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50" b="0" dirty="0"/>
                        <a:t>Issues</a:t>
                      </a:r>
                      <a:endParaRPr sz="105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50" b="0" dirty="0"/>
                        <a:t>Metrics used</a:t>
                      </a:r>
                      <a:endParaRPr sz="1050" b="0" dirty="0">
                        <a:latin typeface="Tahoma"/>
                        <a:ea typeface="Tahoma"/>
                        <a:cs typeface="Tahoma"/>
                        <a:sym typeface="Tahoma"/>
                      </a:endParaRPr>
                    </a:p>
                  </a:txBody>
                  <a:tcPr marL="51431" marR="51431" marT="0" marB="0"/>
                </a:tc>
                <a:extLst>
                  <a:ext uri="{0D108BD9-81ED-4DB2-BD59-A6C34878D82A}">
                    <a16:rowId xmlns:a16="http://schemas.microsoft.com/office/drawing/2014/main" val="10000"/>
                  </a:ext>
                </a:extLst>
              </a:tr>
              <a:tr h="433269">
                <a:tc>
                  <a:txBody>
                    <a:bodyPr/>
                    <a:lstStyle/>
                    <a:p>
                      <a:pPr marL="0" marR="0" lvl="0" indent="0" algn="l" rtl="0">
                        <a:spcBef>
                          <a:spcPts val="0"/>
                        </a:spcBef>
                        <a:spcAft>
                          <a:spcPts val="0"/>
                        </a:spcAft>
                        <a:buNone/>
                      </a:pPr>
                      <a:r>
                        <a:rPr lang="en-IN" sz="1050" b="0" dirty="0">
                          <a:sym typeface="Tahoma"/>
                        </a:rPr>
                        <a:t>2019</a:t>
                      </a:r>
                      <a:endParaRPr sz="1050" b="0" dirty="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ym typeface="Tahoma"/>
                        </a:rPr>
                        <a:t>STM32, ROC, CNN, </a:t>
                      </a:r>
                      <a:r>
                        <a:rPr lang="en-IN" sz="1000" b="0" dirty="0" err="1">
                          <a:sym typeface="Tahoma"/>
                        </a:rPr>
                        <a:t>ReLu</a:t>
                      </a:r>
                      <a:r>
                        <a:rPr lang="en-IN" sz="1000" b="0" dirty="0">
                          <a:sym typeface="Tahoma"/>
                        </a:rPr>
                        <a:t>, NLSC</a:t>
                      </a: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Accuracy - 99%, </a:t>
                      </a:r>
                      <a:endParaRPr sz="1000" b="0" dirty="0">
                        <a:sym typeface="Tahoma"/>
                      </a:endParaRPr>
                    </a:p>
                    <a:p>
                      <a:pPr marL="0" marR="0" lvl="0" indent="0" algn="l" rtl="0">
                        <a:spcBef>
                          <a:spcPts val="0"/>
                        </a:spcBef>
                        <a:spcAft>
                          <a:spcPts val="0"/>
                        </a:spcAft>
                        <a:buNone/>
                      </a:pPr>
                      <a:r>
                        <a:rPr lang="en-IN" sz="1000" b="0" dirty="0">
                          <a:sym typeface="Tahoma"/>
                        </a:rPr>
                        <a:t>F1-Score - 99%</a:t>
                      </a: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a:sym typeface="Tahoma"/>
                        </a:rPr>
                        <a:t>computing and index loss, poor lesion skin discrimination specificity</a:t>
                      </a:r>
                      <a:endParaRPr sz="10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US" sz="1000" b="0" dirty="0">
                          <a:sym typeface="Tahoma"/>
                        </a:rPr>
                        <a:t>Accuracy</a:t>
                      </a:r>
                      <a:endParaRPr sz="1000" b="0" dirty="0">
                        <a:sym typeface="Tahoma"/>
                      </a:endParaRP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extLst>
                  <a:ext uri="{0D108BD9-81ED-4DB2-BD59-A6C34878D82A}">
                    <a16:rowId xmlns:a16="http://schemas.microsoft.com/office/drawing/2014/main" val="10001"/>
                  </a:ext>
                </a:extLst>
              </a:tr>
              <a:tr h="877163">
                <a:tc>
                  <a:txBody>
                    <a:bodyPr/>
                    <a:lstStyle/>
                    <a:p>
                      <a:pPr marL="0" marR="0" lvl="0" indent="0" algn="l" rtl="0">
                        <a:spcBef>
                          <a:spcPts val="0"/>
                        </a:spcBef>
                        <a:spcAft>
                          <a:spcPts val="0"/>
                        </a:spcAft>
                        <a:buNone/>
                      </a:pPr>
                      <a:r>
                        <a:rPr lang="en-IN" sz="1050" b="0">
                          <a:sym typeface="Tahoma"/>
                        </a:rPr>
                        <a:t>2020</a:t>
                      </a:r>
                      <a:endParaRPr sz="1050" b="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ym typeface="Tahoma"/>
                        </a:rPr>
                        <a:t>CNN, Inception-v3, </a:t>
                      </a:r>
                      <a:r>
                        <a:rPr lang="en-IN" sz="1000" b="0" dirty="0" err="1">
                          <a:sym typeface="Tahoma"/>
                        </a:rPr>
                        <a:t>Keras</a:t>
                      </a:r>
                      <a:r>
                        <a:rPr lang="en-IN" sz="1000" b="0" dirty="0">
                          <a:sym typeface="Tahoma"/>
                        </a:rPr>
                        <a:t>, TensorFlow, </a:t>
                      </a:r>
                      <a:r>
                        <a:rPr lang="en-US" sz="1000" b="0" dirty="0">
                          <a:sym typeface="Tahoma"/>
                        </a:rPr>
                        <a:t>DCNN, </a:t>
                      </a:r>
                      <a:r>
                        <a:rPr lang="en-US" sz="1000" b="0" dirty="0" err="1">
                          <a:sym typeface="Tahoma"/>
                        </a:rPr>
                        <a:t>LeakyReLU</a:t>
                      </a:r>
                      <a:r>
                        <a:rPr lang="en-US" sz="1000" b="0" dirty="0">
                          <a:sym typeface="Tahoma"/>
                        </a:rPr>
                        <a:t>, </a:t>
                      </a:r>
                      <a:r>
                        <a:rPr lang="en-US" sz="1000" b="0" dirty="0" err="1">
                          <a:sym typeface="Tahoma"/>
                        </a:rPr>
                        <a:t>Adamax</a:t>
                      </a:r>
                      <a:r>
                        <a:rPr lang="en-US" sz="1000" b="0" dirty="0">
                          <a:sym typeface="Tahoma"/>
                        </a:rPr>
                        <a:t> optimizer, TPR is similar to the positive predictive value</a:t>
                      </a: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US" sz="1000" b="0" dirty="0">
                          <a:sym typeface="Tahoma"/>
                        </a:rPr>
                        <a:t>has achieved 90 % accuracy, 91 % precision, 98 %, specificity, and 90 % sensitivity in ISIC-19.</a:t>
                      </a:r>
                      <a:endParaRPr sz="1000" b="0" dirty="0">
                        <a:latin typeface="Tahoma"/>
                        <a:ea typeface="Tahoma"/>
                        <a:cs typeface="Tahoma"/>
                        <a:sym typeface="Tahoma"/>
                      </a:endParaRPr>
                    </a:p>
                  </a:txBody>
                  <a:tcPr marL="51431" marR="51431" marT="0" marB="0"/>
                </a:tc>
                <a:tc>
                  <a:txBody>
                    <a:bodyPr/>
                    <a:lstStyle/>
                    <a:p>
                      <a:pPr marL="0" lvl="0" indent="0" algn="l" rtl="0">
                        <a:spcBef>
                          <a:spcPts val="0"/>
                        </a:spcBef>
                        <a:spcAft>
                          <a:spcPts val="0"/>
                        </a:spcAft>
                        <a:buClr>
                          <a:schemeClr val="dk1"/>
                        </a:buClr>
                        <a:buFont typeface="Arial"/>
                        <a:buNone/>
                      </a:pPr>
                      <a:r>
                        <a:rPr lang="en-IN" sz="1000" b="0" dirty="0">
                          <a:sym typeface="Tahoma"/>
                        </a:rPr>
                        <a:t>0.78 AUROC for MEL,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IN" sz="1000" b="0" dirty="0">
                          <a:sym typeface="Tahoma"/>
                        </a:rPr>
                        <a:t>0.86 AUROC for BKL</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endParaRPr lang="en-IN" sz="1000" b="0" dirty="0">
                        <a:latin typeface="Tahoma"/>
                        <a:ea typeface="Tahoma"/>
                        <a:cs typeface="Tahoma"/>
                        <a:sym typeface="Tahoma"/>
                      </a:endParaRP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IN" sz="1000" b="0" dirty="0">
                          <a:latin typeface="+mn-lt"/>
                          <a:ea typeface="Tahoma"/>
                          <a:cs typeface="Tahoma"/>
                          <a:sym typeface="Tahoma"/>
                        </a:rPr>
                        <a:t>Time consuming</a:t>
                      </a:r>
                    </a:p>
                    <a:p>
                      <a:pPr marL="0" lvl="0" indent="0" algn="l" rtl="0">
                        <a:spcBef>
                          <a:spcPts val="0"/>
                        </a:spcBef>
                        <a:spcAft>
                          <a:spcPts val="0"/>
                        </a:spcAft>
                        <a:buClr>
                          <a:schemeClr val="dk1"/>
                        </a:buClr>
                        <a:buFont typeface="Arial"/>
                        <a:buNone/>
                      </a:pP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Accuracy</a:t>
                      </a:r>
                      <a:endParaRPr sz="1000" b="0" dirty="0">
                        <a:sym typeface="Tahoma"/>
                      </a:endParaRPr>
                    </a:p>
                  </a:txBody>
                  <a:tcPr marL="51431" marR="51431" marT="0" marB="0"/>
                </a:tc>
                <a:extLst>
                  <a:ext uri="{0D108BD9-81ED-4DB2-BD59-A6C34878D82A}">
                    <a16:rowId xmlns:a16="http://schemas.microsoft.com/office/drawing/2014/main" val="10002"/>
                  </a:ext>
                </a:extLst>
              </a:tr>
              <a:tr h="1010961">
                <a:tc>
                  <a:txBody>
                    <a:bodyPr/>
                    <a:lstStyle/>
                    <a:p>
                      <a:pPr marL="0" marR="0" lvl="0" indent="0" algn="l" rtl="0">
                        <a:spcBef>
                          <a:spcPts val="0"/>
                        </a:spcBef>
                        <a:spcAft>
                          <a:spcPts val="0"/>
                        </a:spcAft>
                        <a:buNone/>
                      </a:pPr>
                      <a:r>
                        <a:rPr lang="en-IN" sz="1050" b="0">
                          <a:sym typeface="Tahoma"/>
                        </a:rPr>
                        <a:t>2020</a:t>
                      </a:r>
                      <a:endParaRPr sz="1050" b="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ym typeface="Tahoma"/>
                        </a:rPr>
                        <a:t>CNN, </a:t>
                      </a:r>
                      <a:r>
                        <a:rPr lang="en-IN" sz="1000" b="0" dirty="0" err="1">
                          <a:sym typeface="Tahoma"/>
                        </a:rPr>
                        <a:t>keras</a:t>
                      </a:r>
                      <a:r>
                        <a:rPr lang="en-IN" sz="1000" b="0" dirty="0">
                          <a:sym typeface="Tahoma"/>
                        </a:rPr>
                        <a:t>, </a:t>
                      </a:r>
                      <a:r>
                        <a:rPr lang="en-IN" sz="1000" b="0" dirty="0" err="1">
                          <a:sym typeface="Tahoma"/>
                        </a:rPr>
                        <a:t>Tensorflow</a:t>
                      </a:r>
                      <a:r>
                        <a:rPr lang="en-IN" sz="1000" b="0" dirty="0">
                          <a:sym typeface="Tahoma"/>
                        </a:rPr>
                        <a:t>, Inception V3, ResNet50, VGG16, </a:t>
                      </a:r>
                      <a:r>
                        <a:rPr lang="en-IN" sz="1000" b="0" dirty="0" err="1">
                          <a:sym typeface="Tahoma"/>
                        </a:rPr>
                        <a:t>MobileNet</a:t>
                      </a:r>
                      <a:r>
                        <a:rPr lang="en-IN" sz="1000" b="0" dirty="0">
                          <a:sym typeface="Tahoma"/>
                        </a:rPr>
                        <a:t> and </a:t>
                      </a:r>
                      <a:r>
                        <a:rPr lang="en-IN" sz="1000" b="0" dirty="0" err="1">
                          <a:sym typeface="Tahoma"/>
                        </a:rPr>
                        <a:t>InceptionResnet</a:t>
                      </a:r>
                      <a:endParaRPr lang="en-IN" sz="1000" b="0" dirty="0">
                        <a:sym typeface="Tahoma"/>
                      </a:endParaRP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IN" sz="1000" b="0" dirty="0">
                          <a:sym typeface="Tahoma"/>
                        </a:rPr>
                        <a:t>7 types of skin lesion diseases identification namely: Benign Keratosis, Dermatofibroma, Vascular Lesion, Melanoma, Melanocytic Nevus, Basal Cell Carcinoma and Actinic Keratosis., </a:t>
                      </a:r>
                      <a:r>
                        <a:rPr lang="en-IN" sz="1000" b="0" dirty="0" err="1">
                          <a:sym typeface="Tahoma"/>
                        </a:rPr>
                        <a:t>InceptionResnet</a:t>
                      </a:r>
                      <a:r>
                        <a:rPr lang="en-IN" sz="1000" b="0" dirty="0">
                          <a:sym typeface="Tahoma"/>
                        </a:rPr>
                        <a:t> achieved an average accuracy of 91%, Accuracies of 90 and 91%</a:t>
                      </a:r>
                      <a:endParaRPr sz="1000" b="0" dirty="0">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low F1 score</a:t>
                      </a: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SzPts val="1100"/>
                        <a:buNone/>
                      </a:pPr>
                      <a:r>
                        <a:rPr lang="en-US" sz="1000" b="0" dirty="0">
                          <a:sym typeface="Tahoma"/>
                        </a:rPr>
                        <a:t>Accuracy</a:t>
                      </a:r>
                      <a:endParaRPr sz="1000" b="0" dirty="0">
                        <a:sym typeface="Tahoma"/>
                      </a:endParaRPr>
                    </a:p>
                    <a:p>
                      <a:pPr marL="0" marR="0" lvl="0" indent="0" algn="l" rtl="0">
                        <a:spcBef>
                          <a:spcPts val="0"/>
                        </a:spcBef>
                        <a:spcAft>
                          <a:spcPts val="0"/>
                        </a:spcAft>
                        <a:buClr>
                          <a:schemeClr val="dk1"/>
                        </a:buClr>
                        <a:buSzPts val="1100"/>
                        <a:buFont typeface="Arial"/>
                        <a:buNone/>
                      </a:pPr>
                      <a:endParaRPr sz="1000" b="0" dirty="0">
                        <a:sym typeface="Tahoma"/>
                      </a:endParaRP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extLst>
                  <a:ext uri="{0D108BD9-81ED-4DB2-BD59-A6C34878D82A}">
                    <a16:rowId xmlns:a16="http://schemas.microsoft.com/office/drawing/2014/main" val="10003"/>
                  </a:ext>
                </a:extLst>
              </a:tr>
              <a:tr h="1023356">
                <a:tc>
                  <a:txBody>
                    <a:bodyPr/>
                    <a:lstStyle/>
                    <a:p>
                      <a:pPr marL="0" marR="0" lvl="0" indent="0" algn="l" rtl="0">
                        <a:spcBef>
                          <a:spcPts val="0"/>
                        </a:spcBef>
                        <a:spcAft>
                          <a:spcPts val="0"/>
                        </a:spcAft>
                        <a:buNone/>
                      </a:pPr>
                      <a:r>
                        <a:rPr lang="en-IN" sz="1050" b="0">
                          <a:sym typeface="Tahoma"/>
                        </a:rPr>
                        <a:t>2017</a:t>
                      </a:r>
                      <a:endParaRPr sz="1050" b="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ym typeface="Tahoma"/>
                        </a:rPr>
                        <a:t>GANs,  CNN, </a:t>
                      </a:r>
                      <a:r>
                        <a:rPr lang="en-IN" sz="1000" b="0" dirty="0" err="1">
                          <a:sym typeface="Tahoma"/>
                        </a:rPr>
                        <a:t>AlexNet</a:t>
                      </a:r>
                      <a:r>
                        <a:rPr lang="en-IN" sz="1000" b="0" dirty="0">
                          <a:sym typeface="Tahoma"/>
                        </a:rPr>
                        <a:t>, </a:t>
                      </a:r>
                      <a:r>
                        <a:rPr lang="en-IN" sz="1000" b="0" dirty="0" err="1">
                          <a:sym typeface="Tahoma"/>
                        </a:rPr>
                        <a:t>StyleGANs</a:t>
                      </a:r>
                      <a:r>
                        <a:rPr lang="en-IN" sz="1000" b="0" dirty="0">
                          <a:sym typeface="Tahoma"/>
                        </a:rPr>
                        <a:t>, InceptionV3-StyleGANs, ResNet50- </a:t>
                      </a:r>
                      <a:r>
                        <a:rPr lang="en-IN" sz="1000" b="0" dirty="0" err="1">
                          <a:sym typeface="Tahoma"/>
                        </a:rPr>
                        <a:t>StyleGANs</a:t>
                      </a:r>
                      <a:r>
                        <a:rPr lang="en-IN" sz="1000" b="0" dirty="0">
                          <a:sym typeface="Tahoma"/>
                        </a:rPr>
                        <a:t>, VGG16BN- </a:t>
                      </a:r>
                      <a:r>
                        <a:rPr lang="en-IN" sz="1000" b="0" dirty="0" err="1">
                          <a:sym typeface="Tahoma"/>
                        </a:rPr>
                        <a:t>StyleGANs</a:t>
                      </a:r>
                      <a:endParaRPr lang="en-IN" sz="1000" b="0" dirty="0">
                        <a:latin typeface="Tahoma"/>
                        <a:ea typeface="Tahoma"/>
                        <a:cs typeface="Tahoma"/>
                        <a:sym typeface="Tahoma"/>
                      </a:endParaRP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size of 600×600 as input dataset, </a:t>
                      </a:r>
                      <a:r>
                        <a:rPr lang="en-US" sz="1000" b="0" dirty="0">
                          <a:sym typeface="Tahoma"/>
                        </a:rPr>
                        <a:t>trained </a:t>
                      </a:r>
                      <a:r>
                        <a:rPr lang="en-US" sz="1000" b="0" dirty="0" err="1">
                          <a:sym typeface="Tahoma"/>
                        </a:rPr>
                        <a:t>StyleGANs</a:t>
                      </a:r>
                      <a:r>
                        <a:rPr lang="en-US" sz="1000" b="0" dirty="0">
                          <a:sym typeface="Tahoma"/>
                        </a:rPr>
                        <a:t> generate high-quality images</a:t>
                      </a:r>
                    </a:p>
                    <a:p>
                      <a:pPr marL="0" marR="0" lvl="0" indent="0" algn="l" rtl="0">
                        <a:spcBef>
                          <a:spcPts val="0"/>
                        </a:spcBef>
                        <a:spcAft>
                          <a:spcPts val="0"/>
                        </a:spcAft>
                        <a:buNone/>
                      </a:pPr>
                      <a:r>
                        <a:rPr lang="en-US" sz="1000" b="0" dirty="0">
                          <a:sym typeface="Tahoma"/>
                        </a:rPr>
                        <a:t>in batches, can automatically classify </a:t>
                      </a:r>
                      <a:r>
                        <a:rPr lang="en-US" sz="1000" b="0" dirty="0" err="1">
                          <a:sym typeface="Tahoma"/>
                        </a:rPr>
                        <a:t>dermoscopy</a:t>
                      </a:r>
                      <a:r>
                        <a:rPr lang="en-US" sz="1000" b="0" dirty="0">
                          <a:sym typeface="Tahoma"/>
                        </a:rPr>
                        <a:t> images and enhance the dataset</a:t>
                      </a:r>
                      <a:endParaRPr sz="1000" b="0" dirty="0">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IN" sz="1000" b="0" dirty="0">
                          <a:sym typeface="Tahoma"/>
                        </a:rPr>
                        <a:t>sets the weight coefficient w in the </a:t>
                      </a:r>
                      <a:r>
                        <a:rPr lang="en-IN" sz="1000" b="0" dirty="0" err="1">
                          <a:sym typeface="Tahoma"/>
                        </a:rPr>
                        <a:t>softmax</a:t>
                      </a:r>
                      <a:r>
                        <a:rPr lang="en-IN" sz="1000" b="0" dirty="0">
                          <a:sym typeface="Tahoma"/>
                        </a:rPr>
                        <a:t> loss function</a:t>
                      </a:r>
                      <a:r>
                        <a:rPr lang="en-IN" sz="1000" b="0">
                          <a:sym typeface="Tahoma"/>
                        </a:rPr>
                        <a:t>, </a:t>
                      </a:r>
                    </a:p>
                    <a:p>
                      <a:pPr marL="0" marR="0" lvl="0" indent="0" algn="l" rtl="0">
                        <a:spcBef>
                          <a:spcPts val="0"/>
                        </a:spcBef>
                        <a:spcAft>
                          <a:spcPts val="0"/>
                        </a:spcAft>
                        <a:buClr>
                          <a:schemeClr val="dk1"/>
                        </a:buClr>
                        <a:buSzPts val="1100"/>
                        <a:buFont typeface="Arial"/>
                        <a:buNone/>
                      </a:pPr>
                      <a:r>
                        <a:rPr lang="en-US" sz="1000" b="0">
                          <a:sym typeface="Tahoma"/>
                        </a:rPr>
                        <a:t>decision </a:t>
                      </a:r>
                      <a:r>
                        <a:rPr lang="en-US" sz="1000" b="0" dirty="0">
                          <a:sym typeface="Tahoma"/>
                        </a:rPr>
                        <a:t>fusion has certain</a:t>
                      </a:r>
                    </a:p>
                    <a:p>
                      <a:pPr marL="0" marR="0" lvl="0" indent="0" algn="l" rtl="0">
                        <a:spcBef>
                          <a:spcPts val="0"/>
                        </a:spcBef>
                        <a:spcAft>
                          <a:spcPts val="0"/>
                        </a:spcAft>
                        <a:buClr>
                          <a:schemeClr val="dk1"/>
                        </a:buClr>
                        <a:buSzPts val="1100"/>
                        <a:buFont typeface="Arial"/>
                        <a:buNone/>
                      </a:pPr>
                      <a:r>
                        <a:rPr lang="en-US" sz="1000" b="0" dirty="0">
                          <a:sym typeface="Tahoma"/>
                        </a:rPr>
                        <a:t>requirements for selecting CNNs, and selects CNNs with better effects as much as possible, so as to maximize the performance of decision fusion.</a:t>
                      </a:r>
                      <a:endParaRPr sz="1000" b="0" dirty="0">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Accuracy</a:t>
                      </a:r>
                      <a:endParaRPr sz="1000" b="0" dirty="0">
                        <a:latin typeface="Tahoma"/>
                        <a:ea typeface="Tahoma"/>
                        <a:cs typeface="Tahoma"/>
                        <a:sym typeface="Tahoma"/>
                      </a:endParaRPr>
                    </a:p>
                  </a:txBody>
                  <a:tcPr marL="51431" marR="51431" marT="0" marB="0"/>
                </a:tc>
                <a:extLst>
                  <a:ext uri="{0D108BD9-81ED-4DB2-BD59-A6C34878D82A}">
                    <a16:rowId xmlns:a16="http://schemas.microsoft.com/office/drawing/2014/main" val="10004"/>
                  </a:ext>
                </a:extLst>
              </a:tr>
              <a:tr h="761731">
                <a:tc>
                  <a:txBody>
                    <a:bodyPr/>
                    <a:lstStyle/>
                    <a:p>
                      <a:pPr marL="0" marR="0" lvl="0" indent="0" algn="l" rtl="0">
                        <a:spcBef>
                          <a:spcPts val="0"/>
                        </a:spcBef>
                        <a:spcAft>
                          <a:spcPts val="0"/>
                        </a:spcAft>
                        <a:buNone/>
                      </a:pPr>
                      <a:r>
                        <a:rPr lang="en-IN" sz="1050" b="0">
                          <a:sym typeface="Tahoma"/>
                        </a:rPr>
                        <a:t>2018</a:t>
                      </a:r>
                      <a:endParaRPr sz="1050" b="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b="0" dirty="0">
                          <a:sym typeface="Tahoma"/>
                        </a:rPr>
                        <a:t>CNN,  </a:t>
                      </a:r>
                      <a:r>
                        <a:rPr lang="en-IN" sz="1000" b="0" dirty="0" err="1">
                          <a:sym typeface="Tahoma"/>
                        </a:rPr>
                        <a:t>SciKit</a:t>
                      </a:r>
                      <a:r>
                        <a:rPr lang="en-IN" sz="1000" b="0" dirty="0">
                          <a:sym typeface="Tahoma"/>
                        </a:rPr>
                        <a:t>, </a:t>
                      </a:r>
                      <a:r>
                        <a:rPr lang="en-IN" sz="1000" b="0" dirty="0" err="1">
                          <a:sym typeface="Tahoma"/>
                        </a:rPr>
                        <a:t>Keras</a:t>
                      </a:r>
                      <a:r>
                        <a:rPr lang="en-IN" sz="1000" b="0" dirty="0">
                          <a:sym typeface="Tahoma"/>
                        </a:rPr>
                        <a:t>, </a:t>
                      </a:r>
                      <a:r>
                        <a:rPr lang="en-IN" sz="1000" b="0" dirty="0" err="1">
                          <a:sym typeface="Tahoma"/>
                        </a:rPr>
                        <a:t>Tensorflow</a:t>
                      </a:r>
                      <a:r>
                        <a:rPr lang="en-IN" sz="1000" b="0" dirty="0">
                          <a:sym typeface="Tahoma"/>
                        </a:rPr>
                        <a:t>, OpenCV, </a:t>
                      </a:r>
                      <a:r>
                        <a:rPr lang="en-IN" sz="1000" b="0" dirty="0" err="1">
                          <a:sym typeface="Tahoma"/>
                        </a:rPr>
                        <a:t>ReLU</a:t>
                      </a:r>
                      <a:endParaRPr lang="en-IN" sz="1000" b="0" dirty="0">
                        <a:latin typeface="Tahoma"/>
                        <a:ea typeface="Tahoma"/>
                        <a:cs typeface="Tahoma"/>
                        <a:sym typeface="Tahoma"/>
                      </a:endParaRPr>
                    </a:p>
                    <a:p>
                      <a:pPr marL="0" marR="0" lvl="0" indent="0" algn="l" rtl="0">
                        <a:spcBef>
                          <a:spcPts val="0"/>
                        </a:spcBef>
                        <a:spcAft>
                          <a:spcPts val="0"/>
                        </a:spcAft>
                        <a:buNone/>
                      </a:pP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90% </a:t>
                      </a:r>
                      <a:r>
                        <a:rPr lang="en-IN" sz="1000" b="0" dirty="0" err="1">
                          <a:sym typeface="Tahoma"/>
                        </a:rPr>
                        <a:t>accuracry</a:t>
                      </a:r>
                      <a:r>
                        <a:rPr lang="en-IN" sz="1000" b="0" dirty="0">
                          <a:sym typeface="Tahoma"/>
                        </a:rPr>
                        <a:t>, Convolution maintains the spatial interrelation of the pixels, values of the pixels ranging from 0 - 255 </a:t>
                      </a:r>
                      <a:r>
                        <a:rPr lang="en-IN" sz="1000" b="0" dirty="0" err="1">
                          <a:sym typeface="Tahoma"/>
                        </a:rPr>
                        <a:t>i.e</a:t>
                      </a:r>
                      <a:r>
                        <a:rPr lang="en-IN" sz="1000" b="0" dirty="0">
                          <a:sym typeface="Tahoma"/>
                        </a:rPr>
                        <a:t> 256 pixels.</a:t>
                      </a: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IN" sz="1000" b="0" dirty="0">
                          <a:sym typeface="Tahoma"/>
                        </a:rPr>
                        <a:t>Rectified Linear Unit is a non-linear operation. </a:t>
                      </a:r>
                      <a:r>
                        <a:rPr lang="en-IN" sz="1000" b="0" dirty="0" err="1">
                          <a:sym typeface="Tahoma"/>
                        </a:rPr>
                        <a:t>ReLU</a:t>
                      </a:r>
                      <a:r>
                        <a:rPr lang="en-IN" sz="1000" b="0" dirty="0">
                          <a:sym typeface="Tahoma"/>
                        </a:rPr>
                        <a:t> acts on an elementary level , requires large dataset</a:t>
                      </a:r>
                      <a:endParaRPr sz="1000" b="0" dirty="0">
                        <a:sym typeface="Tahoma"/>
                      </a:endParaRPr>
                    </a:p>
                  </a:txBody>
                  <a:tcPr marL="51431" marR="51431" marT="0" marB="0"/>
                </a:tc>
                <a:tc>
                  <a:txBody>
                    <a:bodyPr/>
                    <a:lstStyle/>
                    <a:p>
                      <a:pPr marL="0" marR="0" lvl="0" indent="0" algn="l" rtl="0">
                        <a:spcBef>
                          <a:spcPts val="0"/>
                        </a:spcBef>
                        <a:spcAft>
                          <a:spcPts val="0"/>
                        </a:spcAft>
                        <a:buNone/>
                      </a:pPr>
                      <a:r>
                        <a:rPr lang="en-IN" sz="1000" b="0" dirty="0">
                          <a:sym typeface="Tahoma"/>
                        </a:rPr>
                        <a:t>Accuracy</a:t>
                      </a:r>
                      <a:endParaRPr sz="1000" b="0" dirty="0">
                        <a:latin typeface="Tahoma"/>
                        <a:ea typeface="Tahoma"/>
                        <a:cs typeface="Tahoma"/>
                        <a:sym typeface="Tahoma"/>
                      </a:endParaRPr>
                    </a:p>
                  </a:txBody>
                  <a:tcPr marL="51431" marR="51431"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Literature Survey 26-30</a:t>
            </a:r>
            <a:endParaRPr dirty="0"/>
          </a:p>
        </p:txBody>
      </p:sp>
      <p:graphicFrame>
        <p:nvGraphicFramePr>
          <p:cNvPr id="126" name="Google Shape;126;p7"/>
          <p:cNvGraphicFramePr/>
          <p:nvPr>
            <p:extLst>
              <p:ext uri="{D42A27DB-BD31-4B8C-83A1-F6EECF244321}">
                <p14:modId xmlns:p14="http://schemas.microsoft.com/office/powerpoint/2010/main" val="889622499"/>
              </p:ext>
            </p:extLst>
          </p:nvPr>
        </p:nvGraphicFramePr>
        <p:xfrm>
          <a:off x="411480" y="1361941"/>
          <a:ext cx="8344541" cy="3709912"/>
        </p:xfrm>
        <a:graphic>
          <a:graphicData uri="http://schemas.openxmlformats.org/drawingml/2006/table">
            <a:tbl>
              <a:tblPr firstRow="1" firstCol="1" bandRow="1">
                <a:tableStyleId>{5C22544A-7EE6-4342-B048-85BDC9FD1C3A}</a:tableStyleId>
              </a:tblPr>
              <a:tblGrid>
                <a:gridCol w="110490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2827020">
                  <a:extLst>
                    <a:ext uri="{9D8B030D-6E8A-4147-A177-3AD203B41FA5}">
                      <a16:colId xmlns:a16="http://schemas.microsoft.com/office/drawing/2014/main" val="20002"/>
                    </a:ext>
                  </a:extLst>
                </a:gridCol>
                <a:gridCol w="1607820">
                  <a:extLst>
                    <a:ext uri="{9D8B030D-6E8A-4147-A177-3AD203B41FA5}">
                      <a16:colId xmlns:a16="http://schemas.microsoft.com/office/drawing/2014/main" val="20003"/>
                    </a:ext>
                  </a:extLst>
                </a:gridCol>
                <a:gridCol w="1235081">
                  <a:extLst>
                    <a:ext uri="{9D8B030D-6E8A-4147-A177-3AD203B41FA5}">
                      <a16:colId xmlns:a16="http://schemas.microsoft.com/office/drawing/2014/main" val="20004"/>
                    </a:ext>
                  </a:extLst>
                </a:gridCol>
              </a:tblGrid>
              <a:tr h="295134">
                <a:tc>
                  <a:txBody>
                    <a:bodyPr/>
                    <a:lstStyle/>
                    <a:p>
                      <a:pPr marL="0" marR="0" lvl="0" indent="0" algn="l" rtl="0">
                        <a:spcBef>
                          <a:spcPts val="0"/>
                        </a:spcBef>
                        <a:spcAft>
                          <a:spcPts val="0"/>
                        </a:spcAft>
                        <a:buNone/>
                      </a:pPr>
                      <a:r>
                        <a:rPr lang="en-IN" sz="1000" b="0" dirty="0"/>
                        <a:t>Authors &amp;Year</a:t>
                      </a: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a:t>Methodology or Techniques used</a:t>
                      </a:r>
                      <a:endParaRPr sz="10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t>Advantages</a:t>
                      </a: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t>Issues</a:t>
                      </a:r>
                      <a:endParaRPr sz="10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000" b="0" dirty="0"/>
                        <a:t>Metrics used</a:t>
                      </a:r>
                      <a:endParaRPr sz="1000" b="0" dirty="0">
                        <a:latin typeface="Tahoma"/>
                        <a:ea typeface="Tahoma"/>
                        <a:cs typeface="Tahoma"/>
                        <a:sym typeface="Tahoma"/>
                      </a:endParaRPr>
                    </a:p>
                  </a:txBody>
                  <a:tcPr marL="51431" marR="51431" marT="0" marB="0"/>
                </a:tc>
                <a:extLst>
                  <a:ext uri="{0D108BD9-81ED-4DB2-BD59-A6C34878D82A}">
                    <a16:rowId xmlns:a16="http://schemas.microsoft.com/office/drawing/2014/main" val="10000"/>
                  </a:ext>
                </a:extLst>
              </a:tr>
              <a:tr h="421139">
                <a:tc>
                  <a:txBody>
                    <a:bodyPr/>
                    <a:lstStyle/>
                    <a:p>
                      <a:pPr marL="0" marR="0" lvl="0" indent="0" algn="l" rtl="0">
                        <a:spcBef>
                          <a:spcPts val="0"/>
                        </a:spcBef>
                        <a:spcAft>
                          <a:spcPts val="0"/>
                        </a:spcAft>
                        <a:buNone/>
                      </a:pPr>
                      <a:r>
                        <a:rPr lang="en-IN" sz="1000" b="0" dirty="0">
                          <a:sym typeface="Tahoma"/>
                        </a:rPr>
                        <a:t>2019</a:t>
                      </a:r>
                      <a:endParaRPr sz="1000" b="0" dirty="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b="0" dirty="0" err="1">
                          <a:sym typeface="Tahoma"/>
                        </a:rPr>
                        <a:t>AlexNet</a:t>
                      </a:r>
                      <a:r>
                        <a:rPr lang="en-IN" sz="900" b="0" dirty="0">
                          <a:sym typeface="Tahoma"/>
                        </a:rPr>
                        <a:t>, Ordinary CNN, VGG-16, LIN, Inception-v3, and </a:t>
                      </a:r>
                      <a:r>
                        <a:rPr lang="en-IN" sz="900" b="0" dirty="0" err="1">
                          <a:sym typeface="Tahoma"/>
                        </a:rPr>
                        <a:t>ResNet</a:t>
                      </a:r>
                      <a:r>
                        <a:rPr lang="en-IN" sz="900" b="0" dirty="0">
                          <a:sym typeface="Tahoma"/>
                        </a:rPr>
                        <a:t>, Lévy flight, </a:t>
                      </a:r>
                      <a:r>
                        <a:rPr lang="en-IN" sz="900" b="0" dirty="0" err="1">
                          <a:sym typeface="Tahoma"/>
                        </a:rPr>
                        <a:t>ReLU</a:t>
                      </a:r>
                      <a:endParaRPr lang="en-IN" sz="900" b="0" dirty="0">
                        <a:latin typeface="Tahoma"/>
                        <a:ea typeface="Tahoma"/>
                        <a:cs typeface="Tahoma"/>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a:sym typeface="Tahoma"/>
                        </a:rPr>
                        <a:t>size of input images in the input is considered 28×28 pixel.</a:t>
                      </a:r>
                      <a:endParaRPr sz="9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doesn’t give the best global solution</a:t>
                      </a: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Accuracy</a:t>
                      </a:r>
                      <a:endParaRPr sz="900" b="0" dirty="0">
                        <a:latin typeface="Tahoma"/>
                        <a:ea typeface="Tahoma"/>
                        <a:cs typeface="Tahoma"/>
                        <a:sym typeface="Tahoma"/>
                      </a:endParaRPr>
                    </a:p>
                  </a:txBody>
                  <a:tcPr marL="51431" marR="51431" marT="0" marB="0"/>
                </a:tc>
                <a:extLst>
                  <a:ext uri="{0D108BD9-81ED-4DB2-BD59-A6C34878D82A}">
                    <a16:rowId xmlns:a16="http://schemas.microsoft.com/office/drawing/2014/main" val="10001"/>
                  </a:ext>
                </a:extLst>
              </a:tr>
              <a:tr h="617220">
                <a:tc>
                  <a:txBody>
                    <a:bodyPr/>
                    <a:lstStyle/>
                    <a:p>
                      <a:pPr marL="0" marR="0" lvl="0" indent="0" algn="l" rtl="0">
                        <a:spcBef>
                          <a:spcPts val="0"/>
                        </a:spcBef>
                        <a:spcAft>
                          <a:spcPts val="0"/>
                        </a:spcAft>
                        <a:buNone/>
                      </a:pPr>
                      <a:r>
                        <a:rPr lang="en-IN" sz="1000" b="0" dirty="0">
                          <a:sym typeface="Tahoma"/>
                        </a:rPr>
                        <a:t>2019</a:t>
                      </a:r>
                      <a:endParaRPr sz="1000" b="0" dirty="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b="0" dirty="0">
                          <a:sym typeface="Tahoma"/>
                        </a:rPr>
                        <a:t>CNN, Feature Extraction, HSV format</a:t>
                      </a:r>
                      <a:endParaRPr lang="en-IN" sz="900" b="0" dirty="0">
                        <a:latin typeface="Tahoma"/>
                        <a:ea typeface="Tahoma"/>
                        <a:cs typeface="Tahoma"/>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Accuracy of 98%. for melanoma skin cancer detection and 93% for melanoma type, TPR of 94.25%, FPR of 3.56%, and EP of 4%, average accuracy of 91.66%</a:t>
                      </a: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IN" sz="900" b="0" dirty="0">
                          <a:sym typeface="Tahoma"/>
                        </a:rPr>
                        <a:t>high error rates, 25.6% Caucasian error and 23.2 Xanthous error, validation loss of 57.56%</a:t>
                      </a:r>
                      <a:endParaRPr sz="900" b="0" dirty="0">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Accuracy</a:t>
                      </a:r>
                      <a:endParaRPr sz="900" b="0" dirty="0">
                        <a:latin typeface="Tahoma"/>
                        <a:ea typeface="Tahoma"/>
                        <a:cs typeface="Tahoma"/>
                        <a:sym typeface="Tahoma"/>
                      </a:endParaRPr>
                    </a:p>
                  </a:txBody>
                  <a:tcPr marL="51431" marR="51431" marT="0" marB="0"/>
                </a:tc>
                <a:extLst>
                  <a:ext uri="{0D108BD9-81ED-4DB2-BD59-A6C34878D82A}">
                    <a16:rowId xmlns:a16="http://schemas.microsoft.com/office/drawing/2014/main" val="10002"/>
                  </a:ext>
                </a:extLst>
              </a:tr>
              <a:tr h="601980">
                <a:tc>
                  <a:txBody>
                    <a:bodyPr/>
                    <a:lstStyle/>
                    <a:p>
                      <a:pPr marL="0" marR="0" lvl="0" indent="0" algn="l" rtl="0">
                        <a:spcBef>
                          <a:spcPts val="0"/>
                        </a:spcBef>
                        <a:spcAft>
                          <a:spcPts val="0"/>
                        </a:spcAft>
                        <a:buNone/>
                      </a:pPr>
                      <a:r>
                        <a:rPr lang="en-IN" sz="1000" b="0">
                          <a:sym typeface="Tahoma"/>
                        </a:rPr>
                        <a:t>2019</a:t>
                      </a:r>
                      <a:endParaRPr sz="10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CNN, </a:t>
                      </a:r>
                      <a:r>
                        <a:rPr lang="en-IN" sz="900" b="0" dirty="0" err="1">
                          <a:sym typeface="Tahoma"/>
                        </a:rPr>
                        <a:t>keras</a:t>
                      </a:r>
                      <a:r>
                        <a:rPr lang="en-IN" sz="900" b="0" dirty="0">
                          <a:sym typeface="Tahoma"/>
                        </a:rPr>
                        <a:t>, </a:t>
                      </a:r>
                      <a:r>
                        <a:rPr lang="en-IN" sz="900" b="0" dirty="0" err="1">
                          <a:sym typeface="Tahoma"/>
                        </a:rPr>
                        <a:t>AlexNet</a:t>
                      </a:r>
                      <a:r>
                        <a:rPr lang="en-IN" sz="900" b="0" dirty="0">
                          <a:sym typeface="Tahoma"/>
                        </a:rPr>
                        <a:t>, VGG16, SGD optimiser</a:t>
                      </a: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trained on more than 126k images, higher image augmentation (24x) and image resolution (1k), the same performances can be achieved using less than</a:t>
                      </a:r>
                      <a:endParaRPr sz="900" b="0" dirty="0">
                        <a:sym typeface="Tahoma"/>
                      </a:endParaRPr>
                    </a:p>
                    <a:p>
                      <a:pPr marL="0" marR="0" lvl="0" indent="0" algn="l" rtl="0">
                        <a:spcBef>
                          <a:spcPts val="0"/>
                        </a:spcBef>
                        <a:spcAft>
                          <a:spcPts val="0"/>
                        </a:spcAft>
                        <a:buSzPts val="1100"/>
                        <a:buNone/>
                      </a:pPr>
                      <a:r>
                        <a:rPr lang="en-IN" sz="900" b="0" dirty="0">
                          <a:sym typeface="Tahoma"/>
                        </a:rPr>
                        <a:t>5000 images,  No impact of image resize filters</a:t>
                      </a:r>
                      <a:endParaRPr sz="900" b="0" dirty="0">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Experiments at 277x277 pixel resolution, Experiments without transfer learning</a:t>
                      </a: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US" sz="900" b="0" dirty="0">
                          <a:sym typeface="Tahoma"/>
                        </a:rPr>
                        <a:t>Accuracy</a:t>
                      </a:r>
                      <a:endParaRPr sz="900" b="0" dirty="0">
                        <a:latin typeface="Tahoma"/>
                        <a:ea typeface="Tahoma"/>
                        <a:cs typeface="Tahoma"/>
                        <a:sym typeface="Tahoma"/>
                      </a:endParaRPr>
                    </a:p>
                  </a:txBody>
                  <a:tcPr marL="51431" marR="51431" marT="0" marB="0"/>
                </a:tc>
                <a:extLst>
                  <a:ext uri="{0D108BD9-81ED-4DB2-BD59-A6C34878D82A}">
                    <a16:rowId xmlns:a16="http://schemas.microsoft.com/office/drawing/2014/main" val="10003"/>
                  </a:ext>
                </a:extLst>
              </a:tr>
              <a:tr h="573677">
                <a:tc>
                  <a:txBody>
                    <a:bodyPr/>
                    <a:lstStyle/>
                    <a:p>
                      <a:pPr marL="0" marR="0" lvl="0" indent="0" algn="l" rtl="0">
                        <a:spcBef>
                          <a:spcPts val="0"/>
                        </a:spcBef>
                        <a:spcAft>
                          <a:spcPts val="0"/>
                        </a:spcAft>
                        <a:buNone/>
                      </a:pPr>
                      <a:r>
                        <a:rPr lang="en-IN" sz="1000" b="0">
                          <a:sym typeface="Tahoma"/>
                        </a:rPr>
                        <a:t>2019</a:t>
                      </a:r>
                      <a:endParaRPr sz="10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CNN, grad-CAM, TensorFlow, Inception-ResNet-v2, </a:t>
                      </a:r>
                    </a:p>
                    <a:p>
                      <a:pPr marL="0" marR="0" lvl="0" indent="0" algn="l" rtl="0">
                        <a:spcBef>
                          <a:spcPts val="0"/>
                        </a:spcBef>
                        <a:spcAft>
                          <a:spcPts val="0"/>
                        </a:spcAft>
                        <a:buSzPts val="1100"/>
                        <a:buNone/>
                      </a:pPr>
                      <a:r>
                        <a:rPr lang="en-IN" sz="900" b="0" dirty="0">
                          <a:sym typeface="Tahoma"/>
                        </a:rPr>
                        <a:t>DenseNet121, </a:t>
                      </a:r>
                      <a:r>
                        <a:rPr lang="en-IN" sz="900" b="0" dirty="0" err="1">
                          <a:sym typeface="Tahoma"/>
                        </a:rPr>
                        <a:t>Xception</a:t>
                      </a:r>
                      <a:endParaRPr lang="en-IN" sz="900" b="0" dirty="0">
                        <a:latin typeface="Tahoma"/>
                        <a:ea typeface="Tahoma"/>
                        <a:cs typeface="Tahoma"/>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IN" sz="900" b="0" dirty="0">
                          <a:sym typeface="Tahoma"/>
                        </a:rPr>
                        <a:t>consists of 150,223 clinical images from 543 different skin diseases, achieved an accuracy of 87.25 ± 2.24% on the dermoscopic images for four common skin diseases, including SK, BCC, psoriasis and melanocytic nevus.</a:t>
                      </a:r>
                    </a:p>
                    <a:p>
                      <a:pPr marL="0" marR="0" lvl="0" indent="0" algn="l" rtl="0">
                        <a:spcBef>
                          <a:spcPts val="0"/>
                        </a:spcBef>
                        <a:spcAft>
                          <a:spcPts val="0"/>
                        </a:spcAft>
                        <a:buClr>
                          <a:schemeClr val="dk1"/>
                        </a:buClr>
                        <a:buSzPts val="1100"/>
                        <a:buFont typeface="Arial"/>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US" sz="900" b="0" dirty="0">
                          <a:sym typeface="Tahoma"/>
                        </a:rPr>
                        <a:t>Imbalance in sample – creates inefficiency with CNN to differentiate between similar diseases</a:t>
                      </a:r>
                      <a:endParaRPr sz="900" b="0" dirty="0">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US" sz="900" b="0" dirty="0">
                          <a:sym typeface="Tahoma"/>
                        </a:rPr>
                        <a:t>Accuracy</a:t>
                      </a:r>
                      <a:endParaRPr sz="900" b="0" dirty="0">
                        <a:latin typeface="Tahoma"/>
                        <a:ea typeface="Tahoma"/>
                        <a:cs typeface="Tahoma"/>
                        <a:sym typeface="Tahoma"/>
                      </a:endParaRPr>
                    </a:p>
                  </a:txBody>
                  <a:tcPr marL="51431" marR="51431" marT="0" marB="0"/>
                </a:tc>
                <a:extLst>
                  <a:ext uri="{0D108BD9-81ED-4DB2-BD59-A6C34878D82A}">
                    <a16:rowId xmlns:a16="http://schemas.microsoft.com/office/drawing/2014/main" val="10004"/>
                  </a:ext>
                </a:extLst>
              </a:tr>
              <a:tr h="799072">
                <a:tc>
                  <a:txBody>
                    <a:bodyPr/>
                    <a:lstStyle/>
                    <a:p>
                      <a:pPr marL="0" marR="0" lvl="0" indent="0" algn="l" rtl="0">
                        <a:spcBef>
                          <a:spcPts val="0"/>
                        </a:spcBef>
                        <a:spcAft>
                          <a:spcPts val="0"/>
                        </a:spcAft>
                        <a:buNone/>
                      </a:pPr>
                      <a:r>
                        <a:rPr lang="en-IN" sz="1000" b="0">
                          <a:sym typeface="Tahoma"/>
                        </a:rPr>
                        <a:t>2020</a:t>
                      </a:r>
                      <a:endParaRPr sz="1000" b="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b="0" dirty="0">
                          <a:sym typeface="Tahoma"/>
                        </a:rPr>
                        <a:t>MVSM classifier, CNN, feature extraction, GLCM, SVM, ABCD</a:t>
                      </a:r>
                      <a:endParaRPr lang="en-IN" sz="1000" b="0" dirty="0">
                        <a:latin typeface="Tahoma"/>
                        <a:ea typeface="Tahoma"/>
                        <a:cs typeface="Tahoma"/>
                        <a:sym typeface="Tahoma"/>
                      </a:endParaRPr>
                    </a:p>
                    <a:p>
                      <a:pPr marL="0" marR="0" lvl="0" indent="0" algn="l" rtl="0">
                        <a:spcBef>
                          <a:spcPts val="0"/>
                        </a:spcBef>
                        <a:spcAft>
                          <a:spcPts val="0"/>
                        </a:spcAft>
                        <a:buNone/>
                      </a:pP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Clr>
                          <a:schemeClr val="dk1"/>
                        </a:buClr>
                        <a:buSzPts val="1100"/>
                        <a:buFont typeface="Arial"/>
                        <a:buNone/>
                      </a:pPr>
                      <a:r>
                        <a:rPr lang="en-IN" sz="900" b="0" dirty="0">
                          <a:sym typeface="Tahoma"/>
                        </a:rPr>
                        <a:t>dataset which consists of eight different classes is compressed into 800 images and applied, The accuracy achieved is about 96.25%.</a:t>
                      </a: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accuracy is lowered if minute amounts of foreign elements are found on the sample</a:t>
                      </a:r>
                      <a:endParaRPr sz="9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900" b="0" dirty="0">
                          <a:sym typeface="Tahoma"/>
                        </a:rPr>
                        <a:t>Accuracy</a:t>
                      </a:r>
                      <a:endParaRPr sz="1000" b="0" dirty="0">
                        <a:latin typeface="Tahoma"/>
                        <a:ea typeface="Tahoma"/>
                        <a:cs typeface="Tahoma"/>
                        <a:sym typeface="Tahoma"/>
                      </a:endParaRPr>
                    </a:p>
                  </a:txBody>
                  <a:tcPr marL="51431" marR="51431"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EFE21-2C10-469D-BBBF-5BA3CE30574B}"/>
              </a:ext>
            </a:extLst>
          </p:cNvPr>
          <p:cNvSpPr>
            <a:spLocks noGrp="1"/>
          </p:cNvSpPr>
          <p:nvPr>
            <p:ph type="title"/>
          </p:nvPr>
        </p:nvSpPr>
        <p:spPr/>
        <p:txBody>
          <a:bodyPr/>
          <a:lstStyle/>
          <a:p>
            <a:r>
              <a:rPr lang="en-IN" dirty="0"/>
              <a:t>Summary of Literature Survey</a:t>
            </a:r>
          </a:p>
        </p:txBody>
      </p:sp>
      <p:sp>
        <p:nvSpPr>
          <p:cNvPr id="3" name="Content Placeholder 2">
            <a:extLst>
              <a:ext uri="{FF2B5EF4-FFF2-40B4-BE49-F238E27FC236}">
                <a16:creationId xmlns:a16="http://schemas.microsoft.com/office/drawing/2014/main" id="{8CC20F9F-1C25-4D4E-8DFE-B2FE41F40C48}"/>
              </a:ext>
            </a:extLst>
          </p:cNvPr>
          <p:cNvSpPr>
            <a:spLocks noGrp="1"/>
          </p:cNvSpPr>
          <p:nvPr>
            <p:ph idx="1"/>
          </p:nvPr>
        </p:nvSpPr>
        <p:spPr/>
        <p:txBody>
          <a:bodyPr/>
          <a:lstStyle/>
          <a:p>
            <a:r>
              <a:rPr lang="en-IN" dirty="0"/>
              <a:t>Feature Extraction Methods</a:t>
            </a:r>
          </a:p>
          <a:p>
            <a:pPr lvl="1"/>
            <a:r>
              <a:rPr lang="en-IN" dirty="0"/>
              <a:t>Pixel value conversion</a:t>
            </a:r>
          </a:p>
          <a:p>
            <a:pPr lvl="1"/>
            <a:r>
              <a:rPr lang="en-IN" dirty="0"/>
              <a:t>Number of channels used in input</a:t>
            </a:r>
          </a:p>
          <a:p>
            <a:pPr lvl="1"/>
            <a:r>
              <a:rPr lang="en-IN" dirty="0"/>
              <a:t>Extracting edge feature of an image</a:t>
            </a:r>
          </a:p>
          <a:p>
            <a:pPr lvl="1"/>
            <a:r>
              <a:rPr lang="en-IN" dirty="0"/>
              <a:t>Converting the image into matrix</a:t>
            </a:r>
          </a:p>
        </p:txBody>
      </p:sp>
    </p:spTree>
    <p:extLst>
      <p:ext uri="{BB962C8B-B14F-4D97-AF65-F5344CB8AC3E}">
        <p14:creationId xmlns:p14="http://schemas.microsoft.com/office/powerpoint/2010/main" val="246521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B744-05C4-4AE0-A6EB-22014F755B42}"/>
              </a:ext>
            </a:extLst>
          </p:cNvPr>
          <p:cNvSpPr>
            <a:spLocks noGrp="1"/>
          </p:cNvSpPr>
          <p:nvPr>
            <p:ph type="title"/>
          </p:nvPr>
        </p:nvSpPr>
        <p:spPr>
          <a:xfrm>
            <a:off x="457201" y="113108"/>
            <a:ext cx="8554719" cy="871538"/>
          </a:xfrm>
        </p:spPr>
        <p:txBody>
          <a:bodyPr>
            <a:normAutofit/>
          </a:bodyPr>
          <a:lstStyle/>
          <a:p>
            <a:pPr algn="r"/>
            <a:r>
              <a:rPr lang="en-IN" sz="3600" dirty="0">
                <a:solidFill>
                  <a:schemeClr val="bg1"/>
                </a:solidFill>
              </a:rPr>
              <a:t>Summary of Literature Survey</a:t>
            </a:r>
          </a:p>
        </p:txBody>
      </p:sp>
      <p:sp>
        <p:nvSpPr>
          <p:cNvPr id="3" name="Content Placeholder 2">
            <a:extLst>
              <a:ext uri="{FF2B5EF4-FFF2-40B4-BE49-F238E27FC236}">
                <a16:creationId xmlns:a16="http://schemas.microsoft.com/office/drawing/2014/main" id="{7174815F-5331-4FC9-A0E6-72E6D973F365}"/>
              </a:ext>
            </a:extLst>
          </p:cNvPr>
          <p:cNvSpPr>
            <a:spLocks noGrp="1"/>
          </p:cNvSpPr>
          <p:nvPr>
            <p:ph idx="1"/>
          </p:nvPr>
        </p:nvSpPr>
        <p:spPr>
          <a:xfrm>
            <a:off x="3575050" y="1452880"/>
            <a:ext cx="5111750" cy="3141743"/>
          </a:xfrm>
        </p:spPr>
        <p:txBody>
          <a:bodyPr numCol="2">
            <a:normAutofit fontScale="47500" lnSpcReduction="20000"/>
          </a:bodyPr>
          <a:lstStyle/>
          <a:p>
            <a:r>
              <a:rPr lang="en-IN" dirty="0"/>
              <a:t>ANN</a:t>
            </a:r>
          </a:p>
          <a:p>
            <a:r>
              <a:rPr lang="en-IN" dirty="0"/>
              <a:t>CNN</a:t>
            </a:r>
          </a:p>
          <a:p>
            <a:r>
              <a:rPr lang="en-IN" dirty="0"/>
              <a:t>KNN</a:t>
            </a:r>
          </a:p>
          <a:p>
            <a:r>
              <a:rPr lang="en-IN" dirty="0"/>
              <a:t>K-means</a:t>
            </a:r>
          </a:p>
          <a:p>
            <a:r>
              <a:rPr lang="en-IN" dirty="0" err="1"/>
              <a:t>ResNet</a:t>
            </a:r>
            <a:endParaRPr lang="en-IN" dirty="0"/>
          </a:p>
          <a:p>
            <a:r>
              <a:rPr lang="en-IN" dirty="0"/>
              <a:t>Inception</a:t>
            </a:r>
          </a:p>
          <a:p>
            <a:r>
              <a:rPr lang="en-IN" dirty="0" err="1"/>
              <a:t>Xception</a:t>
            </a:r>
            <a:endParaRPr lang="en-IN" dirty="0"/>
          </a:p>
          <a:p>
            <a:r>
              <a:rPr lang="en-IN" dirty="0"/>
              <a:t>Fuzzy Logic</a:t>
            </a:r>
          </a:p>
          <a:p>
            <a:r>
              <a:rPr lang="en-IN" dirty="0" err="1"/>
              <a:t>AlexNet</a:t>
            </a:r>
            <a:endParaRPr lang="en-IN" dirty="0"/>
          </a:p>
          <a:p>
            <a:r>
              <a:rPr lang="en-IN" dirty="0"/>
              <a:t>VGG</a:t>
            </a:r>
          </a:p>
          <a:p>
            <a:r>
              <a:rPr lang="en-IN" dirty="0"/>
              <a:t>VGG16</a:t>
            </a:r>
          </a:p>
          <a:p>
            <a:r>
              <a:rPr lang="en-IN" dirty="0"/>
              <a:t>VGG19</a:t>
            </a:r>
          </a:p>
          <a:p>
            <a:r>
              <a:rPr lang="en-IN" dirty="0"/>
              <a:t>SVM</a:t>
            </a:r>
          </a:p>
          <a:p>
            <a:r>
              <a:rPr lang="en-IN" dirty="0"/>
              <a:t>Decision Tree</a:t>
            </a:r>
          </a:p>
          <a:p>
            <a:r>
              <a:rPr lang="en-IN" dirty="0"/>
              <a:t>Boosted Tree</a:t>
            </a:r>
          </a:p>
          <a:p>
            <a:r>
              <a:rPr lang="en-IN" dirty="0" err="1"/>
              <a:t>StyleGANs</a:t>
            </a:r>
            <a:endParaRPr lang="en-IN" dirty="0"/>
          </a:p>
          <a:p>
            <a:r>
              <a:rPr lang="en-IN" sz="3200" u="none" strike="noStrike" cap="none" dirty="0" err="1">
                <a:sym typeface="Tahoma"/>
              </a:rPr>
              <a:t>MatConvNet</a:t>
            </a:r>
            <a:endParaRPr lang="en-IN" sz="3200" u="none" strike="noStrike" cap="none" dirty="0">
              <a:sym typeface="Tahoma"/>
            </a:endParaRPr>
          </a:p>
          <a:p>
            <a:r>
              <a:rPr lang="en-IN" sz="3200" u="none" strike="noStrike" cap="none" dirty="0" err="1">
                <a:sym typeface="Tahoma"/>
              </a:rPr>
              <a:t>GoogLeNet</a:t>
            </a:r>
            <a:r>
              <a:rPr lang="en-IN" sz="3200" u="none" strike="noStrike" cap="none" dirty="0">
                <a:sym typeface="Tahoma"/>
              </a:rPr>
              <a:t> Inception V3</a:t>
            </a:r>
          </a:p>
          <a:p>
            <a:r>
              <a:rPr lang="en-IN" sz="3200" dirty="0" err="1">
                <a:sym typeface="Tahoma"/>
              </a:rPr>
              <a:t>GoogLeNet</a:t>
            </a:r>
            <a:r>
              <a:rPr lang="en-IN" sz="3200" dirty="0">
                <a:sym typeface="Tahoma"/>
              </a:rPr>
              <a:t> Inception V1</a:t>
            </a:r>
          </a:p>
          <a:p>
            <a:r>
              <a:rPr lang="en-IN" sz="3200" dirty="0">
                <a:sym typeface="Tahoma"/>
              </a:rPr>
              <a:t>Simple Majority Voting</a:t>
            </a:r>
          </a:p>
          <a:p>
            <a:r>
              <a:rPr lang="en-IN" sz="3200" dirty="0">
                <a:sym typeface="Tahoma"/>
              </a:rPr>
              <a:t>SMP</a:t>
            </a:r>
            <a:endParaRPr lang="en-IN" sz="3200" dirty="0"/>
          </a:p>
          <a:p>
            <a:endParaRPr lang="en-IN" dirty="0"/>
          </a:p>
        </p:txBody>
      </p:sp>
      <p:sp>
        <p:nvSpPr>
          <p:cNvPr id="4" name="Text Placeholder 3">
            <a:extLst>
              <a:ext uri="{FF2B5EF4-FFF2-40B4-BE49-F238E27FC236}">
                <a16:creationId xmlns:a16="http://schemas.microsoft.com/office/drawing/2014/main" id="{2CF5F5B2-14B4-42A4-BBC5-791FB800ED26}"/>
              </a:ext>
            </a:extLst>
          </p:cNvPr>
          <p:cNvSpPr>
            <a:spLocks noGrp="1"/>
          </p:cNvSpPr>
          <p:nvPr>
            <p:ph type="body" sz="half" idx="2"/>
          </p:nvPr>
        </p:nvSpPr>
        <p:spPr/>
        <p:txBody>
          <a:bodyPr>
            <a:normAutofit/>
          </a:bodyPr>
          <a:lstStyle/>
          <a:p>
            <a:r>
              <a:rPr lang="en-IN" sz="1800" dirty="0"/>
              <a:t>The research papers used the following techniques for Model Training and Architecture:</a:t>
            </a:r>
          </a:p>
          <a:p>
            <a:endParaRPr lang="en-IN" sz="1800" dirty="0"/>
          </a:p>
        </p:txBody>
      </p:sp>
    </p:spTree>
    <p:extLst>
      <p:ext uri="{BB962C8B-B14F-4D97-AF65-F5344CB8AC3E}">
        <p14:creationId xmlns:p14="http://schemas.microsoft.com/office/powerpoint/2010/main" val="80702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C77AC85-BC74-4396-92EF-63AD4CA5B793}"/>
              </a:ext>
            </a:extLst>
          </p:cNvPr>
          <p:cNvSpPr>
            <a:spLocks noGrp="1"/>
          </p:cNvSpPr>
          <p:nvPr>
            <p:ph type="title"/>
          </p:nvPr>
        </p:nvSpPr>
        <p:spPr>
          <a:xfrm>
            <a:off x="457201" y="113108"/>
            <a:ext cx="8554719" cy="871538"/>
          </a:xfrm>
        </p:spPr>
        <p:txBody>
          <a:bodyPr>
            <a:normAutofit/>
          </a:bodyPr>
          <a:lstStyle/>
          <a:p>
            <a:pPr algn="r"/>
            <a:r>
              <a:rPr lang="en-IN" sz="3600" dirty="0">
                <a:solidFill>
                  <a:schemeClr val="bg1"/>
                </a:solidFill>
              </a:rPr>
              <a:t>Summary of Literature Survey</a:t>
            </a:r>
          </a:p>
        </p:txBody>
      </p:sp>
      <p:sp>
        <p:nvSpPr>
          <p:cNvPr id="8" name="Content Placeholder 2">
            <a:extLst>
              <a:ext uri="{FF2B5EF4-FFF2-40B4-BE49-F238E27FC236}">
                <a16:creationId xmlns:a16="http://schemas.microsoft.com/office/drawing/2014/main" id="{1FE5220B-DE72-4815-B4A8-5707B7D67E91}"/>
              </a:ext>
            </a:extLst>
          </p:cNvPr>
          <p:cNvSpPr>
            <a:spLocks noGrp="1"/>
          </p:cNvSpPr>
          <p:nvPr>
            <p:ph idx="1"/>
          </p:nvPr>
        </p:nvSpPr>
        <p:spPr>
          <a:xfrm>
            <a:off x="3575050" y="1452880"/>
            <a:ext cx="5111750" cy="3141743"/>
          </a:xfrm>
        </p:spPr>
        <p:txBody>
          <a:bodyPr numCol="2">
            <a:normAutofit fontScale="55000" lnSpcReduction="20000"/>
          </a:bodyPr>
          <a:lstStyle/>
          <a:p>
            <a:r>
              <a:rPr lang="en-IN" dirty="0"/>
              <a:t>Accuracy</a:t>
            </a:r>
          </a:p>
          <a:p>
            <a:r>
              <a:rPr lang="en-IN" dirty="0"/>
              <a:t>F-score</a:t>
            </a:r>
          </a:p>
          <a:p>
            <a:r>
              <a:rPr lang="en-IN" dirty="0"/>
              <a:t>Precision</a:t>
            </a:r>
          </a:p>
          <a:p>
            <a:r>
              <a:rPr lang="en-IN" dirty="0"/>
              <a:t>Sensitivity</a:t>
            </a:r>
          </a:p>
          <a:p>
            <a:r>
              <a:rPr lang="en-IN" dirty="0"/>
              <a:t>Specificity</a:t>
            </a:r>
          </a:p>
          <a:p>
            <a:r>
              <a:rPr lang="en-IN" dirty="0"/>
              <a:t>Line Detection</a:t>
            </a:r>
          </a:p>
          <a:p>
            <a:r>
              <a:rPr lang="en-IN" dirty="0"/>
              <a:t>Detection Rate</a:t>
            </a:r>
          </a:p>
          <a:p>
            <a:r>
              <a:rPr lang="en-IN" dirty="0" err="1"/>
              <a:t>XGBoost</a:t>
            </a:r>
            <a:endParaRPr lang="en-IN" dirty="0"/>
          </a:p>
          <a:p>
            <a:r>
              <a:rPr lang="en-IN" dirty="0" err="1">
                <a:sym typeface="Tahoma"/>
              </a:rPr>
              <a:t>EfficientNet</a:t>
            </a:r>
            <a:endParaRPr lang="en-IN" dirty="0">
              <a:sym typeface="Tahoma"/>
            </a:endParaRPr>
          </a:p>
          <a:p>
            <a:r>
              <a:rPr lang="en-IN" dirty="0" err="1">
                <a:sym typeface="Tahoma"/>
              </a:rPr>
              <a:t>SENet</a:t>
            </a:r>
            <a:r>
              <a:rPr lang="en-IN" dirty="0">
                <a:sym typeface="Tahoma"/>
              </a:rPr>
              <a:t> (T1, T2)</a:t>
            </a:r>
          </a:p>
          <a:p>
            <a:r>
              <a:rPr lang="en-IN" dirty="0" err="1">
                <a:sym typeface="Tahoma"/>
              </a:rPr>
              <a:t>ResNeXt</a:t>
            </a:r>
            <a:r>
              <a:rPr lang="en-IN" dirty="0">
                <a:sym typeface="Tahoma"/>
              </a:rPr>
              <a:t> WSL (T1, T2)</a:t>
            </a:r>
          </a:p>
          <a:p>
            <a:r>
              <a:rPr lang="en-IN" dirty="0"/>
              <a:t>ABCD Rule</a:t>
            </a:r>
          </a:p>
          <a:p>
            <a:r>
              <a:rPr lang="en-IN" dirty="0"/>
              <a:t>SVM Classifier</a:t>
            </a:r>
          </a:p>
          <a:p>
            <a:r>
              <a:rPr lang="en-IN" dirty="0">
                <a:sym typeface="Tahoma"/>
              </a:rPr>
              <a:t>GOPS</a:t>
            </a:r>
          </a:p>
          <a:p>
            <a:r>
              <a:rPr lang="en-IN" dirty="0">
                <a:sym typeface="Tahoma"/>
              </a:rPr>
              <a:t>L1D miss rate</a:t>
            </a:r>
            <a:endParaRPr lang="en-IN" dirty="0"/>
          </a:p>
          <a:p>
            <a:r>
              <a:rPr lang="en-IN" dirty="0" err="1">
                <a:sym typeface="Tahoma"/>
              </a:rPr>
              <a:t>GoggLeNet</a:t>
            </a:r>
            <a:r>
              <a:rPr lang="en-IN" dirty="0">
                <a:sym typeface="Tahoma"/>
              </a:rPr>
              <a:t> Error Rate</a:t>
            </a:r>
          </a:p>
          <a:p>
            <a:r>
              <a:rPr lang="en-IN" dirty="0" err="1">
                <a:sym typeface="Tahoma"/>
              </a:rPr>
              <a:t>ResNet</a:t>
            </a:r>
            <a:r>
              <a:rPr lang="en-IN" dirty="0">
                <a:sym typeface="Tahoma"/>
              </a:rPr>
              <a:t> Error Rate</a:t>
            </a:r>
          </a:p>
          <a:p>
            <a:r>
              <a:rPr lang="en-IN" dirty="0" err="1">
                <a:sym typeface="Tahoma"/>
              </a:rPr>
              <a:t>AlexNet</a:t>
            </a:r>
            <a:r>
              <a:rPr lang="en-IN" dirty="0">
                <a:sym typeface="Tahoma"/>
              </a:rPr>
              <a:t> Error Rate</a:t>
            </a:r>
          </a:p>
          <a:p>
            <a:r>
              <a:rPr lang="en-IN" dirty="0" err="1">
                <a:sym typeface="Tahoma"/>
              </a:rPr>
              <a:t>VGGNet</a:t>
            </a:r>
            <a:r>
              <a:rPr lang="en-IN" dirty="0">
                <a:sym typeface="Tahoma"/>
              </a:rPr>
              <a:t> Error Rate</a:t>
            </a:r>
          </a:p>
          <a:p>
            <a:endParaRPr lang="en-IN" sz="4000" dirty="0"/>
          </a:p>
          <a:p>
            <a:endParaRPr lang="en-IN" dirty="0"/>
          </a:p>
          <a:p>
            <a:endParaRPr lang="en-IN" dirty="0"/>
          </a:p>
        </p:txBody>
      </p:sp>
      <p:sp>
        <p:nvSpPr>
          <p:cNvPr id="9" name="Text Placeholder 3">
            <a:extLst>
              <a:ext uri="{FF2B5EF4-FFF2-40B4-BE49-F238E27FC236}">
                <a16:creationId xmlns:a16="http://schemas.microsoft.com/office/drawing/2014/main" id="{AC034FE9-4C5A-4C01-991D-9F8899F49B86}"/>
              </a:ext>
            </a:extLst>
          </p:cNvPr>
          <p:cNvSpPr>
            <a:spLocks noGrp="1"/>
          </p:cNvSpPr>
          <p:nvPr>
            <p:ph type="body" sz="half" idx="2"/>
          </p:nvPr>
        </p:nvSpPr>
        <p:spPr>
          <a:xfrm>
            <a:off x="457201" y="1076326"/>
            <a:ext cx="3008313" cy="3518297"/>
          </a:xfrm>
        </p:spPr>
        <p:txBody>
          <a:bodyPr>
            <a:normAutofit/>
          </a:bodyPr>
          <a:lstStyle/>
          <a:p>
            <a:r>
              <a:rPr lang="en-IN" sz="1800" dirty="0"/>
              <a:t>The research papers used the following techniques for Model Evaluation:</a:t>
            </a:r>
          </a:p>
          <a:p>
            <a:endParaRPr lang="en-IN" sz="1800" dirty="0"/>
          </a:p>
        </p:txBody>
      </p:sp>
    </p:spTree>
    <p:extLst>
      <p:ext uri="{BB962C8B-B14F-4D97-AF65-F5344CB8AC3E}">
        <p14:creationId xmlns:p14="http://schemas.microsoft.com/office/powerpoint/2010/main" val="25240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Issues in Existing Systems</a:t>
            </a:r>
            <a:endParaRPr dirty="0"/>
          </a:p>
        </p:txBody>
      </p:sp>
      <p:sp>
        <p:nvSpPr>
          <p:cNvPr id="132" name="Google Shape;132;p8"/>
          <p:cNvSpPr txBox="1">
            <a:spLocks noGrp="1"/>
          </p:cNvSpPr>
          <p:nvPr>
            <p:ph type="body" idx="1"/>
          </p:nvPr>
        </p:nvSpPr>
        <p:spPr>
          <a:xfrm>
            <a:off x="628650" y="1369218"/>
            <a:ext cx="7886700" cy="3682841"/>
          </a:xfrm>
          <a:prstGeom prst="rect">
            <a:avLst/>
          </a:prstGeom>
          <a:noFill/>
          <a:ln>
            <a:noFill/>
          </a:ln>
        </p:spPr>
        <p:txBody>
          <a:bodyPr spcFirstLastPara="1" vert="horz" wrap="square" lIns="68569" tIns="34275" rIns="68569" bIns="34275" rtlCol="0" anchor="t" anchorCtr="0">
            <a:normAutofit/>
          </a:bodyPr>
          <a:lstStyle/>
          <a:p>
            <a:pPr>
              <a:lnSpc>
                <a:spcPct val="107000"/>
              </a:lnSpc>
              <a:spcAft>
                <a:spcPts val="800"/>
              </a:spcAft>
            </a:pPr>
            <a:r>
              <a:rPr lang="en-IN" sz="1800" dirty="0">
                <a:latin typeface="Calibri" panose="020F0502020204030204" pitchFamily="34" charset="0"/>
                <a:ea typeface="Calibri"/>
                <a:cs typeface="Times New Roman" panose="02020603050405020304" pitchFamily="18" charset="0"/>
              </a:rPr>
              <a:t>low accuracy – 16, 18, 22, 23, 29, 30</a:t>
            </a:r>
          </a:p>
          <a:p>
            <a:pPr>
              <a:lnSpc>
                <a:spcPct val="107000"/>
              </a:lnSpc>
              <a:spcAft>
                <a:spcPts val="800"/>
              </a:spcAft>
            </a:pPr>
            <a:r>
              <a:rPr lang="en-IN" sz="1800" dirty="0">
                <a:latin typeface="Calibri" panose="020F0502020204030204" pitchFamily="34" charset="0"/>
                <a:ea typeface="Calibri"/>
                <a:cs typeface="Times New Roman" panose="02020603050405020304" pitchFamily="18" charset="0"/>
              </a:rPr>
              <a:t>time consuming – 13, 22, 23, 28, 29</a:t>
            </a:r>
          </a:p>
          <a:p>
            <a:pPr>
              <a:lnSpc>
                <a:spcPct val="107000"/>
              </a:lnSpc>
              <a:spcAft>
                <a:spcPts val="800"/>
              </a:spcAft>
            </a:pPr>
            <a:r>
              <a:rPr lang="en-IN" sz="1800" dirty="0">
                <a:latin typeface="Calibri" panose="020F0502020204030204" pitchFamily="34" charset="0"/>
                <a:ea typeface="Calibri"/>
                <a:cs typeface="Times New Roman" panose="02020603050405020304" pitchFamily="18" charset="0"/>
              </a:rPr>
              <a:t>Variants and inadequate Dataset – 14, 19, 11</a:t>
            </a:r>
          </a:p>
          <a:p>
            <a:pPr>
              <a:lnSpc>
                <a:spcPct val="107000"/>
              </a:lnSpc>
              <a:spcAft>
                <a:spcPts val="800"/>
              </a:spcAft>
            </a:pPr>
            <a:r>
              <a:rPr lang="en-IN" sz="1800" dirty="0">
                <a:latin typeface="Calibri" panose="020F0502020204030204" pitchFamily="34" charset="0"/>
                <a:ea typeface="Calibri"/>
                <a:cs typeface="Times New Roman" panose="02020603050405020304" pitchFamily="18" charset="0"/>
              </a:rPr>
              <a:t>Improper detection – 12, 15, 20, 21, 27, 30</a:t>
            </a:r>
            <a:endParaRPr lang="en-US" sz="1800" dirty="0">
              <a:ea typeface="Calibri"/>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2B2A-9588-496D-A29D-C669F1741EF7}"/>
              </a:ext>
            </a:extLst>
          </p:cNvPr>
          <p:cNvSpPr>
            <a:spLocks noGrp="1"/>
          </p:cNvSpPr>
          <p:nvPr>
            <p:ph type="title"/>
          </p:nvPr>
        </p:nvSpPr>
        <p:spPr/>
        <p:txBody>
          <a:bodyPr/>
          <a:lstStyle/>
          <a:p>
            <a:r>
              <a:rPr lang="en-IN" dirty="0"/>
              <a:t>General Architecture</a:t>
            </a:r>
          </a:p>
        </p:txBody>
      </p:sp>
      <p:sp>
        <p:nvSpPr>
          <p:cNvPr id="4" name="Text Placeholder 3">
            <a:extLst>
              <a:ext uri="{FF2B5EF4-FFF2-40B4-BE49-F238E27FC236}">
                <a16:creationId xmlns:a16="http://schemas.microsoft.com/office/drawing/2014/main" id="{A9973EC7-EAC7-4C96-A610-F5B45784BBAD}"/>
              </a:ext>
            </a:extLst>
          </p:cNvPr>
          <p:cNvSpPr>
            <a:spLocks noGrp="1"/>
          </p:cNvSpPr>
          <p:nvPr>
            <p:ph type="body" sz="half" idx="2"/>
          </p:nvPr>
        </p:nvSpPr>
        <p:spPr/>
        <p:txBody>
          <a:bodyPr>
            <a:normAutofit fontScale="85000" lnSpcReduction="20000"/>
          </a:bodyPr>
          <a:lstStyle/>
          <a:p>
            <a:r>
              <a:rPr lang="en-IN" dirty="0"/>
              <a:t>Reference: </a:t>
            </a:r>
            <a:r>
              <a:rPr lang="en-US" b="0" i="0" dirty="0">
                <a:solidFill>
                  <a:srgbClr val="292929"/>
                </a:solidFill>
                <a:effectLst/>
                <a:latin typeface="fell"/>
              </a:rPr>
              <a:t>Machine Learning Development Life Cycle</a:t>
            </a:r>
            <a:endParaRPr lang="en-IN" b="0" i="0" dirty="0">
              <a:solidFill>
                <a:srgbClr val="292929"/>
              </a:solidFill>
              <a:effectLst/>
              <a:latin typeface="fell"/>
            </a:endParaRPr>
          </a:p>
          <a:p>
            <a:r>
              <a:rPr lang="en-IN" dirty="0">
                <a:solidFill>
                  <a:srgbClr val="292929"/>
                </a:solidFill>
                <a:latin typeface="fell"/>
              </a:rPr>
              <a:t>Link: https://medium.com/analytics-vidhya/machine-learning-development-life-cycle-dfe88c44222e</a:t>
            </a:r>
            <a:endParaRPr lang="en-US" b="0" i="0" dirty="0">
              <a:solidFill>
                <a:srgbClr val="292929"/>
              </a:solidFill>
              <a:effectLst/>
              <a:latin typeface="fell"/>
            </a:endParaRPr>
          </a:p>
        </p:txBody>
      </p:sp>
      <p:sp>
        <p:nvSpPr>
          <p:cNvPr id="5" name="Picture Placeholder 4">
            <a:extLst>
              <a:ext uri="{FF2B5EF4-FFF2-40B4-BE49-F238E27FC236}">
                <a16:creationId xmlns:a16="http://schemas.microsoft.com/office/drawing/2014/main" id="{9DBFE12B-ED58-44EA-953B-B5FB400C0C45}"/>
              </a:ext>
            </a:extLst>
          </p:cNvPr>
          <p:cNvSpPr>
            <a:spLocks noGrp="1"/>
          </p:cNvSpPr>
          <p:nvPr>
            <p:ph type="pic" idx="1"/>
          </p:nvPr>
        </p:nvSpPr>
        <p:spPr/>
      </p:sp>
      <p:pic>
        <p:nvPicPr>
          <p:cNvPr id="1026" name="Picture 2" descr="Machine Learning Development Life Cycle | by Vishal Sinha | Analytics  Vidhya | Medium">
            <a:extLst>
              <a:ext uri="{FF2B5EF4-FFF2-40B4-BE49-F238E27FC236}">
                <a16:creationId xmlns:a16="http://schemas.microsoft.com/office/drawing/2014/main" id="{5FE0B8FE-DAAE-48F3-B5A3-DAFA51830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288" y="482599"/>
            <a:ext cx="5486400" cy="306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1"/>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Proposed title of project</a:t>
            </a:r>
            <a:endParaRPr dirty="0"/>
          </a:p>
        </p:txBody>
      </p:sp>
      <p:sp>
        <p:nvSpPr>
          <p:cNvPr id="150" name="Google Shape;150;p11"/>
          <p:cNvSpPr txBox="1">
            <a:spLocks noGrp="1"/>
          </p:cNvSpPr>
          <p:nvPr>
            <p:ph type="body" idx="1"/>
          </p:nvPr>
        </p:nvSpPr>
        <p:spPr>
          <a:xfrm>
            <a:off x="628650" y="1369219"/>
            <a:ext cx="7886700" cy="3263504"/>
          </a:xfrm>
          <a:prstGeom prst="rect">
            <a:avLst/>
          </a:prstGeom>
          <a:noFill/>
          <a:ln>
            <a:noFill/>
          </a:ln>
        </p:spPr>
        <p:txBody>
          <a:bodyPr spcFirstLastPara="1" vert="horz" wrap="square" lIns="68569" tIns="34275" rIns="68569" bIns="34275" rtlCol="0" anchor="t" anchorCtr="0">
            <a:normAutofit/>
          </a:bodyPr>
          <a:lstStyle/>
          <a:p>
            <a:pPr marL="0" indent="0" algn="ctr">
              <a:lnSpc>
                <a:spcPct val="90000"/>
              </a:lnSpc>
              <a:spcBef>
                <a:spcPts val="0"/>
              </a:spcBef>
              <a:buClr>
                <a:schemeClr val="dk1"/>
              </a:buClr>
              <a:buSzPts val="1800"/>
              <a:buNone/>
            </a:pPr>
            <a:endParaRPr lang="en-IN" sz="3200" dirty="0">
              <a:latin typeface="Arial"/>
              <a:ea typeface="Arial"/>
              <a:cs typeface="Arial"/>
              <a:sym typeface="Arial"/>
            </a:endParaRPr>
          </a:p>
          <a:p>
            <a:pPr marL="0" indent="0" algn="ctr">
              <a:lnSpc>
                <a:spcPct val="90000"/>
              </a:lnSpc>
              <a:spcBef>
                <a:spcPts val="0"/>
              </a:spcBef>
              <a:buClr>
                <a:schemeClr val="dk1"/>
              </a:buClr>
              <a:buSzPts val="1800"/>
              <a:buNone/>
            </a:pPr>
            <a:endParaRPr lang="en-IN" sz="3200" dirty="0">
              <a:latin typeface="Arial"/>
              <a:ea typeface="Arial"/>
              <a:cs typeface="Arial"/>
              <a:sym typeface="Arial"/>
            </a:endParaRPr>
          </a:p>
          <a:p>
            <a:pPr marL="0" indent="0" algn="ctr">
              <a:lnSpc>
                <a:spcPct val="90000"/>
              </a:lnSpc>
              <a:spcBef>
                <a:spcPts val="0"/>
              </a:spcBef>
              <a:buClr>
                <a:schemeClr val="dk1"/>
              </a:buClr>
              <a:buSzPts val="1800"/>
              <a:buNone/>
            </a:pPr>
            <a:r>
              <a:rPr lang="en-IN" sz="3200" dirty="0">
                <a:latin typeface="Arial"/>
                <a:ea typeface="Arial"/>
                <a:cs typeface="Arial"/>
                <a:sym typeface="Arial"/>
              </a:rPr>
              <a:t>Skin Cancer Detection</a:t>
            </a:r>
          </a:p>
          <a:p>
            <a:pPr marL="0" indent="0" algn="ctr">
              <a:lnSpc>
                <a:spcPct val="90000"/>
              </a:lnSpc>
              <a:spcBef>
                <a:spcPts val="0"/>
              </a:spcBef>
              <a:buClr>
                <a:schemeClr val="dk1"/>
              </a:buClr>
              <a:buSzPts val="1800"/>
              <a:buNone/>
            </a:pPr>
            <a:r>
              <a:rPr lang="en-IN" sz="3200" dirty="0">
                <a:latin typeface="Arial"/>
                <a:ea typeface="Arial"/>
                <a:cs typeface="Arial"/>
                <a:sym typeface="Arial"/>
              </a:rPr>
              <a:t>Using</a:t>
            </a:r>
          </a:p>
          <a:p>
            <a:pPr marL="0" indent="0" algn="ctr">
              <a:lnSpc>
                <a:spcPct val="90000"/>
              </a:lnSpc>
              <a:spcBef>
                <a:spcPts val="0"/>
              </a:spcBef>
              <a:buClr>
                <a:schemeClr val="dk1"/>
              </a:buClr>
              <a:buSzPts val="1800"/>
              <a:buNone/>
            </a:pPr>
            <a:r>
              <a:rPr lang="en-IN" sz="3200" dirty="0">
                <a:latin typeface="Arial"/>
                <a:ea typeface="Arial"/>
                <a:cs typeface="Arial"/>
                <a:sym typeface="Arial"/>
              </a:rPr>
              <a:t>CNN and Ensemble Learning</a:t>
            </a:r>
            <a:endParaRPr sz="6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Dataset</a:t>
            </a:r>
            <a:endParaRPr dirty="0"/>
          </a:p>
        </p:txBody>
      </p:sp>
      <p:sp>
        <p:nvSpPr>
          <p:cNvPr id="168" name="Google Shape;168;p14"/>
          <p:cNvSpPr txBox="1">
            <a:spLocks noGrp="1"/>
          </p:cNvSpPr>
          <p:nvPr>
            <p:ph type="body" idx="1"/>
          </p:nvPr>
        </p:nvSpPr>
        <p:spPr>
          <a:xfrm>
            <a:off x="628650" y="1880292"/>
            <a:ext cx="1786890" cy="2511368"/>
          </a:xfrm>
          <a:prstGeom prst="rect">
            <a:avLst/>
          </a:prstGeom>
          <a:noFill/>
          <a:ln>
            <a:noFill/>
          </a:ln>
        </p:spPr>
        <p:txBody>
          <a:bodyPr spcFirstLastPara="1" vert="horz" wrap="square" lIns="68569" tIns="34275" rIns="68569" bIns="34275" rtlCol="0" anchor="t" anchorCtr="0">
            <a:normAutofit/>
          </a:bodyPr>
          <a:lstStyle/>
          <a:p>
            <a:pPr marL="171450" indent="0">
              <a:lnSpc>
                <a:spcPct val="90000"/>
              </a:lnSpc>
              <a:spcBef>
                <a:spcPts val="0"/>
              </a:spcBef>
              <a:buNone/>
            </a:pPr>
            <a:r>
              <a:rPr lang="en-IN" sz="1350" dirty="0"/>
              <a:t>Dataset Link:</a:t>
            </a:r>
          </a:p>
          <a:p>
            <a:pPr marL="171450" indent="0">
              <a:lnSpc>
                <a:spcPct val="90000"/>
              </a:lnSpc>
              <a:spcBef>
                <a:spcPts val="0"/>
              </a:spcBef>
              <a:buNone/>
            </a:pPr>
            <a:r>
              <a:rPr lang="en-IN" sz="1350" dirty="0">
                <a:hlinkClick r:id="rId3"/>
              </a:rPr>
              <a:t>https://academictorrents.com/details/152479c5e0b31c05c8fafbc23fcd5a20bf7f910b</a:t>
            </a:r>
            <a:endParaRPr lang="en-IN" sz="1350" dirty="0"/>
          </a:p>
          <a:p>
            <a:pPr marL="171450" indent="0">
              <a:lnSpc>
                <a:spcPct val="90000"/>
              </a:lnSpc>
              <a:spcBef>
                <a:spcPts val="0"/>
              </a:spcBef>
              <a:buNone/>
            </a:pPr>
            <a:endParaRPr lang="en-IN" sz="1350" dirty="0"/>
          </a:p>
          <a:p>
            <a:pPr marL="171450" indent="0">
              <a:lnSpc>
                <a:spcPct val="90000"/>
              </a:lnSpc>
              <a:spcBef>
                <a:spcPts val="0"/>
              </a:spcBef>
              <a:buNone/>
            </a:pPr>
            <a:r>
              <a:rPr lang="en-IN" sz="1350" dirty="0"/>
              <a:t>Dataset Name: ISIC  2017 Melanoma</a:t>
            </a:r>
          </a:p>
          <a:p>
            <a:pPr marL="171450" indent="0">
              <a:lnSpc>
                <a:spcPct val="90000"/>
              </a:lnSpc>
              <a:spcBef>
                <a:spcPts val="0"/>
              </a:spcBef>
              <a:buNone/>
            </a:pPr>
            <a:endParaRPr lang="en-IN" sz="1350" dirty="0"/>
          </a:p>
          <a:p>
            <a:pPr marL="171450" indent="0">
              <a:lnSpc>
                <a:spcPct val="90000"/>
              </a:lnSpc>
              <a:spcBef>
                <a:spcPts val="0"/>
              </a:spcBef>
              <a:buNone/>
            </a:pPr>
            <a:r>
              <a:rPr lang="en-IN" sz="1350" dirty="0"/>
              <a:t>Source: Kaggle</a:t>
            </a:r>
            <a:endParaRPr sz="1350" dirty="0"/>
          </a:p>
        </p:txBody>
      </p:sp>
      <p:pic>
        <p:nvPicPr>
          <p:cNvPr id="8" name="Picture 7">
            <a:extLst>
              <a:ext uri="{FF2B5EF4-FFF2-40B4-BE49-F238E27FC236}">
                <a16:creationId xmlns:a16="http://schemas.microsoft.com/office/drawing/2014/main" id="{6D552ED5-0621-4129-A376-95A57FB4E3F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310360" y="1362194"/>
            <a:ext cx="5569452" cy="3134854"/>
          </a:xfrm>
          <a:prstGeom prst="rect">
            <a:avLst/>
          </a:prstGeom>
          <a:noFill/>
          <a:ln>
            <a:noFill/>
          </a:ln>
        </p:spPr>
      </p:pic>
      <p:sp>
        <p:nvSpPr>
          <p:cNvPr id="2" name="TextBox 1">
            <a:extLst>
              <a:ext uri="{FF2B5EF4-FFF2-40B4-BE49-F238E27FC236}">
                <a16:creationId xmlns:a16="http://schemas.microsoft.com/office/drawing/2014/main" id="{1FE7049F-CCEF-482B-8EB2-E30960F825D1}"/>
              </a:ext>
            </a:extLst>
          </p:cNvPr>
          <p:cNvSpPr txBox="1"/>
          <p:nvPr/>
        </p:nvSpPr>
        <p:spPr>
          <a:xfrm>
            <a:off x="2994610" y="4497048"/>
            <a:ext cx="5885201" cy="307777"/>
          </a:xfrm>
          <a:prstGeom prst="rect">
            <a:avLst/>
          </a:prstGeom>
          <a:noFill/>
        </p:spPr>
        <p:txBody>
          <a:bodyPr wrap="none" rtlCol="0">
            <a:spAutoFit/>
          </a:bodyPr>
          <a:lstStyle/>
          <a:p>
            <a:r>
              <a:rPr lang="en-IN" sz="1400" dirty="0"/>
              <a:t>Reference: I</a:t>
            </a:r>
            <a:r>
              <a:rPr lang="en-US" sz="1400" b="0" i="0" dirty="0">
                <a:solidFill>
                  <a:srgbClr val="333333"/>
                </a:solidFill>
                <a:effectLst/>
                <a:latin typeface="Helvetica Neue"/>
              </a:rPr>
              <a:t>SIC2017: Skin Lesion Analysis Towards Melanoma Detection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4187-3619-4C4F-885D-76C51FAF3D6D}"/>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5A645A8-042B-4301-955E-E9FB813A6688}"/>
              </a:ext>
            </a:extLst>
          </p:cNvPr>
          <p:cNvSpPr>
            <a:spLocks noGrp="1"/>
          </p:cNvSpPr>
          <p:nvPr>
            <p:ph idx="1"/>
          </p:nvPr>
        </p:nvSpPr>
        <p:spPr/>
        <p:txBody>
          <a:bodyPr>
            <a:normAutofit fontScale="62500" lnSpcReduction="20000"/>
          </a:bodyPr>
          <a:lstStyle/>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project is a CNN trained model which can predict whether the patient has a suffering from Cancer or not by checking the images of the infected areas on the body. The model has been trained on a variety of images through which it predicts the required.</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 this project, the image file of the patient is upload into a software, which is GUI-based interface, developed with the help of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Tkinter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and it consists of the model saved as a file and the software uses that to analyse the image and give the prediction which can help doctors to start with the medication way faster instead of waiting for the laboratory reports for the confirmation.</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So basically,</a:t>
            </a:r>
          </a:p>
          <a:p>
            <a:pPr lvl="1" indent="-342900">
              <a:lnSpc>
                <a:spcPct val="115000"/>
              </a:lnSpc>
              <a:spcBef>
                <a:spcPts val="500"/>
              </a:spcBef>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Skin cancer is an abnormal growth of skin cells. Most skin cancers are caused by exposure to ultraviolet (UV) light. When the skin is not protected, UV rays from sunlight or tanning beds can damage and alter skin's DNA that leads to the cancer.</a:t>
            </a:r>
          </a:p>
          <a:p>
            <a:pPr lvl="1" indent="-342900">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Deep learning model has been built to classify and identify the binary diagnostic group of melanocytic images obtained through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dermoscopy</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t>
            </a:r>
          </a:p>
          <a:p>
            <a:pPr lvl="1"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Based on the model, disease detection through dermal cell images has been investigated, and classifications on dermal cell images have been performed.</a:t>
            </a:r>
          </a:p>
          <a:p>
            <a:endParaRPr lang="en-IN" dirty="0"/>
          </a:p>
        </p:txBody>
      </p:sp>
    </p:spTree>
    <p:extLst>
      <p:ext uri="{BB962C8B-B14F-4D97-AF65-F5344CB8AC3E}">
        <p14:creationId xmlns:p14="http://schemas.microsoft.com/office/powerpoint/2010/main" val="234813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63447-0A7F-4862-95BF-9BD19031EEE9}"/>
              </a:ext>
            </a:extLst>
          </p:cNvPr>
          <p:cNvSpPr>
            <a:spLocks noGrp="1"/>
          </p:cNvSpPr>
          <p:nvPr>
            <p:ph type="title"/>
          </p:nvPr>
        </p:nvSpPr>
        <p:spPr/>
        <p:txBody>
          <a:bodyPr/>
          <a:lstStyle/>
          <a:p>
            <a:r>
              <a:rPr lang="en-IN"/>
              <a:t>Abstract </a:t>
            </a:r>
            <a:r>
              <a:rPr lang="en-IN" dirty="0"/>
              <a:t>of Dataset</a:t>
            </a:r>
          </a:p>
        </p:txBody>
      </p:sp>
      <p:sp>
        <p:nvSpPr>
          <p:cNvPr id="4" name="Rectangle 1">
            <a:extLst>
              <a:ext uri="{FF2B5EF4-FFF2-40B4-BE49-F238E27FC236}">
                <a16:creationId xmlns:a16="http://schemas.microsoft.com/office/drawing/2014/main" id="{46574BEF-572D-4376-AE4C-4B333D13F8E6}"/>
              </a:ext>
            </a:extLst>
          </p:cNvPr>
          <p:cNvSpPr>
            <a:spLocks noGrp="1" noChangeArrowheads="1"/>
          </p:cNvSpPr>
          <p:nvPr>
            <p:ph idx="1"/>
          </p:nvPr>
        </p:nvSpPr>
        <p:spPr bwMode="auto">
          <a:xfrm>
            <a:off x="523324" y="1479940"/>
            <a:ext cx="81268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The goal of the project is to help us develop image analysis tools to enable the automated diagnosis of melanoma from </a:t>
            </a:r>
            <a:r>
              <a:rPr kumimoji="0" lang="en-US" altLang="en-US" sz="1600" b="0"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rPr>
              <a:t>dermoscopic</a:t>
            </a: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images. Image analysis of skin lesions is composed of 3 parts:</a:t>
            </a:r>
            <a:endParaRPr kumimoji="0" lang="en-US" altLang="en-US" sz="1050" b="0" i="0" u="none" strike="noStrike" cap="none" normalizeH="0" baseline="0" dirty="0">
              <a:ln>
                <a:noFill/>
              </a:ln>
              <a:solidFill>
                <a:schemeClr val="tx1"/>
              </a:solidFill>
              <a:effectLst/>
              <a:latin typeface="+mj-lt"/>
            </a:endParaRPr>
          </a:p>
          <a:p>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Part 1: Lesion Segmentation</a:t>
            </a:r>
            <a:endParaRPr kumimoji="0" lang="en-US" altLang="en-US" sz="1050" b="0" i="0" u="none" strike="noStrike" cap="none" normalizeH="0" baseline="0" dirty="0">
              <a:ln>
                <a:noFill/>
              </a:ln>
              <a:solidFill>
                <a:schemeClr val="tx1"/>
              </a:solidFill>
              <a:effectLst/>
              <a:latin typeface="+mj-lt"/>
            </a:endParaRPr>
          </a:p>
          <a:p>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Part 2: Detection and Localization of Visual </a:t>
            </a:r>
            <a:r>
              <a:rPr kumimoji="0" lang="en-US" altLang="en-US" sz="1600" b="0" i="0" u="none" strike="noStrike" cap="none" normalizeH="0" baseline="0" dirty="0" err="1">
                <a:ln>
                  <a:noFill/>
                </a:ln>
                <a:solidFill>
                  <a:schemeClr val="tx1"/>
                </a:solidFill>
                <a:effectLst/>
                <a:latin typeface="+mj-lt"/>
                <a:ea typeface="Times New Roman" panose="02020603050405020304" pitchFamily="18" charset="0"/>
                <a:cs typeface="Times New Roman" panose="02020603050405020304" pitchFamily="18" charset="0"/>
              </a:rPr>
              <a:t>Dermoscopic</a:t>
            </a:r>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 Features/Patterns</a:t>
            </a:r>
            <a:endParaRPr kumimoji="0" lang="en-US" altLang="en-US" sz="1050" b="0" i="0" u="none" strike="noStrike" cap="none" normalizeH="0" baseline="0" dirty="0">
              <a:ln>
                <a:noFill/>
              </a:ln>
              <a:solidFill>
                <a:schemeClr val="tx1"/>
              </a:solidFill>
              <a:effectLst/>
              <a:latin typeface="+mj-lt"/>
            </a:endParaRPr>
          </a:p>
          <a:p>
            <a:r>
              <a:rPr kumimoji="0" lang="en-US" altLang="en-US" sz="1600" b="0" i="0" u="none" strike="noStrike" cap="none" normalizeH="0" baseline="0" dirty="0">
                <a:ln>
                  <a:noFill/>
                </a:ln>
                <a:solidFill>
                  <a:schemeClr val="tx1"/>
                </a:solidFill>
                <a:effectLst/>
                <a:latin typeface="+mj-lt"/>
                <a:ea typeface="Times New Roman" panose="02020603050405020304" pitchFamily="18" charset="0"/>
                <a:cs typeface="Times New Roman" panose="02020603050405020304" pitchFamily="18" charset="0"/>
              </a:rPr>
              <a:t>Part 3: Disease Classification</a:t>
            </a:r>
            <a:endParaRPr kumimoji="0" lang="en-US" altLang="en-US" sz="3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23302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61A5-E34C-463E-A8F9-9A2DDB42D2D5}"/>
              </a:ext>
            </a:extLst>
          </p:cNvPr>
          <p:cNvSpPr>
            <a:spLocks noGrp="1"/>
          </p:cNvSpPr>
          <p:nvPr>
            <p:ph type="title"/>
          </p:nvPr>
        </p:nvSpPr>
        <p:spPr/>
        <p:txBody>
          <a:bodyPr/>
          <a:lstStyle/>
          <a:p>
            <a:r>
              <a:rPr lang="en-IN" dirty="0"/>
              <a:t>Image Acquisition</a:t>
            </a:r>
          </a:p>
        </p:txBody>
      </p:sp>
      <p:sp>
        <p:nvSpPr>
          <p:cNvPr id="3" name="Content Placeholder 2">
            <a:extLst>
              <a:ext uri="{FF2B5EF4-FFF2-40B4-BE49-F238E27FC236}">
                <a16:creationId xmlns:a16="http://schemas.microsoft.com/office/drawing/2014/main" id="{A47913B2-F502-4E26-961B-4A3D64BB0563}"/>
              </a:ext>
            </a:extLst>
          </p:cNvPr>
          <p:cNvSpPr>
            <a:spLocks noGrp="1"/>
          </p:cNvSpPr>
          <p:nvPr>
            <p:ph idx="1"/>
          </p:nvPr>
        </p:nvSpPr>
        <p:spPr/>
        <p:txBody>
          <a:bodyPr/>
          <a:lstStyle/>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 Image Processing, it is defined as the action of retrieving an image from some source, usually a hardware-based source for processing. It is the first step in the workflow sequence because, without an image, no processing is possible. The image that is acquired is completely unprocessed.</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For this project, the original dataset has been obtained from the Kaggle and the dataset has been uploaded into the Google Drive as a zip file. With the help of a Python Library, the Google Drive can be authorised using which we can access the dataset by just importing the dataset into the model and then unzipping it. </a:t>
            </a:r>
          </a:p>
          <a:p>
            <a:endParaRPr lang="en-IN" dirty="0"/>
          </a:p>
        </p:txBody>
      </p:sp>
    </p:spTree>
    <p:extLst>
      <p:ext uri="{BB962C8B-B14F-4D97-AF65-F5344CB8AC3E}">
        <p14:creationId xmlns:p14="http://schemas.microsoft.com/office/powerpoint/2010/main" val="416431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AB6A-4DE0-4AC8-81E1-5A0237A70384}"/>
              </a:ext>
            </a:extLst>
          </p:cNvPr>
          <p:cNvSpPr>
            <a:spLocks noGrp="1"/>
          </p:cNvSpPr>
          <p:nvPr>
            <p:ph type="title"/>
          </p:nvPr>
        </p:nvSpPr>
        <p:spPr/>
        <p:txBody>
          <a:bodyPr/>
          <a:lstStyle/>
          <a:p>
            <a:r>
              <a:rPr lang="en-IN" dirty="0"/>
              <a:t>Image Pre-processing</a:t>
            </a:r>
          </a:p>
        </p:txBody>
      </p:sp>
      <p:sp>
        <p:nvSpPr>
          <p:cNvPr id="3" name="Content Placeholder 2">
            <a:extLst>
              <a:ext uri="{FF2B5EF4-FFF2-40B4-BE49-F238E27FC236}">
                <a16:creationId xmlns:a16="http://schemas.microsoft.com/office/drawing/2014/main" id="{5A64FD93-FF1A-4C49-9AEB-DB12ECEB1851}"/>
              </a:ext>
            </a:extLst>
          </p:cNvPr>
          <p:cNvSpPr>
            <a:spLocks noGrp="1"/>
          </p:cNvSpPr>
          <p:nvPr>
            <p:ph idx="1"/>
          </p:nvPr>
        </p:nvSpPr>
        <p:spPr/>
        <p:txBody>
          <a:bodyPr>
            <a:normAutofit fontScale="92500" lnSpcReduction="10000"/>
          </a:bodyPr>
          <a:lstStyle/>
          <a:p>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Image processing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is divided into analogue image processing and digital image processing.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Digital image processing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is the use of computer algorithms to perform image processing on digital images. As a subfield of digital signal processing,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digital image processing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has many advantages over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analogue image processing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It allows a much wider range of algorithms to be applied to the input data — the aim of digital image processing is to improve the image data (features) by suppressing unwanted distortions and/or enhancement of some important image features so that our </a:t>
            </a: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AI-Computer Vision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models can benefit from this improved data to work on. An image is nothing more than a two-dimensional array of numbers (or pixels) ranging between 0 and 255. It is defined by the mathematical function f(</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x,y</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where x and y are the two co-ordinates horizontally and vertically. The value of f(</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x,y</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any point is giving the pixel value at that point of an image. The dataset is then divided into the train set and test set of 80% and 20% images respectively. </a:t>
            </a:r>
          </a:p>
          <a:p>
            <a:endParaRPr lang="en-IN" dirty="0"/>
          </a:p>
        </p:txBody>
      </p:sp>
    </p:spTree>
    <p:extLst>
      <p:ext uri="{BB962C8B-B14F-4D97-AF65-F5344CB8AC3E}">
        <p14:creationId xmlns:p14="http://schemas.microsoft.com/office/powerpoint/2010/main" val="421985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F62E-96BF-4D2C-9F30-1CB33CA8A018}"/>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615C0DA8-23FB-4F99-A353-DE0A907E7D5C}"/>
              </a:ext>
            </a:extLst>
          </p:cNvPr>
          <p:cNvSpPr>
            <a:spLocks noGrp="1"/>
          </p:cNvSpPr>
          <p:nvPr>
            <p:ph idx="1"/>
          </p:nvPr>
        </p:nvSpPr>
        <p:spPr/>
        <p:txBody>
          <a:bodyPr>
            <a:normAutofit fontScale="85000" lnSpcReduction="20000"/>
          </a:bodyPr>
          <a:lstStyle/>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Feature extraction is a process of dimensionality reduction by which an initial set of raw data is reduced to more manageable groups for processing. A characteristic of these large data sets is a large number of variables that require a lot of computing resources to process. Feature extraction is the name for methods that select and /or combine variables into features, effectively reducing the amount of data that must be processed, while still accurately and completely describing the original data set.</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process of feature extraction is useful when you need to reduce the number of resources needed for processing without losing important or relevant information. Feature extraction can also reduce the amount of redundant data for a given analysis. Also, the reduction of the data and the machine’s efforts in building variable combinations (features) facilitate the speed of learning and generalization steps in the </a:t>
            </a:r>
            <a:r>
              <a:rPr lang="en-IN" sz="1800" u="none" strike="noStrike"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machine learning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process. The dataset comprising of RGB images of skin samples has been taken. The images are 1024x1024 which are resized to 224x224 pixels.</a:t>
            </a:r>
          </a:p>
          <a:p>
            <a:endParaRPr lang="en-IN" dirty="0"/>
          </a:p>
        </p:txBody>
      </p:sp>
    </p:spTree>
    <p:extLst>
      <p:ext uri="{BB962C8B-B14F-4D97-AF65-F5344CB8AC3E}">
        <p14:creationId xmlns:p14="http://schemas.microsoft.com/office/powerpoint/2010/main" val="68609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DB0-72F8-45E9-B89F-219124B347DD}"/>
              </a:ext>
            </a:extLst>
          </p:cNvPr>
          <p:cNvSpPr>
            <a:spLocks noGrp="1"/>
          </p:cNvSpPr>
          <p:nvPr>
            <p:ph type="title"/>
          </p:nvPr>
        </p:nvSpPr>
        <p:spPr>
          <a:xfrm>
            <a:off x="228601" y="1416366"/>
            <a:ext cx="2613659" cy="2363153"/>
          </a:xfrm>
        </p:spPr>
        <p:txBody>
          <a:bodyPr>
            <a:normAutofit/>
          </a:bodyPr>
          <a:lstStyle/>
          <a:p>
            <a:r>
              <a:rPr lang="en-IN" sz="2800" dirty="0"/>
              <a:t>Architecture and Process Flow for the proposed system</a:t>
            </a:r>
          </a:p>
        </p:txBody>
      </p:sp>
      <p:pic>
        <p:nvPicPr>
          <p:cNvPr id="4" name="Picture 3">
            <a:extLst>
              <a:ext uri="{FF2B5EF4-FFF2-40B4-BE49-F238E27FC236}">
                <a16:creationId xmlns:a16="http://schemas.microsoft.com/office/drawing/2014/main" id="{5AD2D3CA-49E2-460B-A889-AE5C52B77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60" y="0"/>
            <a:ext cx="6301740" cy="5143500"/>
          </a:xfrm>
          <a:prstGeom prst="rect">
            <a:avLst/>
          </a:prstGeom>
        </p:spPr>
      </p:pic>
    </p:spTree>
    <p:extLst>
      <p:ext uri="{BB962C8B-B14F-4D97-AF65-F5344CB8AC3E}">
        <p14:creationId xmlns:p14="http://schemas.microsoft.com/office/powerpoint/2010/main" val="1890172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Modules and its Description</a:t>
            </a:r>
            <a:endParaRPr dirty="0"/>
          </a:p>
        </p:txBody>
      </p:sp>
      <p:sp>
        <p:nvSpPr>
          <p:cNvPr id="162" name="Google Shape;162;p13"/>
          <p:cNvSpPr txBox="1">
            <a:spLocks noGrp="1"/>
          </p:cNvSpPr>
          <p:nvPr>
            <p:ph type="body" idx="1"/>
          </p:nvPr>
        </p:nvSpPr>
        <p:spPr>
          <a:xfrm>
            <a:off x="628650" y="1369219"/>
            <a:ext cx="7886700" cy="3263504"/>
          </a:xfrm>
          <a:prstGeom prst="rect">
            <a:avLst/>
          </a:prstGeom>
          <a:noFill/>
          <a:ln>
            <a:noFill/>
          </a:ln>
        </p:spPr>
        <p:txBody>
          <a:bodyPr spcFirstLastPara="1" vert="horz" wrap="square" lIns="68569" tIns="34275" rIns="68569" bIns="34275" rtlCol="0" anchor="t" anchorCtr="0">
            <a:normAutofit/>
          </a:bodyPr>
          <a:lstStyle/>
          <a:p>
            <a:pPr>
              <a:lnSpc>
                <a:spcPct val="90000"/>
              </a:lnSpc>
              <a:spcBef>
                <a:spcPts val="0"/>
              </a:spcBef>
              <a:buClr>
                <a:schemeClr val="dk1"/>
              </a:buClr>
              <a:buSzPts val="2800"/>
            </a:pPr>
            <a:r>
              <a:rPr lang="en-IN" sz="2000" b="1" dirty="0"/>
              <a:t>Neural Network Architectures</a:t>
            </a:r>
            <a:r>
              <a:rPr lang="en-IN" sz="2000" dirty="0"/>
              <a:t>: </a:t>
            </a:r>
            <a:r>
              <a:rPr lang="en-IN" sz="2000" dirty="0" err="1"/>
              <a:t>MobileNet</a:t>
            </a:r>
            <a:r>
              <a:rPr lang="en-IN" sz="2000" dirty="0"/>
              <a:t>, InceptionV1, </a:t>
            </a:r>
            <a:r>
              <a:rPr lang="en-IN" sz="2000" dirty="0" err="1"/>
              <a:t>Xception</a:t>
            </a:r>
            <a:r>
              <a:rPr lang="en-IN" sz="2000" dirty="0"/>
              <a:t> and CNN</a:t>
            </a:r>
          </a:p>
          <a:p>
            <a:pPr>
              <a:lnSpc>
                <a:spcPct val="90000"/>
              </a:lnSpc>
              <a:spcBef>
                <a:spcPts val="0"/>
              </a:spcBef>
              <a:buClr>
                <a:schemeClr val="dk1"/>
              </a:buClr>
              <a:buSzPts val="2800"/>
            </a:pPr>
            <a:r>
              <a:rPr lang="en-IN" sz="2000" b="1" dirty="0"/>
              <a:t>Activation Functions</a:t>
            </a:r>
            <a:r>
              <a:rPr lang="en-IN" sz="2000" dirty="0"/>
              <a:t>: SoftMax, </a:t>
            </a:r>
            <a:r>
              <a:rPr lang="en-IN" sz="2000" dirty="0" err="1"/>
              <a:t>ReLU</a:t>
            </a:r>
            <a:endParaRPr lang="en-IN" sz="2000" dirty="0"/>
          </a:p>
          <a:p>
            <a:pPr>
              <a:lnSpc>
                <a:spcPct val="90000"/>
              </a:lnSpc>
              <a:spcBef>
                <a:spcPts val="0"/>
              </a:spcBef>
              <a:buClr>
                <a:schemeClr val="dk1"/>
              </a:buClr>
              <a:buSzPts val="2800"/>
            </a:pPr>
            <a:r>
              <a:rPr lang="en-IN" sz="2000" b="1" dirty="0"/>
              <a:t>Types of Layers</a:t>
            </a:r>
            <a:r>
              <a:rPr lang="en-IN" sz="2000" dirty="0"/>
              <a:t>: Dense</a:t>
            </a:r>
          </a:p>
          <a:p>
            <a:pPr>
              <a:lnSpc>
                <a:spcPct val="90000"/>
              </a:lnSpc>
              <a:spcBef>
                <a:spcPts val="0"/>
              </a:spcBef>
              <a:buClr>
                <a:schemeClr val="dk1"/>
              </a:buClr>
              <a:buSzPts val="2800"/>
            </a:pPr>
            <a:r>
              <a:rPr lang="en-IN" sz="2000" b="1" dirty="0"/>
              <a:t>Normalization</a:t>
            </a:r>
            <a:r>
              <a:rPr lang="en-IN" sz="2000" dirty="0"/>
              <a:t>: Batch Normalization</a:t>
            </a:r>
          </a:p>
          <a:p>
            <a:pPr>
              <a:lnSpc>
                <a:spcPct val="90000"/>
              </a:lnSpc>
              <a:spcBef>
                <a:spcPts val="0"/>
              </a:spcBef>
              <a:buClr>
                <a:schemeClr val="dk1"/>
              </a:buClr>
              <a:buSzPts val="2800"/>
            </a:pPr>
            <a:r>
              <a:rPr lang="en-IN" sz="2000" b="1" dirty="0"/>
              <a:t>Batch Size</a:t>
            </a:r>
            <a:r>
              <a:rPr lang="en-IN" sz="2000" dirty="0"/>
              <a:t>: 8, 32</a:t>
            </a:r>
          </a:p>
          <a:p>
            <a:pPr>
              <a:lnSpc>
                <a:spcPct val="90000"/>
              </a:lnSpc>
              <a:spcBef>
                <a:spcPts val="0"/>
              </a:spcBef>
              <a:buClr>
                <a:schemeClr val="dk1"/>
              </a:buClr>
              <a:buSzPts val="2800"/>
            </a:pPr>
            <a:r>
              <a:rPr lang="en-IN" sz="2000" b="1" dirty="0"/>
              <a:t>Loss Type</a:t>
            </a:r>
            <a:r>
              <a:rPr lang="en-IN" sz="2000" dirty="0"/>
              <a:t>: Categorical Cross-entropy</a:t>
            </a:r>
          </a:p>
          <a:p>
            <a:pPr>
              <a:lnSpc>
                <a:spcPct val="90000"/>
              </a:lnSpc>
              <a:spcBef>
                <a:spcPts val="0"/>
              </a:spcBef>
              <a:buClr>
                <a:schemeClr val="dk1"/>
              </a:buClr>
              <a:buSzPts val="2800"/>
            </a:pPr>
            <a:r>
              <a:rPr lang="en-IN" sz="2000" b="1" dirty="0"/>
              <a:t>Optimizer</a:t>
            </a:r>
            <a:r>
              <a:rPr lang="en-IN" sz="2000" dirty="0"/>
              <a:t>: Adam</a:t>
            </a:r>
          </a:p>
          <a:p>
            <a:pPr>
              <a:lnSpc>
                <a:spcPct val="90000"/>
              </a:lnSpc>
              <a:spcBef>
                <a:spcPts val="0"/>
              </a:spcBef>
              <a:buClr>
                <a:schemeClr val="dk1"/>
              </a:buClr>
              <a:buSzPts val="2800"/>
            </a:pPr>
            <a:r>
              <a:rPr lang="en-IN" sz="2000" b="1" dirty="0"/>
              <a:t>Metrics</a:t>
            </a:r>
            <a:r>
              <a:rPr lang="en-IN" sz="2000" dirty="0"/>
              <a:t>: Accuracy, Specificity, Sensitivity, precision &amp; probability (F-scores (or) Confusion matrix percentage)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51A3-2522-441B-8BCD-9482DD986E3F}"/>
              </a:ext>
            </a:extLst>
          </p:cNvPr>
          <p:cNvSpPr>
            <a:spLocks noGrp="1"/>
          </p:cNvSpPr>
          <p:nvPr>
            <p:ph type="title"/>
          </p:nvPr>
        </p:nvSpPr>
        <p:spPr/>
        <p:txBody>
          <a:bodyPr/>
          <a:lstStyle/>
          <a:p>
            <a:r>
              <a:rPr lang="en-IN" dirty="0"/>
              <a:t>Pre-trained Neural Network: </a:t>
            </a:r>
            <a:r>
              <a:rPr lang="en-IN" dirty="0" err="1"/>
              <a:t>MobileNet</a:t>
            </a:r>
            <a:endParaRPr lang="en-IN" dirty="0"/>
          </a:p>
        </p:txBody>
      </p:sp>
      <p:sp>
        <p:nvSpPr>
          <p:cNvPr id="3" name="Content Placeholder 2">
            <a:extLst>
              <a:ext uri="{FF2B5EF4-FFF2-40B4-BE49-F238E27FC236}">
                <a16:creationId xmlns:a16="http://schemas.microsoft.com/office/drawing/2014/main" id="{98A267D2-9CF3-47AD-9756-BA24DB9B453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2954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Evaluation Metrics</a:t>
            </a:r>
            <a:endParaRPr dirty="0"/>
          </a:p>
        </p:txBody>
      </p:sp>
      <p:sp>
        <p:nvSpPr>
          <p:cNvPr id="178" name="Google Shape;178;p15"/>
          <p:cNvSpPr txBox="1">
            <a:spLocks noGrp="1"/>
          </p:cNvSpPr>
          <p:nvPr>
            <p:ph type="body" idx="1"/>
          </p:nvPr>
        </p:nvSpPr>
        <p:spPr>
          <a:xfrm>
            <a:off x="628650" y="1369218"/>
            <a:ext cx="7886700" cy="3639661"/>
          </a:xfrm>
          <a:prstGeom prst="rect">
            <a:avLst/>
          </a:prstGeom>
          <a:noFill/>
          <a:ln>
            <a:noFill/>
          </a:ln>
        </p:spPr>
        <p:txBody>
          <a:bodyPr spcFirstLastPara="1" vert="horz" wrap="square" lIns="68569" tIns="34275" rIns="68569" bIns="34275" rtlCol="0" anchor="t" anchorCtr="0">
            <a:normAutofit/>
          </a:bodyPr>
          <a:lstStyle/>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Classification Accuracy: </a:t>
            </a:r>
            <a:r>
              <a:rPr lang="en-US" sz="1200" b="0" i="0" dirty="0">
                <a:solidFill>
                  <a:srgbClr val="292929"/>
                </a:solidFill>
                <a:effectLst/>
                <a:latin typeface="charter"/>
              </a:rPr>
              <a:t>Classification Accuracy is what we usually mean, when we use the term accuracy. It is the ratio of number of correct predictions to the total number of input samples. </a:t>
            </a:r>
          </a:p>
          <a:p>
            <a:pPr>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Confusion Matrix: </a:t>
            </a:r>
            <a:r>
              <a:rPr lang="en-US" sz="1200" b="0" i="0" dirty="0">
                <a:solidFill>
                  <a:srgbClr val="292929"/>
                </a:solidFill>
                <a:effectLst/>
                <a:latin typeface="charter"/>
              </a:rPr>
              <a:t>Confusion Matrix as the name suggests gives us a matrix as output and describes the complete performance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latin typeface="Calibri" panose="020F0502020204030204" pitchFamily="34" charset="0"/>
                <a:ea typeface="Calibri" panose="020F0502020204030204" pitchFamily="34" charset="0"/>
                <a:cs typeface="Times New Roman" panose="02020603050405020304" pitchFamily="18" charset="0"/>
              </a:rPr>
              <a:t>Area under Curve: </a:t>
            </a:r>
            <a:r>
              <a:rPr lang="en-US" sz="1200" b="0" i="1" dirty="0">
                <a:solidFill>
                  <a:srgbClr val="292929"/>
                </a:solidFill>
                <a:effectLst/>
                <a:latin typeface="charter"/>
              </a:rPr>
              <a:t>Area Under Curve(AUC)</a:t>
            </a:r>
            <a:r>
              <a:rPr lang="en-US" sz="1200" b="0" i="0" dirty="0">
                <a:solidFill>
                  <a:srgbClr val="292929"/>
                </a:solidFill>
                <a:effectLst/>
                <a:latin typeface="charter"/>
              </a:rPr>
              <a:t> is one of the most widely used metrics for evaluation. It is used for binary classification problem. </a:t>
            </a:r>
            <a:r>
              <a:rPr lang="en-US" sz="1200" b="0" i="1" dirty="0">
                <a:solidFill>
                  <a:srgbClr val="292929"/>
                </a:solidFill>
                <a:effectLst/>
                <a:latin typeface="charter"/>
              </a:rPr>
              <a:t>AUC</a:t>
            </a:r>
            <a:r>
              <a:rPr lang="en-US" sz="1200" b="0" i="0" dirty="0">
                <a:solidFill>
                  <a:srgbClr val="292929"/>
                </a:solidFill>
                <a:effectLst/>
                <a:latin typeface="charter"/>
              </a:rPr>
              <a:t> of a classifier is equal to the probability that the classifier will rank a randomly chosen positive example higher than a randomly chosen negative example.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F1-score: </a:t>
            </a:r>
            <a:r>
              <a:rPr lang="en-US" sz="1200" b="0" i="0" dirty="0">
                <a:solidFill>
                  <a:srgbClr val="292929"/>
                </a:solidFill>
                <a:effectLst/>
                <a:latin typeface="charter"/>
              </a:rPr>
              <a:t>F1 Score is the Harmonic Mean between precision and recall. The range for F1 Score is [0, 1]. It tells you how precise your classifier is (how many instances it classifies correctly), as well as how robust it is (it does not miss a significant number of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112A-0C65-4E4E-810C-7898CA84336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C9864FB-A6EF-4FA2-BFF1-E6E00E58EE1A}"/>
              </a:ext>
            </a:extLst>
          </p:cNvPr>
          <p:cNvSpPr>
            <a:spLocks noGrp="1"/>
          </p:cNvSpPr>
          <p:nvPr>
            <p:ph idx="1"/>
          </p:nvPr>
        </p:nvSpPr>
        <p:spPr/>
        <p:txBody>
          <a:bodyPr/>
          <a:lstStyle/>
          <a:p>
            <a:pPr marL="342900" lvl="0" indent="-342900">
              <a:lnSpc>
                <a:spcPct val="115000"/>
              </a:lnSpc>
              <a:spcBef>
                <a:spcPts val="500"/>
              </a:spcBef>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“health discernment system” has been proposed for medical image classification that will work in real-life scenarios.</a:t>
            </a: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proposed method is based on Ensemble Models and </a:t>
            </a:r>
            <a:r>
              <a:rPr lang="en-IN" sz="1800" b="1" i="1" u="sng" dirty="0">
                <a:effectLst/>
                <a:latin typeface="Calibri" panose="020F0502020204030204" pitchFamily="34" charset="0"/>
                <a:ea typeface="Times New Roman" panose="02020603050405020304" pitchFamily="18" charset="0"/>
                <a:cs typeface="Times New Roman" panose="02020603050405020304" pitchFamily="18" charset="0"/>
              </a:rPr>
              <a:t>Convolutional Neural Network</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architecture.</a:t>
            </a:r>
          </a:p>
          <a:p>
            <a:pPr marL="342900" lvl="0"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Different sub-models pertaining to the two diseases (skin cancer:  Melanoma, Benign) have been designed using convolutional neural network (CNN) and they have all been tested separately.</a:t>
            </a:r>
          </a:p>
          <a:p>
            <a:endParaRPr lang="en-IN" dirty="0"/>
          </a:p>
        </p:txBody>
      </p:sp>
    </p:spTree>
    <p:extLst>
      <p:ext uri="{BB962C8B-B14F-4D97-AF65-F5344CB8AC3E}">
        <p14:creationId xmlns:p14="http://schemas.microsoft.com/office/powerpoint/2010/main" val="229684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4400"/>
            </a:pPr>
            <a:r>
              <a:rPr lang="en-IN"/>
              <a:t>References</a:t>
            </a:r>
            <a:endParaRPr/>
          </a:p>
        </p:txBody>
      </p:sp>
      <p:sp>
        <p:nvSpPr>
          <p:cNvPr id="196" name="Google Shape;196;p18"/>
          <p:cNvSpPr txBox="1">
            <a:spLocks noGrp="1"/>
          </p:cNvSpPr>
          <p:nvPr>
            <p:ph type="body" idx="1"/>
          </p:nvPr>
        </p:nvSpPr>
        <p:spPr>
          <a:xfrm>
            <a:off x="628650" y="1369219"/>
            <a:ext cx="7886700" cy="3263504"/>
          </a:xfrm>
          <a:prstGeom prst="rect">
            <a:avLst/>
          </a:prstGeom>
          <a:noFill/>
          <a:ln>
            <a:noFill/>
          </a:ln>
        </p:spPr>
        <p:txBody>
          <a:bodyPr spcFirstLastPara="1" vert="horz" wrap="square" lIns="68569" tIns="34275" rIns="68569" bIns="34275" rtlCol="0" anchor="t" anchorCtr="0">
            <a:normAutofit fontScale="92500" lnSpcReduction="20000"/>
          </a:bodyPr>
          <a:lstStyle/>
          <a:p>
            <a:pPr>
              <a:lnSpc>
                <a:spcPct val="90000"/>
              </a:lnSpc>
              <a:spcBef>
                <a:spcPts val="0"/>
              </a:spcBef>
              <a:buClr>
                <a:schemeClr val="dk1"/>
              </a:buClr>
              <a:buSzPts val="2800"/>
            </a:pPr>
            <a:r>
              <a:rPr lang="en-IN" sz="2400" dirty="0"/>
              <a:t>ResearchGate.com</a:t>
            </a:r>
            <a:endParaRPr sz="2400" dirty="0"/>
          </a:p>
          <a:p>
            <a:pPr>
              <a:lnSpc>
                <a:spcPct val="90000"/>
              </a:lnSpc>
              <a:spcBef>
                <a:spcPts val="750"/>
              </a:spcBef>
              <a:buClr>
                <a:schemeClr val="dk1"/>
              </a:buClr>
              <a:buSzPts val="2800"/>
            </a:pPr>
            <a:r>
              <a:rPr lang="en-IN" sz="2400" dirty="0"/>
              <a:t>ScienceDirect.com</a:t>
            </a:r>
            <a:endParaRPr sz="2400" dirty="0"/>
          </a:p>
          <a:p>
            <a:pPr>
              <a:lnSpc>
                <a:spcPct val="90000"/>
              </a:lnSpc>
              <a:spcBef>
                <a:spcPts val="750"/>
              </a:spcBef>
              <a:buClr>
                <a:schemeClr val="dk1"/>
              </a:buClr>
              <a:buSzPts val="2800"/>
            </a:pPr>
            <a:r>
              <a:rPr lang="en-IN" sz="2400" dirty="0"/>
              <a:t>GeeksforGeeks.com</a:t>
            </a:r>
            <a:endParaRPr sz="2400" dirty="0"/>
          </a:p>
          <a:p>
            <a:pPr>
              <a:lnSpc>
                <a:spcPct val="90000"/>
              </a:lnSpc>
              <a:spcBef>
                <a:spcPts val="750"/>
              </a:spcBef>
              <a:buClr>
                <a:schemeClr val="dk1"/>
              </a:buClr>
              <a:buSzPts val="2800"/>
            </a:pPr>
            <a:r>
              <a:rPr lang="en-IN" sz="2400" dirty="0"/>
              <a:t>TutorialsPoint.com</a:t>
            </a:r>
            <a:endParaRPr sz="2400" dirty="0"/>
          </a:p>
          <a:p>
            <a:pPr>
              <a:lnSpc>
                <a:spcPct val="90000"/>
              </a:lnSpc>
              <a:spcBef>
                <a:spcPts val="750"/>
              </a:spcBef>
              <a:buClr>
                <a:schemeClr val="dk1"/>
              </a:buClr>
              <a:buSzPts val="2800"/>
            </a:pPr>
            <a:r>
              <a:rPr lang="en-IN" sz="2400" dirty="0"/>
              <a:t>cs.stanford.edu</a:t>
            </a:r>
            <a:endParaRPr sz="2400" dirty="0"/>
          </a:p>
          <a:p>
            <a:pPr>
              <a:lnSpc>
                <a:spcPct val="90000"/>
              </a:lnSpc>
              <a:spcBef>
                <a:spcPts val="750"/>
              </a:spcBef>
              <a:buClr>
                <a:schemeClr val="dk1"/>
              </a:buClr>
              <a:buSzPts val="2800"/>
            </a:pPr>
            <a:r>
              <a:rPr lang="en-IN" sz="2400" dirty="0"/>
              <a:t>ncbi.nlm.nih.gov</a:t>
            </a:r>
            <a:endParaRPr sz="2400" dirty="0"/>
          </a:p>
          <a:p>
            <a:pPr>
              <a:lnSpc>
                <a:spcPct val="90000"/>
              </a:lnSpc>
              <a:spcBef>
                <a:spcPts val="750"/>
              </a:spcBef>
              <a:buClr>
                <a:schemeClr val="dk1"/>
              </a:buClr>
              <a:buSzPts val="2800"/>
            </a:pPr>
            <a:r>
              <a:rPr lang="en-IN" sz="2400" dirty="0"/>
              <a:t>TowardsDataScience.com</a:t>
            </a:r>
            <a:endParaRPr sz="2400" dirty="0"/>
          </a:p>
          <a:p>
            <a:pPr>
              <a:lnSpc>
                <a:spcPct val="90000"/>
              </a:lnSpc>
              <a:spcBef>
                <a:spcPts val="750"/>
              </a:spcBef>
              <a:buClr>
                <a:schemeClr val="dk1"/>
              </a:buClr>
              <a:buSzPts val="2800"/>
            </a:pPr>
            <a:r>
              <a:rPr lang="en-IN" sz="2400" dirty="0"/>
              <a:t>Springer.com</a:t>
            </a:r>
          </a:p>
          <a:p>
            <a:pPr>
              <a:lnSpc>
                <a:spcPct val="90000"/>
              </a:lnSpc>
              <a:spcBef>
                <a:spcPts val="750"/>
              </a:spcBef>
              <a:buClr>
                <a:schemeClr val="dk1"/>
              </a:buClr>
              <a:buSzPts val="2800"/>
            </a:pPr>
            <a:r>
              <a:rPr lang="en-IN" sz="2400" dirty="0"/>
              <a:t>towardsdatascience.com</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C84B-55A7-4CE4-8878-9756D82CFFA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516908C-2908-49F5-92AA-07690F13B4D9}"/>
              </a:ext>
            </a:extLst>
          </p:cNvPr>
          <p:cNvSpPr>
            <a:spLocks noGrp="1"/>
          </p:cNvSpPr>
          <p:nvPr>
            <p:ph idx="1"/>
          </p:nvPr>
        </p:nvSpPr>
        <p:spPr/>
        <p:txBody>
          <a:bodyPr/>
          <a:lstStyle/>
          <a:p>
            <a:pPr marL="342900" lvl="0" indent="-342900">
              <a:lnSpc>
                <a:spcPct val="115000"/>
              </a:lnSpc>
              <a:spcBef>
                <a:spcPts val="500"/>
              </a:spcBef>
              <a:buFont typeface="Symbol" panose="05050102010706020507" pitchFamily="18" charset="2"/>
              <a:buChar char=""/>
              <a:tabLst>
                <a:tab pos="4050665"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significant growth of medical images and techniques requires comprehensive and exhaustive efforts from a medical professional who is susceptible to human error and the result can also vary widely among various experts.</a:t>
            </a:r>
          </a:p>
          <a:p>
            <a:pPr marL="342900" lvl="0" indent="-342900">
              <a:lnSpc>
                <a:spcPct val="115000"/>
              </a:lnSpc>
              <a:buFont typeface="Symbol" panose="05050102010706020507" pitchFamily="18" charset="2"/>
              <a:buChar char=""/>
              <a:tabLst>
                <a:tab pos="4050665"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 this project, we have used the above stated idea behind disease detection, to develop a system using convolutional neural network (CNN) that will help in detection of a particular disease.</a:t>
            </a:r>
          </a:p>
          <a:p>
            <a:pPr marL="342900" lvl="0" indent="-342900">
              <a:lnSpc>
                <a:spcPct val="115000"/>
              </a:lnSpc>
              <a:spcAft>
                <a:spcPts val="1000"/>
              </a:spcAft>
              <a:buFont typeface="Symbol" panose="05050102010706020507" pitchFamily="18" charset="2"/>
              <a:buChar char=""/>
              <a:tabLst>
                <a:tab pos="4050665"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The system has been made user-friendly with the help of GUI, so that it can be used not only by the medical professionals but also by the population at large. </a:t>
            </a:r>
          </a:p>
          <a:p>
            <a:endParaRPr lang="en-IN" dirty="0"/>
          </a:p>
        </p:txBody>
      </p:sp>
    </p:spTree>
    <p:extLst>
      <p:ext uri="{BB962C8B-B14F-4D97-AF65-F5344CB8AC3E}">
        <p14:creationId xmlns:p14="http://schemas.microsoft.com/office/powerpoint/2010/main" val="3028255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a:spLocks noGrp="1"/>
          </p:cNvSpPr>
          <p:nvPr>
            <p:ph type="title"/>
          </p:nvPr>
        </p:nvSpPr>
        <p:spPr>
          <a:xfrm>
            <a:off x="947402" y="2553405"/>
            <a:ext cx="7886700" cy="994172"/>
          </a:xfrm>
          <a:prstGeom prst="rect">
            <a:avLst/>
          </a:prstGeom>
          <a:noFill/>
          <a:ln>
            <a:noFill/>
          </a:ln>
        </p:spPr>
        <p:txBody>
          <a:bodyPr spcFirstLastPara="1" vert="horz" wrap="square" lIns="68569" tIns="34275" rIns="68569" bIns="34275" rtlCol="0" anchor="ctr" anchorCtr="0">
            <a:normAutofit/>
          </a:bodyPr>
          <a:lstStyle/>
          <a:p>
            <a:pPr algn="ctr">
              <a:lnSpc>
                <a:spcPct val="90000"/>
              </a:lnSpc>
              <a:spcBef>
                <a:spcPts val="0"/>
              </a:spcBef>
              <a:buClr>
                <a:schemeClr val="dk1"/>
              </a:buClr>
              <a:buSzPts val="4400"/>
            </a:pPr>
            <a:r>
              <a:rPr lang="en-IN" b="1" dirty="0">
                <a:solidFill>
                  <a:schemeClr val="tx1"/>
                </a:solidFill>
              </a:rPr>
              <a:t>THANK YOU</a:t>
            </a:r>
            <a:endParaRPr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BD2C-D2CA-4D25-833F-E8DEE8BB0436}"/>
              </a:ext>
            </a:extLst>
          </p:cNvPr>
          <p:cNvSpPr>
            <a:spLocks noGrp="1"/>
          </p:cNvSpPr>
          <p:nvPr>
            <p:ph type="title"/>
          </p:nvPr>
        </p:nvSpPr>
        <p:spPr/>
        <p:txBody>
          <a:bodyPr/>
          <a:lstStyle/>
          <a:p>
            <a:r>
              <a:rPr lang="en-IN" dirty="0"/>
              <a:t>About the Disease</a:t>
            </a:r>
          </a:p>
        </p:txBody>
      </p:sp>
      <p:sp>
        <p:nvSpPr>
          <p:cNvPr id="3" name="Content Placeholder 2">
            <a:extLst>
              <a:ext uri="{FF2B5EF4-FFF2-40B4-BE49-F238E27FC236}">
                <a16:creationId xmlns:a16="http://schemas.microsoft.com/office/drawing/2014/main" id="{A0D1F15D-8B94-4275-A3E7-D006DFE86771}"/>
              </a:ext>
            </a:extLst>
          </p:cNvPr>
          <p:cNvSpPr>
            <a:spLocks noGrp="1"/>
          </p:cNvSpPr>
          <p:nvPr>
            <p:ph idx="1"/>
          </p:nvPr>
        </p:nvSpPr>
        <p:spPr>
          <a:xfrm>
            <a:off x="426843" y="1275734"/>
            <a:ext cx="8246070" cy="3672927"/>
          </a:xfrm>
        </p:spPr>
        <p:txBody>
          <a:bodyPr>
            <a:normAutofit fontScale="55000" lnSpcReduction="20000"/>
          </a:bodyPr>
          <a:lstStyle/>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Skin cancer is the most prevalent type of cancer. Melanoma, specifically, is responsible for 75% of skin cancer deaths, despite being the least common skin cancer. The American Cancer Society estimates over 100,000 new melanoma cases will be diagnosed in 2020. It's also expected that almost 7,000 people will die from the disease. As with other cancers, early and accurate detection—potentially aided by data science—can make treatment more effective.</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Currently, dermatologists evaluate every one of a patient's moles to identify outlier lesions or “ugly ducklings” that are most likely to be melanoma. Existing AI approaches have not adequately considered this clinical frame of reference. Dermatologists could enhance their diagnostic accuracy if detection algorithms take into account “contextual” images within the same patient to determine which images represent a melanoma. If successful, classifiers would be more accurate and could better support dermatological clinic work.</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As the leading healthcare organization for informatics in medical imaging, the </a:t>
            </a:r>
            <a:r>
              <a:rPr lang="en-IN" sz="1800" u="none" strike="noStrike"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Society for Imaging Informatics in Medicine (SIIM)</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's mission is to advance medical imaging informatics through education, research, and innovation in a multi-disciplinary community. SIIM is joined by the </a:t>
            </a:r>
            <a:r>
              <a:rPr lang="en-IN" sz="1800" u="none" strike="noStrike"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3"/>
              </a:rPr>
              <a:t>International Skin Imaging Collaboration (ISIC)</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an international effort to improve melanoma diagnosis. The ISIC Archive contains the largest publicly available collection of quality-controlled </a:t>
            </a:r>
            <a:r>
              <a:rPr lang="en-IN" sz="1800" dirty="0" err="1">
                <a:effectLst/>
                <a:latin typeface="Calibri" panose="020F0502020204030204" pitchFamily="34" charset="0"/>
                <a:ea typeface="Times New Roman" panose="02020603050405020304" pitchFamily="18" charset="0"/>
                <a:cs typeface="Times New Roman" panose="02020603050405020304" pitchFamily="18" charset="0"/>
              </a:rPr>
              <a:t>dermoscopic</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images of skin lesions.</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 this competition, you’ll identify melanoma in images of skin lesions. In particular, you’ll use images within the same patient and determine which are likely to represent a melanoma. Using patient-level contextual information may help the development of image analysis tools, which could better support clinical dermatologists.</a:t>
            </a:r>
          </a:p>
          <a:p>
            <a:pPr>
              <a:lnSpc>
                <a:spcPct val="115000"/>
              </a:lnSpc>
              <a:spcBef>
                <a:spcPts val="500"/>
              </a:spcBef>
              <a:spcAft>
                <a:spcPts val="1000"/>
              </a:spcAf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Melanoma is a deadly disease, but if caught early, most melanomas can be cured with minor surgery. Image analysis tools that automate the diagnosis of melanoma will improve dermatologists' diagnostic accuracy. Better detection of melanoma has the opportunity to positively impact millions of people.</a:t>
            </a:r>
          </a:p>
        </p:txBody>
      </p:sp>
    </p:spTree>
    <p:extLst>
      <p:ext uri="{BB962C8B-B14F-4D97-AF65-F5344CB8AC3E}">
        <p14:creationId xmlns:p14="http://schemas.microsoft.com/office/powerpoint/2010/main" val="1935245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Motivation and Objective </a:t>
            </a:r>
            <a:endParaRPr dirty="0"/>
          </a:p>
        </p:txBody>
      </p:sp>
      <p:sp>
        <p:nvSpPr>
          <p:cNvPr id="138" name="Google Shape;138;p9"/>
          <p:cNvSpPr txBox="1">
            <a:spLocks noGrp="1"/>
          </p:cNvSpPr>
          <p:nvPr>
            <p:ph type="body" idx="1"/>
          </p:nvPr>
        </p:nvSpPr>
        <p:spPr>
          <a:xfrm>
            <a:off x="628650" y="1369219"/>
            <a:ext cx="7886700" cy="3263504"/>
          </a:xfrm>
          <a:prstGeom prst="rect">
            <a:avLst/>
          </a:prstGeom>
          <a:noFill/>
          <a:ln>
            <a:noFill/>
          </a:ln>
        </p:spPr>
        <p:txBody>
          <a:bodyPr spcFirstLastPara="1" vert="horz" wrap="square" lIns="68569" tIns="34275" rIns="68569" bIns="34275" rtlCol="0" anchor="t" anchorCtr="0">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Skin cancer is an alarming disease for mankind. The necessity of early diagnosis of the skin cancer have been increased because of the rapid growth rate of Melanoma skin cancer, its high treatment costs, and death rate. This cancer cells are detected manually and it takes time to cure in most of the cases.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of the affected skin cells are extracted after the segmentation of the dermoscopic images using feature extraction technique.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Problem Statement</a:t>
            </a:r>
            <a:endParaRPr dirty="0"/>
          </a:p>
        </p:txBody>
      </p:sp>
      <p:sp>
        <p:nvSpPr>
          <p:cNvPr id="144" name="Google Shape;144;p10"/>
          <p:cNvSpPr txBox="1">
            <a:spLocks noGrp="1"/>
          </p:cNvSpPr>
          <p:nvPr>
            <p:ph type="body" idx="1"/>
          </p:nvPr>
        </p:nvSpPr>
        <p:spPr>
          <a:xfrm>
            <a:off x="628650" y="1369219"/>
            <a:ext cx="7886700" cy="3263504"/>
          </a:xfrm>
          <a:prstGeom prst="rect">
            <a:avLst/>
          </a:prstGeom>
          <a:noFill/>
          <a:ln>
            <a:noFill/>
          </a:ln>
        </p:spPr>
        <p:txBody>
          <a:bodyPr spcFirstLastPara="1" vert="horz" wrap="square" lIns="68569" tIns="34275" rIns="68569" bIns="34275" rtlCol="0" anchor="t" anchorCtr="0">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Skin cancer is an ever growing, non-immune disorder in the human society.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Detection of various kinds of skin disorders by training a CNN architecture model with Ensemble Learning and epoch image dataset under supervision to diagnose, identify and suggest treatment stage on identification.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628648" y="1"/>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Literature Survey 1-5</a:t>
            </a:r>
            <a:endParaRPr dirty="0"/>
          </a:p>
        </p:txBody>
      </p:sp>
      <p:graphicFrame>
        <p:nvGraphicFramePr>
          <p:cNvPr id="4" name="Google Shape;92;p2">
            <a:extLst>
              <a:ext uri="{FF2B5EF4-FFF2-40B4-BE49-F238E27FC236}">
                <a16:creationId xmlns:a16="http://schemas.microsoft.com/office/drawing/2014/main" id="{6F34EC36-B5E3-4555-B1C6-45867C713AD3}"/>
              </a:ext>
            </a:extLst>
          </p:cNvPr>
          <p:cNvGraphicFramePr/>
          <p:nvPr>
            <p:extLst>
              <p:ext uri="{D42A27DB-BD31-4B8C-83A1-F6EECF244321}">
                <p14:modId xmlns:p14="http://schemas.microsoft.com/office/powerpoint/2010/main" val="2585163569"/>
              </p:ext>
            </p:extLst>
          </p:nvPr>
        </p:nvGraphicFramePr>
        <p:xfrm>
          <a:off x="175258" y="1169433"/>
          <a:ext cx="8793480" cy="3914017"/>
        </p:xfrm>
        <a:graphic>
          <a:graphicData uri="http://schemas.openxmlformats.org/drawingml/2006/table">
            <a:tbl>
              <a:tblPr firstRow="1" firstCol="1" bandRow="1">
                <a:tableStyleId>{5C22544A-7EE6-4342-B048-85BDC9FD1C3A}</a:tableStyleId>
              </a:tblPr>
              <a:tblGrid>
                <a:gridCol w="1318262">
                  <a:extLst>
                    <a:ext uri="{9D8B030D-6E8A-4147-A177-3AD203B41FA5}">
                      <a16:colId xmlns:a16="http://schemas.microsoft.com/office/drawing/2014/main" val="20000"/>
                    </a:ext>
                  </a:extLst>
                </a:gridCol>
                <a:gridCol w="2198762">
                  <a:extLst>
                    <a:ext uri="{9D8B030D-6E8A-4147-A177-3AD203B41FA5}">
                      <a16:colId xmlns:a16="http://schemas.microsoft.com/office/drawing/2014/main" val="20001"/>
                    </a:ext>
                  </a:extLst>
                </a:gridCol>
                <a:gridCol w="1758512">
                  <a:extLst>
                    <a:ext uri="{9D8B030D-6E8A-4147-A177-3AD203B41FA5}">
                      <a16:colId xmlns:a16="http://schemas.microsoft.com/office/drawing/2014/main" val="20002"/>
                    </a:ext>
                  </a:extLst>
                </a:gridCol>
                <a:gridCol w="1758512">
                  <a:extLst>
                    <a:ext uri="{9D8B030D-6E8A-4147-A177-3AD203B41FA5}">
                      <a16:colId xmlns:a16="http://schemas.microsoft.com/office/drawing/2014/main" val="20003"/>
                    </a:ext>
                  </a:extLst>
                </a:gridCol>
                <a:gridCol w="1759432">
                  <a:extLst>
                    <a:ext uri="{9D8B030D-6E8A-4147-A177-3AD203B41FA5}">
                      <a16:colId xmlns:a16="http://schemas.microsoft.com/office/drawing/2014/main" val="20004"/>
                    </a:ext>
                  </a:extLst>
                </a:gridCol>
              </a:tblGrid>
              <a:tr h="458552">
                <a:tc>
                  <a:txBody>
                    <a:bodyPr/>
                    <a:lstStyle/>
                    <a:p>
                      <a:pPr marL="0" marR="0" lvl="0" indent="0" algn="l" rtl="0">
                        <a:spcBef>
                          <a:spcPts val="0"/>
                        </a:spcBef>
                        <a:spcAft>
                          <a:spcPts val="0"/>
                        </a:spcAft>
                        <a:buNone/>
                      </a:pPr>
                      <a:r>
                        <a:rPr lang="en-IN" sz="1200" u="none" strike="noStrike" cap="none"/>
                        <a:t>Authors &amp;Year</a:t>
                      </a:r>
                      <a:endParaRPr lang="en-IN" sz="1200" u="none" strike="noStrike" cap="none"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t>Methodology or Techniques used</a:t>
                      </a:r>
                      <a:endParaRPr lang="en-IN" sz="1200" u="none" strike="noStrike" cap="none">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t>Advantages</a:t>
                      </a:r>
                      <a:endParaRPr lang="en-IN" sz="1200" u="none" strike="noStrike" cap="none">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t>Issues</a:t>
                      </a:r>
                      <a:endParaRPr lang="en-IN" sz="1200" u="none" strike="noStrike" cap="none">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t>Metrics used</a:t>
                      </a:r>
                      <a:endParaRPr lang="en-IN" sz="1200" u="none" strike="noStrike" cap="none">
                        <a:latin typeface="Tahoma"/>
                        <a:ea typeface="Tahoma"/>
                        <a:cs typeface="Tahoma"/>
                        <a:sym typeface="Tahoma"/>
                      </a:endParaRPr>
                    </a:p>
                  </a:txBody>
                  <a:tcPr marL="51431" marR="51431" marT="0" marB="0"/>
                </a:tc>
                <a:extLst>
                  <a:ext uri="{0D108BD9-81ED-4DB2-BD59-A6C34878D82A}">
                    <a16:rowId xmlns:a16="http://schemas.microsoft.com/office/drawing/2014/main" val="10000"/>
                  </a:ext>
                </a:extLst>
              </a:tr>
              <a:tr h="709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a:sym typeface="Tahoma"/>
                        </a:rPr>
                        <a:t>May 2020</a:t>
                      </a:r>
                      <a:endParaRPr lang="en-IN" sz="1400"/>
                    </a:p>
                    <a:p>
                      <a:pPr marL="0" marR="0" lvl="0" indent="0" algn="l" rtl="0">
                        <a:spcBef>
                          <a:spcPts val="0"/>
                        </a:spcBef>
                        <a:spcAft>
                          <a:spcPts val="0"/>
                        </a:spcAft>
                        <a:buNone/>
                      </a:pP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CNN, </a:t>
                      </a:r>
                      <a:r>
                        <a:rPr lang="en-IN" sz="1200" u="none" strike="noStrike" cap="none" dirty="0" err="1">
                          <a:sym typeface="Tahoma"/>
                        </a:rPr>
                        <a:t>AlexNet</a:t>
                      </a:r>
                      <a:r>
                        <a:rPr lang="en-IN" sz="1200" u="none" strike="noStrike" cap="none" dirty="0">
                          <a:sym typeface="Tahoma"/>
                        </a:rPr>
                        <a:t>, ResNet-18, VGG16, SVM, Black-hat filter, </a:t>
                      </a:r>
                      <a:r>
                        <a:rPr lang="en-IN" sz="1200" u="none" strike="noStrike" cap="none" dirty="0" err="1">
                          <a:sym typeface="Tahoma"/>
                        </a:rPr>
                        <a:t>Inpaint</a:t>
                      </a:r>
                      <a:r>
                        <a:rPr lang="en-IN" sz="1200" u="none" strike="noStrike" cap="none" dirty="0">
                          <a:sym typeface="Tahoma"/>
                        </a:rPr>
                        <a:t> Algorithm, Median Filter, Otsu’s Methodology</a:t>
                      </a:r>
                      <a:endParaRPr lang="en-IN" sz="1400" dirty="0"/>
                    </a:p>
                  </a:txBody>
                  <a:tcPr marL="51431" marR="51431" marT="0" marB="0"/>
                </a:tc>
                <a:tc>
                  <a:txBody>
                    <a:bodyPr/>
                    <a:lstStyle/>
                    <a:p>
                      <a:pPr marL="0" marR="0" lvl="0" indent="0" algn="l" rtl="0">
                        <a:spcBef>
                          <a:spcPts val="0"/>
                        </a:spcBef>
                        <a:spcAft>
                          <a:spcPts val="0"/>
                        </a:spcAft>
                        <a:buNone/>
                      </a:pPr>
                      <a:r>
                        <a:rPr lang="en-US" sz="1200" u="none" strike="noStrike" cap="none" dirty="0">
                          <a:sym typeface="Tahoma"/>
                        </a:rPr>
                        <a:t>SVM Accuracy = 86.21%,</a:t>
                      </a:r>
                      <a:endParaRPr lang="en-US" sz="1400" dirty="0"/>
                    </a:p>
                    <a:p>
                      <a:pPr marL="0" marR="0" lvl="0" indent="0" algn="l" rtl="0">
                        <a:spcBef>
                          <a:spcPts val="0"/>
                        </a:spcBef>
                        <a:spcAft>
                          <a:spcPts val="0"/>
                        </a:spcAft>
                        <a:buNone/>
                      </a:pPr>
                      <a:r>
                        <a:rPr lang="en-US" sz="1200" u="none" strike="noStrike" cap="none" dirty="0" err="1">
                          <a:sym typeface="Tahoma"/>
                        </a:rPr>
                        <a:t>ResNet</a:t>
                      </a:r>
                      <a:r>
                        <a:rPr lang="en-US" sz="1200" u="none" strike="noStrike" cap="none" dirty="0">
                          <a:sym typeface="Tahoma"/>
                        </a:rPr>
                        <a:t> Accuracy = 87%</a:t>
                      </a:r>
                      <a:endParaRPr lang="en-US" sz="1400" dirty="0"/>
                    </a:p>
                    <a:p>
                      <a:pPr marL="0" marR="0" lvl="0" indent="0" algn="l" rtl="0">
                        <a:spcBef>
                          <a:spcPts val="0"/>
                        </a:spcBef>
                        <a:spcAft>
                          <a:spcPts val="0"/>
                        </a:spcAft>
                        <a:buNone/>
                      </a:pPr>
                      <a:endParaRPr lang="en-IN" sz="1200" dirty="0"/>
                    </a:p>
                  </a:txBody>
                  <a:tcPr marL="51431" marR="51431" marT="0" marB="0"/>
                </a:tc>
                <a:tc>
                  <a:txBody>
                    <a:bodyPr/>
                    <a:lstStyle/>
                    <a:p>
                      <a:pPr marL="0" marR="0" lvl="0" indent="0" algn="l" rtl="0">
                        <a:spcBef>
                          <a:spcPts val="0"/>
                        </a:spcBef>
                        <a:spcAft>
                          <a:spcPts val="0"/>
                        </a:spcAft>
                        <a:buNone/>
                      </a:pPr>
                      <a:r>
                        <a:rPr lang="en-US" sz="1200" u="none" strike="noStrike" cap="none" dirty="0">
                          <a:sym typeface="Tahoma"/>
                        </a:rPr>
                        <a:t>Accuracy Original Data = 80%,</a:t>
                      </a:r>
                      <a:endParaRPr lang="en-US" sz="1400" dirty="0"/>
                    </a:p>
                    <a:p>
                      <a:pPr marL="0" marR="0" lvl="0" indent="0" algn="l" rtl="0">
                        <a:spcBef>
                          <a:spcPts val="0"/>
                        </a:spcBef>
                        <a:spcAft>
                          <a:spcPts val="0"/>
                        </a:spcAft>
                        <a:buNone/>
                      </a:pPr>
                      <a:r>
                        <a:rPr lang="en-US" sz="1200" u="none" strike="noStrike" cap="none" dirty="0">
                          <a:sym typeface="Tahoma"/>
                        </a:rPr>
                        <a:t>Accuracy Augmented Data = 98.61%</a:t>
                      </a:r>
                      <a:endParaRPr lang="en-US" sz="1400" dirty="0"/>
                    </a:p>
                    <a:p>
                      <a:pPr marL="0" marR="0" lvl="0" indent="0" algn="l" rtl="0">
                        <a:spcBef>
                          <a:spcPts val="0"/>
                        </a:spcBef>
                        <a:spcAft>
                          <a:spcPts val="0"/>
                        </a:spcAft>
                        <a:buNone/>
                      </a:pP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u="none" strike="noStrike" cap="none" dirty="0">
                          <a:sym typeface="Tahoma"/>
                        </a:rPr>
                        <a:t>ReLU, CNN with Data Augmentation = 88.87%, CNN without Data Augmentation = 78.96%</a:t>
                      </a:r>
                      <a:endParaRPr lang="nb-NO" sz="1200" u="none" strike="noStrike" cap="none" dirty="0">
                        <a:latin typeface="Tahoma"/>
                        <a:ea typeface="Tahoma"/>
                        <a:cs typeface="Tahoma"/>
                        <a:sym typeface="Tahoma"/>
                      </a:endParaRPr>
                    </a:p>
                  </a:txBody>
                  <a:tcPr marL="51431" marR="51431" marT="0" marB="0"/>
                </a:tc>
                <a:extLst>
                  <a:ext uri="{0D108BD9-81ED-4DB2-BD59-A6C34878D82A}">
                    <a16:rowId xmlns:a16="http://schemas.microsoft.com/office/drawing/2014/main" val="3618659163"/>
                  </a:ext>
                </a:extLst>
              </a:tr>
              <a:tr h="709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March 2020</a:t>
                      </a:r>
                      <a:endParaRPr lang="en-IN" sz="1600" dirty="0"/>
                    </a:p>
                    <a:p>
                      <a:pPr marL="0" marR="0" lvl="0" indent="0" algn="l" rtl="0">
                        <a:spcBef>
                          <a:spcPts val="0"/>
                        </a:spcBef>
                        <a:spcAft>
                          <a:spcPts val="0"/>
                        </a:spcAft>
                        <a:buNone/>
                      </a:pP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ym typeface="Tahoma"/>
                        </a:rPr>
                        <a:t>CNN SENet154, WSL, Adam, weighted loss-entropy</a:t>
                      </a:r>
                      <a:endParaRPr lang="en-US" sz="1600" dirty="0"/>
                    </a:p>
                    <a:p>
                      <a:pPr marL="0" marR="0" lvl="0" indent="0" algn="l" rtl="0">
                        <a:spcBef>
                          <a:spcPts val="0"/>
                        </a:spcBef>
                        <a:spcAft>
                          <a:spcPts val="0"/>
                        </a:spcAft>
                        <a:buNone/>
                      </a:pP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Efficient Architecture</a:t>
                      </a:r>
                      <a:endParaRPr lang="en-IN" sz="1200" u="none" strike="noStrike" cap="none" dirty="0">
                        <a:latin typeface="Tahoma"/>
                        <a:ea typeface="Tahoma"/>
                        <a:cs typeface="Tahoma"/>
                        <a:sym typeface="Tahoma"/>
                      </a:endParaRPr>
                    </a:p>
                    <a:p>
                      <a:pPr marL="0" marR="0" lvl="0" indent="0" algn="l" rtl="0">
                        <a:spcBef>
                          <a:spcPts val="0"/>
                        </a:spcBef>
                        <a:spcAft>
                          <a:spcPts val="0"/>
                        </a:spcAft>
                        <a:buNone/>
                      </a:pP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ym typeface="Tahoma"/>
                        </a:rPr>
                        <a:t>Not much improved with ensemble strategy, Huge Image Size = 600x450 and 1024x1024</a:t>
                      </a:r>
                      <a:endParaRPr lang="en-US" sz="1600" dirty="0"/>
                    </a:p>
                    <a:p>
                      <a:pPr marL="0" marR="0" lvl="0" indent="0" algn="l" rtl="0">
                        <a:spcBef>
                          <a:spcPts val="0"/>
                        </a:spcBef>
                        <a:spcAft>
                          <a:spcPts val="0"/>
                        </a:spcAft>
                        <a:buNone/>
                      </a:pP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err="1">
                          <a:sym typeface="Tahoma"/>
                        </a:rPr>
                        <a:t>EfficientNet</a:t>
                      </a:r>
                      <a:r>
                        <a:rPr lang="en-IN" sz="1200" u="none" strike="noStrike" cap="none" dirty="0">
                          <a:sym typeface="Tahoma"/>
                        </a:rPr>
                        <a:t>, </a:t>
                      </a:r>
                      <a:r>
                        <a:rPr lang="en-IN" sz="1200" u="none" strike="noStrike" cap="none" dirty="0" err="1">
                          <a:sym typeface="Tahoma"/>
                        </a:rPr>
                        <a:t>SENet</a:t>
                      </a:r>
                      <a:r>
                        <a:rPr lang="en-IN" sz="1200" u="none" strike="noStrike" cap="none" dirty="0">
                          <a:sym typeface="Tahoma"/>
                        </a:rPr>
                        <a:t> (T1 = 67.2%, T2 = 70.0%), </a:t>
                      </a:r>
                      <a:r>
                        <a:rPr lang="en-IN" sz="1200" u="none" strike="noStrike" cap="none" dirty="0" err="1">
                          <a:sym typeface="Tahoma"/>
                        </a:rPr>
                        <a:t>ResNeXt</a:t>
                      </a:r>
                      <a:r>
                        <a:rPr lang="en-IN" sz="1200" u="none" strike="noStrike" cap="none" dirty="0">
                          <a:sym typeface="Tahoma"/>
                        </a:rPr>
                        <a:t> WSL (T1 = 65.9%, T2 = 68.1%)</a:t>
                      </a:r>
                      <a:endParaRPr lang="en-IN" sz="1600" dirty="0"/>
                    </a:p>
                  </a:txBody>
                  <a:tcPr marL="51431" marR="51431" marT="0" marB="0"/>
                </a:tc>
                <a:extLst>
                  <a:ext uri="{0D108BD9-81ED-4DB2-BD59-A6C34878D82A}">
                    <a16:rowId xmlns:a16="http://schemas.microsoft.com/office/drawing/2014/main" val="10001"/>
                  </a:ext>
                </a:extLst>
              </a:tr>
              <a:tr h="709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ym typeface="Tahoma"/>
                        </a:rPr>
                        <a:t>2020</a:t>
                      </a:r>
                      <a:endParaRPr lang="en-IN" sz="120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dirty="0">
                          <a:sym typeface="Tahoma"/>
                        </a:rPr>
                        <a:t>GLCM, HOG, GAC</a:t>
                      </a: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Tahoma"/>
                        </a:rPr>
                        <a:t>Feature extraction for early detection</a:t>
                      </a:r>
                      <a:endParaRPr lang="en-US" sz="1200" dirty="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ym typeface="Tahoma"/>
                        </a:rPr>
                        <a:t>Not enough/adequate dataset</a:t>
                      </a:r>
                      <a:endParaRPr lang="en-IN" sz="1200" dirty="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Tahoma"/>
                        </a:rPr>
                        <a:t>ABCD Rule, SVM Classifier, Accuracy, Sensitivity, Specificity using KNN</a:t>
                      </a:r>
                      <a:endParaRPr lang="en-US" sz="1200" dirty="0">
                        <a:latin typeface="Tahoma"/>
                        <a:ea typeface="Tahoma"/>
                        <a:cs typeface="Tahoma"/>
                        <a:sym typeface="Tahoma"/>
                      </a:endParaRPr>
                    </a:p>
                  </a:txBody>
                  <a:tcPr marL="51431" marR="51431" marT="0" marB="0"/>
                </a:tc>
                <a:extLst>
                  <a:ext uri="{0D108BD9-81ED-4DB2-BD59-A6C34878D82A}">
                    <a16:rowId xmlns:a16="http://schemas.microsoft.com/office/drawing/2014/main" val="1026226935"/>
                  </a:ext>
                </a:extLst>
              </a:tr>
              <a:tr h="458552">
                <a:tc>
                  <a:txBody>
                    <a:bodyPr/>
                    <a:lstStyle/>
                    <a:p>
                      <a:pPr marL="0" marR="0" lvl="0" indent="0" algn="l" rtl="0">
                        <a:spcBef>
                          <a:spcPts val="0"/>
                        </a:spcBef>
                        <a:spcAft>
                          <a:spcPts val="0"/>
                        </a:spcAft>
                        <a:buNone/>
                      </a:pPr>
                      <a:r>
                        <a:rPr lang="en-IN" sz="1200" u="none" strike="noStrike" cap="none" dirty="0">
                          <a:sym typeface="Tahoma"/>
                        </a:rPr>
                        <a:t>2019</a:t>
                      </a:r>
                      <a:endParaRPr lang="en-IN" sz="1400" dirty="0"/>
                    </a:p>
                  </a:txBody>
                  <a:tcPr marL="51431" marR="51431" marT="0" marB="0"/>
                </a:tc>
                <a:tc>
                  <a:txBody>
                    <a:bodyPr/>
                    <a:lstStyle/>
                    <a:p>
                      <a:pPr marL="0" marR="0" lvl="0" indent="0" algn="l" rtl="0">
                        <a:spcBef>
                          <a:spcPts val="0"/>
                        </a:spcBef>
                        <a:spcAft>
                          <a:spcPts val="0"/>
                        </a:spcAft>
                        <a:buNone/>
                      </a:pPr>
                      <a:r>
                        <a:rPr lang="en-IN" sz="1200" u="none" strike="noStrike" cap="none">
                          <a:sym typeface="Tahoma"/>
                        </a:rPr>
                        <a:t>Multiclass SVM, AlexNet, ReLU</a:t>
                      </a:r>
                      <a:endParaRPr lang="en-IN" sz="1200" u="none" strike="noStrike" cap="none">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sym typeface="Tahoma"/>
                        </a:rPr>
                        <a:t>Accuracy – 94.016%</a:t>
                      </a:r>
                      <a:endParaRPr lang="en-IN" sz="1400"/>
                    </a:p>
                  </a:txBody>
                  <a:tcPr marL="51431" marR="51431" marT="0" marB="0"/>
                </a:tc>
                <a:tc>
                  <a:txBody>
                    <a:bodyPr/>
                    <a:lstStyle/>
                    <a:p>
                      <a:pPr marL="0" marR="0" lvl="0" indent="0" algn="l" rtl="0">
                        <a:spcBef>
                          <a:spcPts val="0"/>
                        </a:spcBef>
                        <a:spcAft>
                          <a:spcPts val="0"/>
                        </a:spcAft>
                        <a:buNone/>
                      </a:pPr>
                      <a:r>
                        <a:rPr lang="en-US" sz="1200" u="none" strike="noStrike" cap="none" dirty="0">
                          <a:sym typeface="Tahoma"/>
                        </a:rPr>
                        <a:t>Model used is a pre-trained model, robust</a:t>
                      </a:r>
                      <a:endParaRPr lang="en-US" sz="1400" dirty="0"/>
                    </a:p>
                  </a:txBody>
                  <a:tcPr marL="51431" marR="51431" marT="0" marB="0"/>
                </a:tc>
                <a:tc>
                  <a:txBody>
                    <a:bodyPr/>
                    <a:lstStyle/>
                    <a:p>
                      <a:pPr marL="0" marR="0" lvl="0" indent="0" algn="l" rtl="0">
                        <a:spcBef>
                          <a:spcPts val="0"/>
                        </a:spcBef>
                        <a:spcAft>
                          <a:spcPts val="0"/>
                        </a:spcAft>
                        <a:buNone/>
                      </a:pPr>
                      <a:r>
                        <a:rPr lang="en-IN" sz="1200" u="none" strike="noStrike" cap="none" dirty="0">
                          <a:sym typeface="Tahoma"/>
                        </a:rPr>
                        <a:t>GOPS, L1D miss rate</a:t>
                      </a:r>
                      <a:endParaRPr lang="en-IN" sz="1400" dirty="0"/>
                    </a:p>
                  </a:txBody>
                  <a:tcPr marL="51431" marR="51431" marT="0" marB="0"/>
                </a:tc>
                <a:extLst>
                  <a:ext uri="{0D108BD9-81ED-4DB2-BD59-A6C34878D82A}">
                    <a16:rowId xmlns:a16="http://schemas.microsoft.com/office/drawing/2014/main" val="10002"/>
                  </a:ext>
                </a:extLst>
              </a:tr>
              <a:tr h="458552">
                <a:tc>
                  <a:txBody>
                    <a:bodyPr/>
                    <a:lstStyle/>
                    <a:p>
                      <a:pPr marL="0" marR="0" lvl="0" indent="0" algn="l" rtl="0">
                        <a:spcBef>
                          <a:spcPts val="0"/>
                        </a:spcBef>
                        <a:spcAft>
                          <a:spcPts val="0"/>
                        </a:spcAft>
                        <a:buNone/>
                      </a:pPr>
                      <a:r>
                        <a:rPr lang="en-IN" sz="1200" u="none" strike="noStrike" cap="none">
                          <a:sym typeface="Tahoma"/>
                        </a:rPr>
                        <a:t>2019</a:t>
                      </a:r>
                      <a:endParaRPr lang="en-IN" sz="1400" dirty="0"/>
                    </a:p>
                  </a:txBody>
                  <a:tcPr marL="51431" marR="51431" marT="0" marB="0"/>
                </a:tc>
                <a:tc>
                  <a:txBody>
                    <a:bodyPr/>
                    <a:lstStyle/>
                    <a:p>
                      <a:pPr marL="0" marR="0" lvl="0" indent="0" algn="l" rtl="0">
                        <a:spcBef>
                          <a:spcPts val="0"/>
                        </a:spcBef>
                        <a:spcAft>
                          <a:spcPts val="0"/>
                        </a:spcAft>
                        <a:buNone/>
                      </a:pPr>
                      <a:r>
                        <a:rPr lang="en-US" sz="1200" u="none" strike="noStrike" cap="none">
                          <a:sym typeface="Tahoma"/>
                        </a:rPr>
                        <a:t>CNN, pooling layers, dense network, SVM</a:t>
                      </a:r>
                      <a:endParaRPr lang="en-US" sz="1400"/>
                    </a:p>
                  </a:txBody>
                  <a:tcPr marL="51431" marR="51431" marT="0" marB="0"/>
                </a:tc>
                <a:tc>
                  <a:txBody>
                    <a:bodyPr/>
                    <a:lstStyle/>
                    <a:p>
                      <a:pPr marL="0" marR="0" lvl="0" indent="0" algn="l" rtl="0">
                        <a:spcBef>
                          <a:spcPts val="0"/>
                        </a:spcBef>
                        <a:spcAft>
                          <a:spcPts val="0"/>
                        </a:spcAft>
                        <a:buNone/>
                      </a:pPr>
                      <a:r>
                        <a:rPr lang="en-IN" sz="1200" u="none" strike="noStrike" cap="none">
                          <a:sym typeface="Tahoma"/>
                        </a:rPr>
                        <a:t>AlexNet, VGG16, ResNet-18</a:t>
                      </a:r>
                      <a:endParaRPr lang="en-IN" sz="1400"/>
                    </a:p>
                  </a:txBody>
                  <a:tcPr marL="51431" marR="51431" marT="0" marB="0"/>
                </a:tc>
                <a:tc>
                  <a:txBody>
                    <a:bodyPr/>
                    <a:lstStyle/>
                    <a:p>
                      <a:pPr marL="0" marR="0" lvl="0" indent="0" algn="l" rtl="0">
                        <a:spcBef>
                          <a:spcPts val="0"/>
                        </a:spcBef>
                        <a:spcAft>
                          <a:spcPts val="0"/>
                        </a:spcAft>
                        <a:buNone/>
                      </a:pPr>
                      <a:r>
                        <a:rPr lang="en-IN" sz="1200" u="none" strike="noStrike" cap="none" dirty="0">
                          <a:sym typeface="Tahoma"/>
                        </a:rPr>
                        <a:t>Deep Network but Small Dataset – 3000 images</a:t>
                      </a:r>
                      <a:endParaRPr lang="en-IN" sz="1400" dirty="0"/>
                    </a:p>
                  </a:txBody>
                  <a:tcPr marL="51431" marR="51431" marT="0" marB="0"/>
                </a:tc>
                <a:tc>
                  <a:txBody>
                    <a:bodyPr/>
                    <a:lstStyle/>
                    <a:p>
                      <a:pPr marL="0" marR="0" lvl="0" indent="0" algn="l" rtl="0">
                        <a:spcBef>
                          <a:spcPts val="0"/>
                        </a:spcBef>
                        <a:spcAft>
                          <a:spcPts val="0"/>
                        </a:spcAft>
                        <a:buNone/>
                      </a:pPr>
                      <a:r>
                        <a:rPr lang="en-IN" sz="1200" u="none" strike="noStrike" cap="none" dirty="0">
                          <a:latin typeface="Tahoma"/>
                          <a:ea typeface="Tahoma"/>
                          <a:cs typeface="Tahoma"/>
                          <a:sym typeface="Tahoma"/>
                        </a:rPr>
                        <a:t>Accuracy = 74%</a:t>
                      </a:r>
                    </a:p>
                  </a:txBody>
                  <a:tcPr marL="51431" marR="51431"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628650" y="82862"/>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Literature Survey 6-10</a:t>
            </a:r>
            <a:endParaRPr dirty="0"/>
          </a:p>
        </p:txBody>
      </p:sp>
      <p:graphicFrame>
        <p:nvGraphicFramePr>
          <p:cNvPr id="4" name="Google Shape;98;p3">
            <a:extLst>
              <a:ext uri="{FF2B5EF4-FFF2-40B4-BE49-F238E27FC236}">
                <a16:creationId xmlns:a16="http://schemas.microsoft.com/office/drawing/2014/main" id="{B2C401FE-25F7-4551-AFBA-F3A249525EA9}"/>
              </a:ext>
            </a:extLst>
          </p:cNvPr>
          <p:cNvGraphicFramePr/>
          <p:nvPr>
            <p:extLst>
              <p:ext uri="{D42A27DB-BD31-4B8C-83A1-F6EECF244321}">
                <p14:modId xmlns:p14="http://schemas.microsoft.com/office/powerpoint/2010/main" val="200162738"/>
              </p:ext>
            </p:extLst>
          </p:nvPr>
        </p:nvGraphicFramePr>
        <p:xfrm>
          <a:off x="175261" y="990568"/>
          <a:ext cx="8793478" cy="4070070"/>
        </p:xfrm>
        <a:graphic>
          <a:graphicData uri="http://schemas.openxmlformats.org/drawingml/2006/table">
            <a:tbl>
              <a:tblPr firstRow="1" firstCol="1" bandRow="1">
                <a:tableStyleId>{5C22544A-7EE6-4342-B048-85BDC9FD1C3A}</a:tableStyleId>
              </a:tblPr>
              <a:tblGrid>
                <a:gridCol w="98298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814344">
                  <a:extLst>
                    <a:ext uri="{9D8B030D-6E8A-4147-A177-3AD203B41FA5}">
                      <a16:colId xmlns:a16="http://schemas.microsoft.com/office/drawing/2014/main" val="20003"/>
                    </a:ext>
                  </a:extLst>
                </a:gridCol>
                <a:gridCol w="1759434">
                  <a:extLst>
                    <a:ext uri="{9D8B030D-6E8A-4147-A177-3AD203B41FA5}">
                      <a16:colId xmlns:a16="http://schemas.microsoft.com/office/drawing/2014/main" val="20004"/>
                    </a:ext>
                  </a:extLst>
                </a:gridCol>
              </a:tblGrid>
              <a:tr h="412470">
                <a:tc>
                  <a:txBody>
                    <a:bodyPr/>
                    <a:lstStyle/>
                    <a:p>
                      <a:pPr marL="0" marR="0" lvl="0" indent="0" algn="l" rtl="0">
                        <a:spcBef>
                          <a:spcPts val="0"/>
                        </a:spcBef>
                        <a:spcAft>
                          <a:spcPts val="0"/>
                        </a:spcAft>
                        <a:buNone/>
                      </a:pPr>
                      <a:r>
                        <a:rPr lang="en-IN" sz="1200" u="none" strike="noStrike" cap="none" dirty="0"/>
                        <a:t>Authors &amp;Year</a:t>
                      </a:r>
                      <a:endParaRPr sz="1200" u="none" strike="noStrike" cap="none"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dirty="0"/>
                        <a:t>Methodology or Techniques used</a:t>
                      </a:r>
                      <a:endParaRPr sz="1200" u="none" strike="noStrike" cap="none"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dirty="0"/>
                        <a:t>Advantages</a:t>
                      </a:r>
                      <a:endParaRPr sz="1200" u="none" strike="noStrike" cap="none"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t>Issues</a:t>
                      </a:r>
                      <a:endParaRPr sz="1200" u="none" strike="noStrike" cap="none">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cap="none"/>
                        <a:t>Metrics used</a:t>
                      </a:r>
                      <a:endParaRPr sz="1200" u="none" strike="noStrike" cap="none">
                        <a:latin typeface="Tahoma"/>
                        <a:ea typeface="Tahoma"/>
                        <a:cs typeface="Tahoma"/>
                        <a:sym typeface="Tahoma"/>
                      </a:endParaRPr>
                    </a:p>
                  </a:txBody>
                  <a:tcPr marL="51431" marR="51431" marT="0" marB="0"/>
                </a:tc>
                <a:extLst>
                  <a:ext uri="{0D108BD9-81ED-4DB2-BD59-A6C34878D82A}">
                    <a16:rowId xmlns:a16="http://schemas.microsoft.com/office/drawing/2014/main" val="10000"/>
                  </a:ext>
                </a:extLst>
              </a:tr>
              <a:tr h="5760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April 2019</a:t>
                      </a:r>
                      <a:endParaRPr lang="en-IN" sz="1200" dirty="0"/>
                    </a:p>
                    <a:p>
                      <a:pPr marL="0" marR="0" lvl="0" indent="0" algn="l" rtl="0">
                        <a:spcBef>
                          <a:spcPts val="0"/>
                        </a:spcBef>
                        <a:spcAft>
                          <a:spcPts val="0"/>
                        </a:spcAft>
                        <a:buNone/>
                      </a:pPr>
                      <a:endParaRPr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CNN, pooling layer, dense network</a:t>
                      </a:r>
                      <a:endParaRPr lang="en-IN" sz="1200" dirty="0"/>
                    </a:p>
                    <a:p>
                      <a:pPr marL="0" marR="0" lvl="0" indent="0" algn="l" rtl="0">
                        <a:spcBef>
                          <a:spcPts val="0"/>
                        </a:spcBef>
                        <a:spcAft>
                          <a:spcPts val="0"/>
                        </a:spcAft>
                        <a:buNone/>
                      </a:pPr>
                      <a:endParaRPr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Accuracy – 89.5%</a:t>
                      </a:r>
                      <a:endParaRPr lang="en-IN" sz="1200" dirty="0"/>
                    </a:p>
                    <a:p>
                      <a:pPr marL="0" marR="0" lvl="0" indent="0" algn="l" rtl="0">
                        <a:spcBef>
                          <a:spcPts val="0"/>
                        </a:spcBef>
                        <a:spcAft>
                          <a:spcPts val="0"/>
                        </a:spcAft>
                        <a:buNone/>
                      </a:pPr>
                      <a:endParaRPr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Time consuming</a:t>
                      </a:r>
                      <a:endParaRPr lang="en-IN" sz="1200" dirty="0"/>
                    </a:p>
                    <a:p>
                      <a:pPr marL="0" marR="0" lvl="0" indent="0" algn="l" rtl="0">
                        <a:spcBef>
                          <a:spcPts val="0"/>
                        </a:spcBef>
                        <a:spcAft>
                          <a:spcPts val="0"/>
                        </a:spcAft>
                        <a:buNone/>
                      </a:pPr>
                      <a:endParaRPr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ym typeface="Tahoma"/>
                        </a:rPr>
                        <a:t>Accuracy = 89.5%, Recall = 0.84, Specificity, Precision = 0.8325, F-measure = 0.8325</a:t>
                      </a:r>
                      <a:endParaRPr lang="en-US" sz="1200" dirty="0"/>
                    </a:p>
                  </a:txBody>
                  <a:tcPr marL="51431" marR="51431" marT="0" marB="0"/>
                </a:tc>
                <a:extLst>
                  <a:ext uri="{0D108BD9-81ED-4DB2-BD59-A6C34878D82A}">
                    <a16:rowId xmlns:a16="http://schemas.microsoft.com/office/drawing/2014/main" val="3154335521"/>
                  </a:ext>
                </a:extLst>
              </a:tr>
              <a:tr h="576086">
                <a:tc>
                  <a:txBody>
                    <a:bodyPr/>
                    <a:lstStyle/>
                    <a:p>
                      <a:pPr marL="0" marR="0" lvl="0" indent="0" algn="l" rtl="0">
                        <a:spcBef>
                          <a:spcPts val="0"/>
                        </a:spcBef>
                        <a:spcAft>
                          <a:spcPts val="0"/>
                        </a:spcAft>
                        <a:buNone/>
                      </a:pPr>
                      <a:r>
                        <a:rPr lang="en-IN" sz="1200" u="none" strike="noStrike" cap="none" dirty="0">
                          <a:sym typeface="Tahoma"/>
                        </a:rPr>
                        <a:t>March 2019</a:t>
                      </a:r>
                      <a:endParaRPr sz="1200" dirty="0"/>
                    </a:p>
                  </a:txBody>
                  <a:tcPr marL="51431" marR="51431" marT="0" marB="0"/>
                </a:tc>
                <a:tc>
                  <a:txBody>
                    <a:bodyPr/>
                    <a:lstStyle/>
                    <a:p>
                      <a:pPr marL="0" marR="0" lvl="0" indent="0" algn="l" rtl="0">
                        <a:spcBef>
                          <a:spcPts val="0"/>
                        </a:spcBef>
                        <a:spcAft>
                          <a:spcPts val="0"/>
                        </a:spcAft>
                        <a:buNone/>
                      </a:pPr>
                      <a:r>
                        <a:rPr lang="en-IN" sz="1200" u="none" strike="noStrike" cap="none">
                          <a:sym typeface="Tahoma"/>
                        </a:rPr>
                        <a:t>CNN, Inception V2 Net, K-means Cluster, Max-pooling, Sonification Algorithms</a:t>
                      </a:r>
                      <a:endParaRPr sz="1200"/>
                    </a:p>
                  </a:txBody>
                  <a:tcPr marL="51431" marR="51431" marT="0" marB="0"/>
                </a:tc>
                <a:tc>
                  <a:txBody>
                    <a:bodyPr/>
                    <a:lstStyle/>
                    <a:p>
                      <a:pPr marL="0" marR="0" lvl="0" indent="0" algn="l" rtl="0">
                        <a:spcBef>
                          <a:spcPts val="0"/>
                        </a:spcBef>
                        <a:spcAft>
                          <a:spcPts val="0"/>
                        </a:spcAft>
                        <a:buNone/>
                      </a:pPr>
                      <a:r>
                        <a:rPr lang="en-IN" sz="1200" u="none" strike="noStrike" cap="none" dirty="0">
                          <a:sym typeface="Tahoma"/>
                        </a:rPr>
                        <a:t>No. of K-means Epochs = 100</a:t>
                      </a:r>
                      <a:endParaRPr sz="1200" dirty="0"/>
                    </a:p>
                  </a:txBody>
                  <a:tcPr marL="51431" marR="51431" marT="0" marB="0"/>
                </a:tc>
                <a:tc>
                  <a:txBody>
                    <a:bodyPr/>
                    <a:lstStyle/>
                    <a:p>
                      <a:pPr marL="0" marR="0" lvl="0" indent="0" algn="l" rtl="0">
                        <a:spcBef>
                          <a:spcPts val="0"/>
                        </a:spcBef>
                        <a:spcAft>
                          <a:spcPts val="0"/>
                        </a:spcAft>
                        <a:buNone/>
                      </a:pPr>
                      <a:r>
                        <a:rPr lang="en-IN" sz="1200" u="none" strike="noStrike" cap="none" dirty="0">
                          <a:sym typeface="Tahoma"/>
                        </a:rPr>
                        <a:t>F2-score +</a:t>
                      </a:r>
                      <a:r>
                        <a:rPr lang="en-IN" sz="1200" u="none" strike="noStrike" cap="none" dirty="0" err="1">
                          <a:sym typeface="Tahoma"/>
                        </a:rPr>
                        <a:t>ve</a:t>
                      </a:r>
                      <a:r>
                        <a:rPr lang="en-IN" sz="1200" u="none" strike="noStrike" cap="none" dirty="0">
                          <a:sym typeface="Tahoma"/>
                        </a:rPr>
                        <a:t> Prediction = 59.9%, High Sensitivity, Low Specificity</a:t>
                      </a:r>
                      <a:endParaRPr sz="1200" dirty="0"/>
                    </a:p>
                  </a:txBody>
                  <a:tcPr marL="51431" marR="51431" marT="0" marB="0"/>
                </a:tc>
                <a:tc>
                  <a:txBody>
                    <a:bodyPr/>
                    <a:lstStyle/>
                    <a:p>
                      <a:pPr marL="0" marR="0" lvl="0" indent="0" algn="l" rtl="0">
                        <a:spcBef>
                          <a:spcPts val="0"/>
                        </a:spcBef>
                        <a:spcAft>
                          <a:spcPts val="0"/>
                        </a:spcAft>
                        <a:buNone/>
                      </a:pPr>
                      <a:r>
                        <a:rPr lang="en-IN" sz="1200" u="none" strike="noStrike" cap="none" dirty="0">
                          <a:sym typeface="Tahoma"/>
                        </a:rPr>
                        <a:t>F2-score = 81.8%, Sensitivity = 91.7%, Specificity = 41.8%, Precision = 57.3%</a:t>
                      </a:r>
                      <a:endParaRPr sz="1200" dirty="0"/>
                    </a:p>
                  </a:txBody>
                  <a:tcPr marL="51431" marR="51431" marT="0" marB="0"/>
                </a:tc>
                <a:extLst>
                  <a:ext uri="{0D108BD9-81ED-4DB2-BD59-A6C34878D82A}">
                    <a16:rowId xmlns:a16="http://schemas.microsoft.com/office/drawing/2014/main" val="10001"/>
                  </a:ext>
                </a:extLst>
              </a:tr>
              <a:tr h="535938">
                <a:tc>
                  <a:txBody>
                    <a:bodyPr/>
                    <a:lstStyle/>
                    <a:p>
                      <a:pPr marL="0" marR="0" lvl="0" indent="0" algn="l" rtl="0">
                        <a:spcBef>
                          <a:spcPts val="0"/>
                        </a:spcBef>
                        <a:spcAft>
                          <a:spcPts val="0"/>
                        </a:spcAft>
                        <a:buNone/>
                      </a:pPr>
                      <a:r>
                        <a:rPr lang="en-IN" sz="1200" dirty="0">
                          <a:sym typeface="Tahoma"/>
                        </a:rPr>
                        <a:t>2019</a:t>
                      </a:r>
                      <a:endParaRPr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ym typeface="Tahoma"/>
                        </a:rPr>
                        <a:t>CNN, </a:t>
                      </a:r>
                      <a:r>
                        <a:rPr lang="en-US" sz="1200" dirty="0" err="1">
                          <a:sym typeface="Tahoma"/>
                        </a:rPr>
                        <a:t>McNemar</a:t>
                      </a:r>
                      <a:r>
                        <a:rPr lang="en-US" sz="1200" dirty="0">
                          <a:sym typeface="Tahoma"/>
                        </a:rPr>
                        <a:t> Test, ResNet50, Bonferroni Correction</a:t>
                      </a:r>
                      <a:endParaRPr lang="en-US" sz="1200" dirty="0"/>
                    </a:p>
                  </a:txBody>
                  <a:tcPr marL="51431" marR="51431" marT="0" marB="0"/>
                </a:tc>
                <a:tc>
                  <a:txBody>
                    <a:bodyPr/>
                    <a:lstStyle/>
                    <a:p>
                      <a:pPr marL="0" marR="0" lvl="0" indent="0" algn="l" rtl="0">
                        <a:spcBef>
                          <a:spcPts val="0"/>
                        </a:spcBef>
                        <a:spcAft>
                          <a:spcPts val="0"/>
                        </a:spcAft>
                        <a:buNone/>
                      </a:pPr>
                      <a:r>
                        <a:rPr lang="en-IN" sz="1200" dirty="0">
                          <a:sym typeface="Tahoma"/>
                        </a:rPr>
                        <a:t>MATLAB</a:t>
                      </a:r>
                      <a:endParaRPr sz="1200" dirty="0"/>
                    </a:p>
                  </a:txBody>
                  <a:tcPr marL="51431" marR="51431" marT="0" marB="0"/>
                </a:tc>
                <a:tc>
                  <a:txBody>
                    <a:bodyPr/>
                    <a:lstStyle/>
                    <a:p>
                      <a:pPr marL="0" marR="0" lvl="0" indent="0" algn="l" rtl="0">
                        <a:spcBef>
                          <a:spcPts val="0"/>
                        </a:spcBef>
                        <a:spcAft>
                          <a:spcPts val="0"/>
                        </a:spcAft>
                        <a:buNone/>
                      </a:pPr>
                      <a:r>
                        <a:rPr lang="en-IN" sz="1200">
                          <a:sym typeface="Tahoma"/>
                        </a:rPr>
                        <a:t>Small dataset (11,444), training may be inefficient, class imbalance</a:t>
                      </a:r>
                      <a:endParaRPr sz="1200"/>
                    </a:p>
                  </a:txBody>
                  <a:tcPr marL="51431" marR="51431" marT="0" marB="0"/>
                </a:tc>
                <a:tc>
                  <a:txBody>
                    <a:bodyPr/>
                    <a:lstStyle/>
                    <a:p>
                      <a:pPr marL="0" marR="0" lvl="0" indent="0" algn="l" rtl="0">
                        <a:spcBef>
                          <a:spcPts val="0"/>
                        </a:spcBef>
                        <a:spcAft>
                          <a:spcPts val="0"/>
                        </a:spcAft>
                        <a:buNone/>
                      </a:pPr>
                      <a:r>
                        <a:rPr lang="en-IN" sz="1200" dirty="0"/>
                        <a:t>Accuracy = 100%, detection rate = 100%</a:t>
                      </a:r>
                      <a:endParaRPr sz="1200" dirty="0"/>
                    </a:p>
                  </a:txBody>
                  <a:tcPr marL="51431" marR="51431" marT="0" marB="0"/>
                </a:tc>
                <a:extLst>
                  <a:ext uri="{0D108BD9-81ED-4DB2-BD59-A6C34878D82A}">
                    <a16:rowId xmlns:a16="http://schemas.microsoft.com/office/drawing/2014/main" val="10004"/>
                  </a:ext>
                </a:extLst>
              </a:tr>
              <a:tr h="412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2018-2019</a:t>
                      </a: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CNN, VGG16, ImageNet</a:t>
                      </a: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ym typeface="Tahoma"/>
                        </a:rPr>
                        <a:t>Accuracy – 92.5%, Max-pooling fetches maximum pixel</a:t>
                      </a:r>
                      <a:endParaRPr lang="en-US" sz="1200" dirty="0"/>
                    </a:p>
                  </a:txBody>
                  <a:tcPr marL="51431" marR="51431" marT="0" marB="0"/>
                </a:tc>
                <a:tc>
                  <a:txBody>
                    <a:bodyPr/>
                    <a:lstStyle/>
                    <a:p>
                      <a:pPr marL="0" marR="0" lvl="0" indent="0" algn="l" rtl="0">
                        <a:spcBef>
                          <a:spcPts val="0"/>
                        </a:spcBef>
                        <a:spcAft>
                          <a:spcPts val="0"/>
                        </a:spcAft>
                        <a:buNone/>
                      </a:pPr>
                      <a:r>
                        <a:rPr lang="en-IN" sz="1200" u="none" strike="noStrike" cap="none" dirty="0">
                          <a:sym typeface="Tahoma"/>
                        </a:rPr>
                        <a:t>F1-score = 0.77,</a:t>
                      </a:r>
                      <a:endParaRPr lang="en-IN" sz="1200" dirty="0"/>
                    </a:p>
                    <a:p>
                      <a:pPr marL="0" marR="0" lvl="0" indent="0" algn="l" rtl="0">
                        <a:spcBef>
                          <a:spcPts val="0"/>
                        </a:spcBef>
                        <a:spcAft>
                          <a:spcPts val="0"/>
                        </a:spcAft>
                        <a:buNone/>
                      </a:pPr>
                      <a:r>
                        <a:rPr lang="en-IN" sz="1200" u="none" strike="noStrike" cap="none" dirty="0">
                          <a:sym typeface="Tahoma"/>
                        </a:rPr>
                        <a:t>VGG16 Accuracy = 78%</a:t>
                      </a: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Random Forest = 65.9%, </a:t>
                      </a:r>
                      <a:r>
                        <a:rPr lang="en-IN" sz="1200" u="none" strike="noStrike" cap="none" dirty="0" err="1">
                          <a:sym typeface="Tahoma"/>
                        </a:rPr>
                        <a:t>XGBoost</a:t>
                      </a:r>
                      <a:r>
                        <a:rPr lang="en-IN" sz="1200" u="none" strike="noStrike" cap="none" dirty="0">
                          <a:sym typeface="Tahoma"/>
                        </a:rPr>
                        <a:t> = 65.15%, SVM = 65.86%, </a:t>
                      </a:r>
                      <a:r>
                        <a:rPr lang="en-IN" sz="1200" u="none" strike="noStrike" cap="none" dirty="0" err="1">
                          <a:sym typeface="Tahoma"/>
                        </a:rPr>
                        <a:t>ReLU</a:t>
                      </a:r>
                      <a:r>
                        <a:rPr lang="en-IN" sz="1200" u="none" strike="noStrike" cap="none" dirty="0">
                          <a:sym typeface="Tahoma"/>
                        </a:rPr>
                        <a:t>, Sigmoid</a:t>
                      </a:r>
                      <a:endParaRPr lang="en-IN" sz="1200" dirty="0"/>
                    </a:p>
                  </a:txBody>
                  <a:tcPr marL="51431" marR="51431" marT="0" marB="0"/>
                </a:tc>
                <a:extLst>
                  <a:ext uri="{0D108BD9-81ED-4DB2-BD59-A6C34878D82A}">
                    <a16:rowId xmlns:a16="http://schemas.microsoft.com/office/drawing/2014/main" val="1654386173"/>
                  </a:ext>
                </a:extLst>
              </a:tr>
              <a:tr h="4124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a:sym typeface="Tahoma"/>
                        </a:rPr>
                        <a:t>2018</a:t>
                      </a:r>
                      <a:endParaRPr lang="en-IN" sz="1200" dirty="0"/>
                    </a:p>
                    <a:p>
                      <a:pPr marL="0" marR="0" lvl="0" indent="0" algn="l" rtl="0">
                        <a:spcBef>
                          <a:spcPts val="0"/>
                        </a:spcBef>
                        <a:spcAft>
                          <a:spcPts val="0"/>
                        </a:spcAft>
                        <a:buNone/>
                      </a:pPr>
                      <a:endParaRPr sz="1200" dirty="0">
                        <a:latin typeface="Tahoma"/>
                        <a:ea typeface="Tahoma"/>
                        <a:cs typeface="Tahoma"/>
                        <a:sym typeface="Tahoma"/>
                      </a:endParaRP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strike="noStrike" cap="none" dirty="0" err="1">
                          <a:sym typeface="Tahoma"/>
                        </a:rPr>
                        <a:t>MatConvNet</a:t>
                      </a:r>
                      <a:r>
                        <a:rPr lang="en-IN" sz="1200" u="none" strike="noStrike" cap="none" dirty="0">
                          <a:sym typeface="Tahoma"/>
                        </a:rPr>
                        <a:t> &amp; </a:t>
                      </a:r>
                      <a:r>
                        <a:rPr lang="en-IN" sz="1200" u="none" strike="noStrike" cap="none" dirty="0" err="1">
                          <a:sym typeface="Tahoma"/>
                        </a:rPr>
                        <a:t>GoogLeNet</a:t>
                      </a:r>
                      <a:r>
                        <a:rPr lang="en-IN" sz="1200" u="none" strike="noStrike" cap="none" dirty="0">
                          <a:sym typeface="Tahoma"/>
                        </a:rPr>
                        <a:t> Inception V3 CNN, </a:t>
                      </a:r>
                      <a:r>
                        <a:rPr lang="en-IN" sz="1200" dirty="0" err="1">
                          <a:sym typeface="Tahoma"/>
                        </a:rPr>
                        <a:t>GoogLeNet</a:t>
                      </a:r>
                      <a:r>
                        <a:rPr lang="en-IN" sz="1200" dirty="0">
                          <a:sym typeface="Tahoma"/>
                        </a:rPr>
                        <a:t>, </a:t>
                      </a:r>
                      <a:r>
                        <a:rPr lang="en-IN" sz="1200" dirty="0" err="1">
                          <a:sym typeface="Tahoma"/>
                        </a:rPr>
                        <a:t>AlexNet</a:t>
                      </a:r>
                      <a:r>
                        <a:rPr lang="en-IN" sz="1200" dirty="0">
                          <a:sym typeface="Tahoma"/>
                        </a:rPr>
                        <a:t>, </a:t>
                      </a:r>
                      <a:r>
                        <a:rPr lang="en-IN" sz="1200" dirty="0" err="1">
                          <a:sym typeface="Tahoma"/>
                        </a:rPr>
                        <a:t>ResNet</a:t>
                      </a:r>
                      <a:r>
                        <a:rPr lang="en-IN" sz="1200" dirty="0">
                          <a:sym typeface="Tahoma"/>
                        </a:rPr>
                        <a:t>, </a:t>
                      </a:r>
                      <a:r>
                        <a:rPr lang="en-IN" sz="1200" dirty="0" err="1">
                          <a:sym typeface="Tahoma"/>
                        </a:rPr>
                        <a:t>VGGNet</a:t>
                      </a:r>
                      <a:r>
                        <a:rPr lang="en-IN" sz="1200" dirty="0">
                          <a:sym typeface="Tahoma"/>
                        </a:rPr>
                        <a:t>, Simple Majority Voting, SMP</a:t>
                      </a:r>
                      <a:endParaRPr lang="en-IN" sz="1200" dirty="0"/>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cap="none" dirty="0">
                          <a:sym typeface="Tahoma"/>
                        </a:rPr>
                        <a:t>1.28 million NATURAL images 500 epochs, pre-trained models used, </a:t>
                      </a:r>
                      <a:r>
                        <a:rPr lang="en-US" sz="1200" u="none" strike="noStrike" cap="none" dirty="0" err="1">
                          <a:sym typeface="Tahoma"/>
                        </a:rPr>
                        <a:t>MatConvNet</a:t>
                      </a:r>
                      <a:r>
                        <a:rPr lang="en-US" sz="1200" u="none" strike="noStrike" cap="none" dirty="0">
                          <a:sym typeface="Tahoma"/>
                        </a:rPr>
                        <a:t> provides </a:t>
                      </a:r>
                      <a:r>
                        <a:rPr lang="en-US" sz="1200" u="none" strike="noStrike" cap="none" dirty="0">
                          <a:solidFill>
                            <a:schemeClr val="dk1"/>
                          </a:solidFill>
                          <a:sym typeface="Tahoma"/>
                        </a:rPr>
                        <a:t>pre-trained CNN models </a:t>
                      </a:r>
                      <a:r>
                        <a:rPr lang="en-US" sz="1200" dirty="0">
                          <a:solidFill>
                            <a:schemeClr val="dk1"/>
                          </a:solidFill>
                          <a:sym typeface="Tahoma"/>
                        </a:rPr>
                        <a:t>and some functions to create and initialize new neural networks</a:t>
                      </a:r>
                    </a:p>
                  </a:txBody>
                  <a:tcPr marL="51431" marR="51431"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sym typeface="Tahoma"/>
                        </a:rPr>
                        <a:t>Limited computational resources, time-consuming procedures</a:t>
                      </a:r>
                      <a:endParaRPr lang="en-US" sz="1200" dirty="0"/>
                    </a:p>
                    <a:p>
                      <a:pPr marL="0" marR="0" lvl="0" indent="0" algn="l" rtl="0">
                        <a:spcBef>
                          <a:spcPts val="0"/>
                        </a:spcBef>
                        <a:spcAft>
                          <a:spcPts val="0"/>
                        </a:spcAft>
                        <a:buNone/>
                      </a:pPr>
                      <a:endParaRPr sz="120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200" u="none" strike="noStrike" kern="1200" cap="none" dirty="0" err="1">
                          <a:solidFill>
                            <a:schemeClr val="dk1"/>
                          </a:solidFill>
                          <a:latin typeface="+mn-lt"/>
                          <a:ea typeface="+mn-ea"/>
                          <a:cs typeface="+mn-cs"/>
                          <a:sym typeface="Tahoma"/>
                        </a:rPr>
                        <a:t>GoggLeNet</a:t>
                      </a:r>
                      <a:r>
                        <a:rPr lang="en-IN" sz="1200" u="none" strike="noStrike" kern="1200" cap="none" dirty="0">
                          <a:solidFill>
                            <a:schemeClr val="dk1"/>
                          </a:solidFill>
                          <a:latin typeface="+mn-lt"/>
                          <a:ea typeface="+mn-ea"/>
                          <a:cs typeface="+mn-cs"/>
                          <a:sym typeface="Tahoma"/>
                        </a:rPr>
                        <a:t> Error Rate = 0.1, </a:t>
                      </a:r>
                      <a:r>
                        <a:rPr lang="en-IN" sz="1200" u="none" strike="noStrike" kern="1200" cap="none" dirty="0" err="1">
                          <a:solidFill>
                            <a:schemeClr val="dk1"/>
                          </a:solidFill>
                          <a:latin typeface="+mn-lt"/>
                          <a:ea typeface="+mn-ea"/>
                          <a:cs typeface="+mn-cs"/>
                          <a:sym typeface="Tahoma"/>
                        </a:rPr>
                        <a:t>ResNet</a:t>
                      </a:r>
                      <a:r>
                        <a:rPr lang="en-IN" sz="1200" u="none" strike="noStrike" kern="1200" cap="none" dirty="0">
                          <a:solidFill>
                            <a:schemeClr val="dk1"/>
                          </a:solidFill>
                          <a:latin typeface="+mn-lt"/>
                          <a:ea typeface="+mn-ea"/>
                          <a:cs typeface="+mn-cs"/>
                          <a:sym typeface="Tahoma"/>
                        </a:rPr>
                        <a:t> Error Rate= 0.02, </a:t>
                      </a:r>
                      <a:r>
                        <a:rPr lang="en-IN" sz="1200" u="none" strike="noStrike" kern="1200" cap="none" dirty="0" err="1">
                          <a:solidFill>
                            <a:schemeClr val="dk1"/>
                          </a:solidFill>
                          <a:latin typeface="+mn-lt"/>
                          <a:ea typeface="+mn-ea"/>
                          <a:cs typeface="+mn-cs"/>
                          <a:sym typeface="Tahoma"/>
                        </a:rPr>
                        <a:t>AlexNet</a:t>
                      </a:r>
                      <a:r>
                        <a:rPr lang="en-IN" sz="1200" u="none" strike="noStrike" kern="1200" cap="none" dirty="0">
                          <a:solidFill>
                            <a:schemeClr val="dk1"/>
                          </a:solidFill>
                          <a:latin typeface="+mn-lt"/>
                          <a:ea typeface="+mn-ea"/>
                          <a:cs typeface="+mn-cs"/>
                          <a:sym typeface="Tahoma"/>
                        </a:rPr>
                        <a:t> Error Rate = approx. 0.001, </a:t>
                      </a:r>
                      <a:r>
                        <a:rPr lang="en-IN" sz="1200" u="none" strike="noStrike" kern="1200" cap="none" dirty="0" err="1">
                          <a:solidFill>
                            <a:schemeClr val="dk1"/>
                          </a:solidFill>
                          <a:latin typeface="+mn-lt"/>
                          <a:ea typeface="+mn-ea"/>
                          <a:cs typeface="+mn-cs"/>
                          <a:sym typeface="Tahoma"/>
                        </a:rPr>
                        <a:t>VGGNet</a:t>
                      </a:r>
                      <a:r>
                        <a:rPr lang="en-IN" sz="1200" u="none" strike="noStrike" kern="1200" cap="none" dirty="0">
                          <a:solidFill>
                            <a:schemeClr val="dk1"/>
                          </a:solidFill>
                          <a:latin typeface="+mn-lt"/>
                          <a:ea typeface="+mn-ea"/>
                          <a:cs typeface="+mn-cs"/>
                          <a:sym typeface="Tahoma"/>
                        </a:rPr>
                        <a:t> Error Rate = approx. 0.001</a:t>
                      </a:r>
                      <a:endParaRPr sz="1200" u="none" strike="noStrike" kern="1200" cap="none" dirty="0">
                        <a:solidFill>
                          <a:schemeClr val="dk1"/>
                        </a:solidFill>
                        <a:latin typeface="+mn-lt"/>
                        <a:ea typeface="+mn-ea"/>
                        <a:cs typeface="+mn-cs"/>
                        <a:sym typeface="Tahoma"/>
                      </a:endParaRPr>
                    </a:p>
                  </a:txBody>
                  <a:tcPr marL="51431" marR="51431" marT="0" marB="0"/>
                </a:tc>
                <a:extLst>
                  <a:ext uri="{0D108BD9-81ED-4DB2-BD59-A6C34878D82A}">
                    <a16:rowId xmlns:a16="http://schemas.microsoft.com/office/drawing/2014/main" val="97547865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628650" y="273844"/>
            <a:ext cx="7886700" cy="994172"/>
          </a:xfrm>
          <a:prstGeom prst="rect">
            <a:avLst/>
          </a:prstGeom>
          <a:noFill/>
          <a:ln>
            <a:noFill/>
          </a:ln>
        </p:spPr>
        <p:txBody>
          <a:bodyPr spcFirstLastPara="1" vert="horz" wrap="square" lIns="68569" tIns="34275" rIns="68569" bIns="34275" rtlCol="0" anchor="ctr" anchorCtr="0">
            <a:normAutofit/>
          </a:bodyPr>
          <a:lstStyle/>
          <a:p>
            <a:pPr>
              <a:lnSpc>
                <a:spcPct val="90000"/>
              </a:lnSpc>
              <a:spcBef>
                <a:spcPts val="0"/>
              </a:spcBef>
              <a:buClr>
                <a:schemeClr val="dk1"/>
              </a:buClr>
              <a:buSzPts val="4400"/>
            </a:pPr>
            <a:r>
              <a:rPr lang="en-IN" dirty="0"/>
              <a:t>Literature Survey 11-15</a:t>
            </a:r>
            <a:endParaRPr dirty="0"/>
          </a:p>
        </p:txBody>
      </p:sp>
      <p:graphicFrame>
        <p:nvGraphicFramePr>
          <p:cNvPr id="105" name="Google Shape;105;p4"/>
          <p:cNvGraphicFramePr/>
          <p:nvPr>
            <p:extLst>
              <p:ext uri="{D42A27DB-BD31-4B8C-83A1-F6EECF244321}">
                <p14:modId xmlns:p14="http://schemas.microsoft.com/office/powerpoint/2010/main" val="1403145548"/>
              </p:ext>
            </p:extLst>
          </p:nvPr>
        </p:nvGraphicFramePr>
        <p:xfrm>
          <a:off x="312420" y="1268016"/>
          <a:ext cx="8519160" cy="3754503"/>
        </p:xfrm>
        <a:graphic>
          <a:graphicData uri="http://schemas.openxmlformats.org/drawingml/2006/table">
            <a:tbl>
              <a:tblPr firstRow="1" firstCol="1" bandRow="1">
                <a:tableStyleId>{5C22544A-7EE6-4342-B048-85BDC9FD1C3A}</a:tableStyleId>
              </a:tblPr>
              <a:tblGrid>
                <a:gridCol w="1245447">
                  <a:extLst>
                    <a:ext uri="{9D8B030D-6E8A-4147-A177-3AD203B41FA5}">
                      <a16:colId xmlns:a16="http://schemas.microsoft.com/office/drawing/2014/main" val="20000"/>
                    </a:ext>
                  </a:extLst>
                </a:gridCol>
                <a:gridCol w="1583266">
                  <a:extLst>
                    <a:ext uri="{9D8B030D-6E8A-4147-A177-3AD203B41FA5}">
                      <a16:colId xmlns:a16="http://schemas.microsoft.com/office/drawing/2014/main" val="20001"/>
                    </a:ext>
                  </a:extLst>
                </a:gridCol>
                <a:gridCol w="1862667">
                  <a:extLst>
                    <a:ext uri="{9D8B030D-6E8A-4147-A177-3AD203B41FA5}">
                      <a16:colId xmlns:a16="http://schemas.microsoft.com/office/drawing/2014/main" val="20002"/>
                    </a:ext>
                  </a:extLst>
                </a:gridCol>
                <a:gridCol w="1557867">
                  <a:extLst>
                    <a:ext uri="{9D8B030D-6E8A-4147-A177-3AD203B41FA5}">
                      <a16:colId xmlns:a16="http://schemas.microsoft.com/office/drawing/2014/main" val="20003"/>
                    </a:ext>
                  </a:extLst>
                </a:gridCol>
                <a:gridCol w="2269913">
                  <a:extLst>
                    <a:ext uri="{9D8B030D-6E8A-4147-A177-3AD203B41FA5}">
                      <a16:colId xmlns:a16="http://schemas.microsoft.com/office/drawing/2014/main" val="20004"/>
                    </a:ext>
                  </a:extLst>
                </a:gridCol>
              </a:tblGrid>
              <a:tr h="467666">
                <a:tc>
                  <a:txBody>
                    <a:bodyPr/>
                    <a:lstStyle/>
                    <a:p>
                      <a:pPr marL="0" marR="0" lvl="0" indent="0" algn="l" rtl="0">
                        <a:spcBef>
                          <a:spcPts val="0"/>
                        </a:spcBef>
                        <a:spcAft>
                          <a:spcPts val="0"/>
                        </a:spcAft>
                        <a:buNone/>
                      </a:pPr>
                      <a:r>
                        <a:rPr lang="en-IN" sz="1400" b="0" dirty="0"/>
                        <a:t>Authors &amp;Year</a:t>
                      </a:r>
                      <a:endParaRPr sz="14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400" b="0"/>
                        <a:t>Methodology or Techniques used</a:t>
                      </a:r>
                      <a:endParaRPr sz="14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400" b="0"/>
                        <a:t>Advantages</a:t>
                      </a:r>
                      <a:endParaRPr sz="1400" b="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400" b="0" dirty="0"/>
                        <a:t>Issues</a:t>
                      </a:r>
                      <a:endParaRPr sz="1400" b="0" dirty="0">
                        <a:latin typeface="Tahoma"/>
                        <a:ea typeface="Tahoma"/>
                        <a:cs typeface="Tahoma"/>
                        <a:sym typeface="Tahoma"/>
                      </a:endParaRPr>
                    </a:p>
                  </a:txBody>
                  <a:tcPr marL="51431" marR="51431" marT="0" marB="0"/>
                </a:tc>
                <a:tc>
                  <a:txBody>
                    <a:bodyPr/>
                    <a:lstStyle/>
                    <a:p>
                      <a:pPr marL="0" marR="0" lvl="0" indent="0" algn="l" rtl="0">
                        <a:spcBef>
                          <a:spcPts val="0"/>
                        </a:spcBef>
                        <a:spcAft>
                          <a:spcPts val="0"/>
                        </a:spcAft>
                        <a:buNone/>
                      </a:pPr>
                      <a:r>
                        <a:rPr lang="en-IN" sz="1400" b="0" dirty="0"/>
                        <a:t>Metrics used</a:t>
                      </a:r>
                      <a:endParaRPr sz="1400" b="0">
                        <a:latin typeface="Tahoma"/>
                        <a:ea typeface="Tahoma"/>
                        <a:cs typeface="Tahoma"/>
                        <a:sym typeface="Tahoma"/>
                      </a:endParaRPr>
                    </a:p>
                  </a:txBody>
                  <a:tcPr marL="51431" marR="51431" marT="0" marB="0"/>
                </a:tc>
                <a:extLst>
                  <a:ext uri="{0D108BD9-81ED-4DB2-BD59-A6C34878D82A}">
                    <a16:rowId xmlns:a16="http://schemas.microsoft.com/office/drawing/2014/main" val="10000"/>
                  </a:ext>
                </a:extLst>
              </a:tr>
              <a:tr h="628585">
                <a:tc>
                  <a:txBody>
                    <a:bodyPr/>
                    <a:lstStyle/>
                    <a:p>
                      <a:pPr>
                        <a:lnSpc>
                          <a:spcPct val="115000"/>
                        </a:lnSpc>
                        <a:spcAft>
                          <a:spcPts val="0"/>
                        </a:spcAft>
                      </a:pPr>
                      <a:r>
                        <a:rPr lang="en-US" sz="1050" b="0" dirty="0">
                          <a:latin typeface="Cambria"/>
                          <a:ea typeface="Times New Roman"/>
                          <a:cs typeface="Times New Roman"/>
                        </a:rPr>
                        <a:t>2020</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CNN</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good  accuracy</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IN" sz="1050" b="0" dirty="0">
                          <a:latin typeface="Calibri"/>
                          <a:ea typeface="Calibri"/>
                          <a:cs typeface="Times New Roman"/>
                        </a:rPr>
                        <a:t>Used</a:t>
                      </a:r>
                      <a:r>
                        <a:rPr lang="en-IN" sz="1050" b="0" baseline="0" dirty="0">
                          <a:latin typeface="Calibri"/>
                          <a:ea typeface="Calibri"/>
                          <a:cs typeface="Times New Roman"/>
                        </a:rPr>
                        <a:t> standard datasets</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Accuracy </a:t>
                      </a:r>
                      <a:endParaRPr lang="en-US" sz="1050" b="0" dirty="0">
                        <a:latin typeface="Calibri"/>
                        <a:ea typeface="Calibri"/>
                        <a:cs typeface="Times New Roman"/>
                      </a:endParaRPr>
                    </a:p>
                    <a:p>
                      <a:pPr>
                        <a:lnSpc>
                          <a:spcPct val="115000"/>
                        </a:lnSpc>
                        <a:spcAft>
                          <a:spcPts val="0"/>
                        </a:spcAft>
                      </a:pPr>
                      <a:r>
                        <a:rPr lang="en-US" sz="1050" b="0" dirty="0">
                          <a:latin typeface="Cambria"/>
                          <a:ea typeface="Times New Roman"/>
                          <a:cs typeface="Times New Roman"/>
                        </a:rPr>
                        <a:t>Image classification</a:t>
                      </a:r>
                      <a:endParaRPr lang="en-US" sz="1050" b="0"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84123">
                <a:tc>
                  <a:txBody>
                    <a:bodyPr/>
                    <a:lstStyle/>
                    <a:p>
                      <a:pPr>
                        <a:lnSpc>
                          <a:spcPct val="115000"/>
                        </a:lnSpc>
                        <a:spcAft>
                          <a:spcPts val="0"/>
                        </a:spcAft>
                      </a:pPr>
                      <a:r>
                        <a:rPr lang="en-US" sz="1050" b="0" dirty="0">
                          <a:latin typeface="Cambria"/>
                          <a:ea typeface="Times New Roman"/>
                          <a:cs typeface="Times New Roman"/>
                        </a:rPr>
                        <a:t>2018</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skin lesions using CNNs</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large dataset and large variety</a:t>
                      </a:r>
                      <a:endParaRPr lang="en-US" sz="1050" b="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50" b="0" dirty="0">
                          <a:latin typeface="+mj-lt"/>
                          <a:ea typeface="Calibri"/>
                          <a:cs typeface="Times New Roman"/>
                        </a:rPr>
                        <a:t>Training should be done on  </a:t>
                      </a:r>
                      <a:r>
                        <a:rPr lang="en-US" sz="1050" b="0" kern="1200" dirty="0">
                          <a:solidFill>
                            <a:schemeClr val="dk1"/>
                          </a:solidFill>
                          <a:latin typeface="+mn-lt"/>
                          <a:ea typeface="Calibri"/>
                          <a:cs typeface="Times New Roman"/>
                        </a:rPr>
                        <a:t>dark-skinned to get </a:t>
                      </a:r>
                      <a:r>
                        <a:rPr lang="en-US" sz="1050" b="0" dirty="0">
                          <a:latin typeface="+mj-lt"/>
                          <a:ea typeface="Calibri"/>
                          <a:cs typeface="Times New Roman"/>
                        </a:rPr>
                        <a:t>accurate classification</a:t>
                      </a:r>
                    </a:p>
                  </a:txBody>
                  <a:tcPr marL="68580" marR="68580" marT="0" marB="0"/>
                </a:tc>
                <a:tc>
                  <a:txBody>
                    <a:bodyPr/>
                    <a:lstStyle/>
                    <a:p>
                      <a:pPr>
                        <a:lnSpc>
                          <a:spcPct val="115000"/>
                        </a:lnSpc>
                        <a:spcAft>
                          <a:spcPts val="0"/>
                        </a:spcAft>
                      </a:pPr>
                      <a:r>
                        <a:rPr lang="en-US" sz="1050" b="0" dirty="0">
                          <a:latin typeface="Cambria"/>
                          <a:ea typeface="Times New Roman"/>
                          <a:cs typeface="Times New Roman"/>
                        </a:rPr>
                        <a:t>Good dataset</a:t>
                      </a:r>
                      <a:endParaRPr lang="en-US" sz="1050" b="0"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40154">
                <a:tc>
                  <a:txBody>
                    <a:bodyPr/>
                    <a:lstStyle/>
                    <a:p>
                      <a:pPr>
                        <a:lnSpc>
                          <a:spcPct val="115000"/>
                        </a:lnSpc>
                        <a:spcAft>
                          <a:spcPts val="0"/>
                        </a:spcAft>
                      </a:pPr>
                      <a:r>
                        <a:rPr lang="en-US" sz="1050" b="0" dirty="0">
                          <a:latin typeface="Cambria"/>
                          <a:ea typeface="Times New Roman"/>
                          <a:cs typeface="Times New Roman"/>
                        </a:rPr>
                        <a:t>2017</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CNN</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129,450 clinical images of dataset and</a:t>
                      </a:r>
                      <a:endParaRPr lang="en-US" sz="1050" b="0">
                        <a:latin typeface="Calibri"/>
                        <a:ea typeface="Calibri"/>
                        <a:cs typeface="Times New Roman"/>
                      </a:endParaRPr>
                    </a:p>
                    <a:p>
                      <a:pPr>
                        <a:lnSpc>
                          <a:spcPct val="115000"/>
                        </a:lnSpc>
                        <a:spcAft>
                          <a:spcPts val="0"/>
                        </a:spcAft>
                      </a:pPr>
                      <a:r>
                        <a:rPr lang="en-US" sz="1050" b="0">
                          <a:latin typeface="Cambria"/>
                          <a:ea typeface="Times New Roman"/>
                          <a:cs typeface="Times New Roman"/>
                        </a:rPr>
                        <a:t>2,032 different diseases</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Separate pre processing</a:t>
                      </a:r>
                    </a:p>
                    <a:p>
                      <a:pPr>
                        <a:lnSpc>
                          <a:spcPct val="115000"/>
                        </a:lnSpc>
                        <a:spcAft>
                          <a:spcPts val="0"/>
                        </a:spcAft>
                      </a:pPr>
                      <a:r>
                        <a:rPr lang="en-US" sz="1050" b="0" dirty="0">
                          <a:latin typeface="Cambria"/>
                          <a:ea typeface="Calibri"/>
                          <a:cs typeface="Times New Roman"/>
                        </a:rPr>
                        <a:t>required</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Large variety</a:t>
                      </a:r>
                      <a:endParaRPr lang="en-US" sz="1050" b="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47837">
                <a:tc>
                  <a:txBody>
                    <a:bodyPr/>
                    <a:lstStyle/>
                    <a:p>
                      <a:pPr>
                        <a:lnSpc>
                          <a:spcPct val="115000"/>
                        </a:lnSpc>
                        <a:spcAft>
                          <a:spcPts val="0"/>
                        </a:spcAft>
                      </a:pPr>
                      <a:r>
                        <a:rPr lang="en-US" sz="1050" b="0" dirty="0">
                          <a:latin typeface="Cambria"/>
                          <a:ea typeface="Times New Roman"/>
                          <a:cs typeface="Times New Roman"/>
                        </a:rPr>
                        <a:t>2018</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KNN</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86.67% accuracy in determining the classification.</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Small dataset</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Accuracy but small dataset</a:t>
                      </a:r>
                      <a:endParaRPr lang="en-US" sz="1050" b="0" dirty="0">
                        <a:latin typeface="Calibri"/>
                        <a:ea typeface="Calibri"/>
                        <a:cs typeface="Times New Roman"/>
                      </a:endParaRPr>
                    </a:p>
                  </a:txBody>
                  <a:tcPr marL="68580" marR="68580" marT="0" marB="0"/>
                </a:tc>
                <a:extLst>
                  <a:ext uri="{0D108BD9-81ED-4DB2-BD59-A6C34878D82A}">
                    <a16:rowId xmlns:a16="http://schemas.microsoft.com/office/drawing/2014/main" val="10004"/>
                  </a:ext>
                </a:extLst>
              </a:tr>
              <a:tr h="828987">
                <a:tc>
                  <a:txBody>
                    <a:bodyPr/>
                    <a:lstStyle/>
                    <a:p>
                      <a:pPr>
                        <a:lnSpc>
                          <a:spcPct val="115000"/>
                        </a:lnSpc>
                        <a:spcAft>
                          <a:spcPts val="0"/>
                        </a:spcAft>
                      </a:pPr>
                      <a:r>
                        <a:rPr lang="en-US" sz="1050" b="0" dirty="0">
                          <a:latin typeface="Cambria"/>
                          <a:ea typeface="Times New Roman"/>
                          <a:cs typeface="Times New Roman"/>
                        </a:rPr>
                        <a:t>2017</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K-Means</a:t>
                      </a:r>
                      <a:endParaRPr lang="en-US" sz="1050" b="0">
                        <a:latin typeface="Calibri"/>
                        <a:ea typeface="Calibri"/>
                        <a:cs typeface="Times New Roman"/>
                      </a:endParaRPr>
                    </a:p>
                  </a:txBody>
                  <a:tcPr marL="68580" marR="68580" marT="0" marB="0"/>
                </a:tc>
                <a:tc>
                  <a:txBody>
                    <a:bodyPr/>
                    <a:lstStyle/>
                    <a:p>
                      <a:pPr>
                        <a:lnSpc>
                          <a:spcPct val="115000"/>
                        </a:lnSpc>
                        <a:spcAft>
                          <a:spcPts val="0"/>
                        </a:spcAft>
                      </a:pPr>
                      <a:r>
                        <a:rPr lang="en-US" sz="1050" b="0">
                          <a:latin typeface="Cambria"/>
                          <a:ea typeface="Times New Roman"/>
                          <a:cs typeface="Times New Roman"/>
                        </a:rPr>
                        <a:t>Faster identificaion</a:t>
                      </a:r>
                      <a:endParaRPr lang="en-US" sz="1050" b="0">
                        <a:latin typeface="Calibri"/>
                        <a:ea typeface="Calibri"/>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50" b="0" i="0" dirty="0">
                          <a:solidFill>
                            <a:schemeClr val="tx1"/>
                          </a:solidFill>
                          <a:latin typeface="+mn-lt"/>
                        </a:rPr>
                        <a:t>Different initial partitions can result in different final clusters</a:t>
                      </a:r>
                      <a:r>
                        <a:rPr lang="en-US" sz="1050" b="0" i="0" dirty="0">
                          <a:solidFill>
                            <a:srgbClr val="555544"/>
                          </a:solidFill>
                          <a:latin typeface="Arial"/>
                        </a:rPr>
                        <a:t>.</a:t>
                      </a:r>
                      <a:endParaRPr lang="en-US" sz="1050" b="0" dirty="0">
                        <a:latin typeface="Calibri"/>
                        <a:ea typeface="Calibri"/>
                        <a:cs typeface="Times New Roman"/>
                      </a:endParaRPr>
                    </a:p>
                  </a:txBody>
                  <a:tcPr marL="68580" marR="68580" marT="0" marB="0"/>
                </a:tc>
                <a:tc>
                  <a:txBody>
                    <a:bodyPr/>
                    <a:lstStyle/>
                    <a:p>
                      <a:pPr>
                        <a:lnSpc>
                          <a:spcPct val="115000"/>
                        </a:lnSpc>
                        <a:spcAft>
                          <a:spcPts val="0"/>
                        </a:spcAft>
                      </a:pPr>
                      <a:r>
                        <a:rPr lang="en-US" sz="1050" b="0" dirty="0">
                          <a:latin typeface="Cambria"/>
                          <a:ea typeface="Times New Roman"/>
                          <a:cs typeface="Times New Roman"/>
                        </a:rPr>
                        <a:t>accuracy of identification of skin cancer from </a:t>
                      </a:r>
                      <a:r>
                        <a:rPr lang="en-US" sz="1050" b="0" dirty="0" err="1">
                          <a:latin typeface="Cambria"/>
                          <a:ea typeface="Times New Roman"/>
                          <a:cs typeface="Times New Roman"/>
                        </a:rPr>
                        <a:t>dermoscopic</a:t>
                      </a:r>
                      <a:r>
                        <a:rPr lang="en-US" sz="1050" b="0" dirty="0">
                          <a:latin typeface="Cambria"/>
                          <a:ea typeface="Times New Roman"/>
                          <a:cs typeface="Times New Roman"/>
                        </a:rPr>
                        <a:t> images is directly proportional to the accuracy of the skin lesion segmentation</a:t>
                      </a:r>
                      <a:endParaRPr lang="en-US" sz="1050" b="0" dirty="0">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3329</Words>
  <Application>Microsoft Office PowerPoint</Application>
  <PresentationFormat>On-screen Show (16:9)</PresentationFormat>
  <Paragraphs>354</Paragraphs>
  <Slides>30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vt:lpstr>
      <vt:lpstr>charter</vt:lpstr>
      <vt:lpstr>fell</vt:lpstr>
      <vt:lpstr>Helvetica Neue</vt:lpstr>
      <vt:lpstr>Symbol</vt:lpstr>
      <vt:lpstr>Tahoma</vt:lpstr>
      <vt:lpstr>Office Theme</vt:lpstr>
      <vt:lpstr>Skin Cancer Detection using  Convolutional Neural Network and Ensemble Learninig</vt:lpstr>
      <vt:lpstr>Abstract</vt:lpstr>
      <vt:lpstr>Introduction</vt:lpstr>
      <vt:lpstr>About the Disease</vt:lpstr>
      <vt:lpstr>Motivation and Objective </vt:lpstr>
      <vt:lpstr>Problem Statement</vt:lpstr>
      <vt:lpstr>Literature Survey 1-5</vt:lpstr>
      <vt:lpstr>Literature Survey 6-10</vt:lpstr>
      <vt:lpstr>Literature Survey 11-15</vt:lpstr>
      <vt:lpstr>Literature Survey 16-20</vt:lpstr>
      <vt:lpstr>Literature Survey 21-25</vt:lpstr>
      <vt:lpstr>Literature Survey 26-30</vt:lpstr>
      <vt:lpstr>Summary of Literature Survey</vt:lpstr>
      <vt:lpstr>Summary of Literature Survey</vt:lpstr>
      <vt:lpstr>Summary of Literature Survey</vt:lpstr>
      <vt:lpstr>Issues in Existing Systems</vt:lpstr>
      <vt:lpstr>General Architecture</vt:lpstr>
      <vt:lpstr>Proposed title of project</vt:lpstr>
      <vt:lpstr>Dataset</vt:lpstr>
      <vt:lpstr>Abstract of Dataset</vt:lpstr>
      <vt:lpstr>Image Acquisition</vt:lpstr>
      <vt:lpstr>Image Pre-processing</vt:lpstr>
      <vt:lpstr>Feature Extraction</vt:lpstr>
      <vt:lpstr>Architecture and Process Flow for the proposed system</vt:lpstr>
      <vt:lpstr>Modules and its Description</vt:lpstr>
      <vt:lpstr>Pre-trained Neural Network: MobileNet</vt:lpstr>
      <vt:lpstr>Evaluation Metrics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2021-04-02T16:59:10Z</dcterms:modified>
</cp:coreProperties>
</file>