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4" autoAdjust="0"/>
    <p:restoredTop sz="94660"/>
  </p:normalViewPr>
  <p:slideViewPr>
    <p:cSldViewPr snapToGrid="0" showGuides="1">
      <p:cViewPr varScale="1">
        <p:scale>
          <a:sx n="72" d="100"/>
          <a:sy n="72" d="100"/>
        </p:scale>
        <p:origin x="52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8D47588B-1A17-4FCF-9BBA-69640B419EC6}"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31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47588B-1A17-4FCF-9BBA-69640B419EC6}" type="slidenum">
              <a:rPr lang="en-IN" smtClean="0"/>
              <a:t>‹#›</a:t>
            </a:fld>
            <a:endParaRPr lang="en-IN" dirty="0"/>
          </a:p>
        </p:txBody>
      </p:sp>
    </p:spTree>
    <p:extLst>
      <p:ext uri="{BB962C8B-B14F-4D97-AF65-F5344CB8AC3E}">
        <p14:creationId xmlns:p14="http://schemas.microsoft.com/office/powerpoint/2010/main" val="269334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12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834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spTree>
    <p:extLst>
      <p:ext uri="{BB962C8B-B14F-4D97-AF65-F5344CB8AC3E}">
        <p14:creationId xmlns:p14="http://schemas.microsoft.com/office/powerpoint/2010/main" val="2609855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66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34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66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913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spTree>
    <p:extLst>
      <p:ext uri="{BB962C8B-B14F-4D97-AF65-F5344CB8AC3E}">
        <p14:creationId xmlns:p14="http://schemas.microsoft.com/office/powerpoint/2010/main" val="402851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47588B-1A17-4FCF-9BBA-69640B419EC6}"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205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47588B-1A17-4FCF-9BBA-69640B419EC6}" type="slidenum">
              <a:rPr lang="en-IN" smtClean="0"/>
              <a:t>‹#›</a:t>
            </a:fld>
            <a:endParaRPr lang="en-IN" dirty="0"/>
          </a:p>
        </p:txBody>
      </p:sp>
    </p:spTree>
    <p:extLst>
      <p:ext uri="{BB962C8B-B14F-4D97-AF65-F5344CB8AC3E}">
        <p14:creationId xmlns:p14="http://schemas.microsoft.com/office/powerpoint/2010/main" val="989825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D47588B-1A17-4FCF-9BBA-69640B419EC6}"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586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D47588B-1A17-4FCF-9BBA-69640B419EC6}"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026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D47588B-1A17-4FCF-9BBA-69640B419EC6}" type="slidenum">
              <a:rPr lang="en-IN" smtClean="0"/>
              <a:t>‹#›</a:t>
            </a:fld>
            <a:endParaRPr lang="en-IN" dirty="0"/>
          </a:p>
        </p:txBody>
      </p:sp>
    </p:spTree>
    <p:extLst>
      <p:ext uri="{BB962C8B-B14F-4D97-AF65-F5344CB8AC3E}">
        <p14:creationId xmlns:p14="http://schemas.microsoft.com/office/powerpoint/2010/main" val="40501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47588B-1A17-4FCF-9BBA-69640B419EC6}"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38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486BE-5C83-4640-83E2-D9183B044DB9}" type="datetimeFigureOut">
              <a:rPr lang="en-IN" smtClean="0"/>
              <a:t>29-01-2024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47588B-1A17-4FCF-9BBA-69640B419EC6}" type="slidenum">
              <a:rPr lang="en-IN" smtClean="0"/>
              <a:t>‹#›</a:t>
            </a:fld>
            <a:endParaRPr lang="en-IN" dirty="0"/>
          </a:p>
        </p:txBody>
      </p:sp>
    </p:spTree>
    <p:extLst>
      <p:ext uri="{BB962C8B-B14F-4D97-AF65-F5344CB8AC3E}">
        <p14:creationId xmlns:p14="http://schemas.microsoft.com/office/powerpoint/2010/main" val="207123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5486BE-5C83-4640-83E2-D9183B044DB9}" type="datetimeFigureOut">
              <a:rPr lang="en-IN" smtClean="0"/>
              <a:t>29-01-2024</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47588B-1A17-4FCF-9BBA-69640B419EC6}" type="slidenum">
              <a:rPr lang="en-IN" smtClean="0"/>
              <a:t>‹#›</a:t>
            </a:fld>
            <a:endParaRPr lang="en-IN" dirty="0"/>
          </a:p>
        </p:txBody>
      </p:sp>
    </p:spTree>
    <p:extLst>
      <p:ext uri="{BB962C8B-B14F-4D97-AF65-F5344CB8AC3E}">
        <p14:creationId xmlns:p14="http://schemas.microsoft.com/office/powerpoint/2010/main" val="65852377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6372" y="1809101"/>
            <a:ext cx="9234152" cy="3239798"/>
          </a:xfrm>
          <a:prstGeom prst="rect">
            <a:avLst/>
          </a:prstGeom>
        </p:spPr>
        <p:txBody>
          <a:bodyPr wrap="square">
            <a:spAutoFit/>
          </a:bodyPr>
          <a:lstStyle/>
          <a:p>
            <a:pPr lvl="0" algn="ctr">
              <a:lnSpc>
                <a:spcPct val="107000"/>
              </a:lnSpc>
              <a:spcAft>
                <a:spcPts val="800"/>
              </a:spcAft>
            </a:pPr>
            <a:r>
              <a:rPr lang="en-US" sz="3600" dirty="0" smtClean="0">
                <a:latin typeface="Calibri" panose="020F0502020204030204" pitchFamily="34" charset="0"/>
                <a:ea typeface="Calibri" panose="020F0502020204030204" pitchFamily="34" charset="0"/>
                <a:cs typeface="Times New Roman" panose="02020603050405020304" pitchFamily="18" charset="0"/>
              </a:rPr>
              <a:t>DATA ANALYST INTERNSHIP</a:t>
            </a:r>
          </a:p>
          <a:p>
            <a:pPr lvl="0">
              <a:lnSpc>
                <a:spcPct val="107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r>
              <a:rPr lang="en-US" sz="3200" dirty="0" smtClean="0">
                <a:latin typeface="Calibri" panose="020F0502020204030204" pitchFamily="34" charset="0"/>
                <a:ea typeface="Calibri" panose="020F0502020204030204" pitchFamily="34" charset="0"/>
                <a:cs typeface="Times New Roman" panose="02020603050405020304" pitchFamily="18" charset="0"/>
              </a:rPr>
              <a:t>TASK 1:  HR DATA ANALYSIS</a:t>
            </a:r>
          </a:p>
          <a:p>
            <a:pPr lvl="0" algn="ctr">
              <a:lnSpc>
                <a:spcPct val="107000"/>
              </a:lnSpc>
              <a:spcAft>
                <a:spcPts val="80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By</a:t>
            </a:r>
          </a:p>
          <a:p>
            <a:pPr lvl="0" algn="ctr">
              <a:lnSpc>
                <a:spcPct val="107000"/>
              </a:lnSpc>
              <a:spcAft>
                <a:spcPts val="800"/>
              </a:spcAft>
            </a:pPr>
            <a:r>
              <a:rPr lang="en-US" sz="2800" dirty="0" smtClean="0">
                <a:latin typeface="Calibri" panose="020F0502020204030204" pitchFamily="34" charset="0"/>
                <a:ea typeface="Calibri" panose="020F0502020204030204" pitchFamily="34" charset="0"/>
                <a:cs typeface="Times New Roman" panose="02020603050405020304" pitchFamily="18" charset="0"/>
              </a:rPr>
              <a:t>Aashish Raj</a:t>
            </a:r>
          </a:p>
          <a:p>
            <a:pPr lvl="0">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p:cNvSpPr>
            <a:spLocks noChangeArrowheads="1"/>
          </p:cNvSpPr>
          <p:nvPr/>
        </p:nvSpPr>
        <p:spPr bwMode="auto">
          <a:xfrm>
            <a:off x="-147818511" y="1611445"/>
            <a:ext cx="16881966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38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Psyliq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5705" y="1611445"/>
            <a:ext cx="927651" cy="92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05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0011" y="761760"/>
            <a:ext cx="9182637" cy="685059"/>
          </a:xfrm>
          <a:prstGeom prst="rect">
            <a:avLst/>
          </a:prstGeom>
        </p:spPr>
        <p:txBody>
          <a:bodyPr wrap="square">
            <a:spAutoFit/>
          </a:bodyPr>
          <a:lstStyle/>
          <a:p>
            <a:pPr lvl="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Q9. Apply </a:t>
            </a:r>
            <a:r>
              <a:rPr lang="en-IN" dirty="0">
                <a:latin typeface="Segoe UI" panose="020B0502040204020203" pitchFamily="34" charset="0"/>
                <a:ea typeface="Calibri" panose="020F0502020204030204" pitchFamily="34" charset="0"/>
                <a:cs typeface="Segoe UI" panose="020B0502040204020203" pitchFamily="34" charset="0"/>
              </a:rPr>
              <a:t>conditional formatting to highlight employees with both above-average Monthly Income and above-average Job Satisfaction.</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1700011" y="1817687"/>
            <a:ext cx="6709893" cy="4170989"/>
          </a:xfrm>
          <a:prstGeom prst="rect">
            <a:avLst/>
          </a:prstGeom>
        </p:spPr>
      </p:pic>
      <p:pic>
        <p:nvPicPr>
          <p:cNvPr id="4" name="Picture 3"/>
          <p:cNvPicPr/>
          <p:nvPr/>
        </p:nvPicPr>
        <p:blipFill rotWithShape="1">
          <a:blip r:embed="rId3"/>
          <a:srcRect l="1593" t="37519" r="85104" b="57164"/>
          <a:stretch/>
        </p:blipFill>
        <p:spPr bwMode="auto">
          <a:xfrm>
            <a:off x="8752366" y="1934803"/>
            <a:ext cx="1666642" cy="1053096"/>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1662" t="36650" r="73742" b="45616"/>
          <a:stretch/>
        </p:blipFill>
        <p:spPr bwMode="auto">
          <a:xfrm>
            <a:off x="8752366" y="3827519"/>
            <a:ext cx="2040130" cy="20323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313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2941" y="845547"/>
            <a:ext cx="8706119" cy="685059"/>
          </a:xfrm>
          <a:prstGeom prst="rect">
            <a:avLst/>
          </a:prstGeom>
        </p:spPr>
        <p:txBody>
          <a:bodyPr wrap="square">
            <a:spAutoFit/>
          </a:bodyPr>
          <a:lstStyle/>
          <a:p>
            <a:pPr marL="22860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Q10. In </a:t>
            </a:r>
            <a:r>
              <a:rPr lang="en-IN" dirty="0">
                <a:latin typeface="Segoe UI" panose="020B0502040204020203" pitchFamily="34" charset="0"/>
                <a:ea typeface="Calibri" panose="020F0502020204030204" pitchFamily="34" charset="0"/>
                <a:cs typeface="Segoe UI" panose="020B0502040204020203" pitchFamily="34" charset="0"/>
              </a:rPr>
              <a:t>Power BI, create a line chart that visualizes the trend of Employee Attrition over the years.</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2099256" y="1817687"/>
            <a:ext cx="8349804" cy="4080837"/>
          </a:xfrm>
          <a:prstGeom prst="rect">
            <a:avLst/>
          </a:prstGeom>
        </p:spPr>
      </p:pic>
    </p:spTree>
    <p:extLst>
      <p:ext uri="{BB962C8B-B14F-4D97-AF65-F5344CB8AC3E}">
        <p14:creationId xmlns:p14="http://schemas.microsoft.com/office/powerpoint/2010/main" val="91981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0315" y="710015"/>
            <a:ext cx="8152327" cy="685059"/>
          </a:xfrm>
          <a:prstGeom prst="rect">
            <a:avLst/>
          </a:prstGeom>
        </p:spPr>
        <p:txBody>
          <a:bodyPr wrap="square">
            <a:spAutoFit/>
          </a:bodyPr>
          <a:lstStyle/>
          <a:p>
            <a:pPr marL="22860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Q11</a:t>
            </a:r>
            <a:r>
              <a:rPr lang="en-IN" dirty="0">
                <a:latin typeface="Segoe UI" panose="020B0502040204020203" pitchFamily="34" charset="0"/>
                <a:ea typeface="Calibri" panose="020F0502020204030204" pitchFamily="34" charset="0"/>
                <a:cs typeface="Segoe UI" panose="020B0502040204020203" pitchFamily="34" charset="0"/>
              </a:rPr>
              <a:t>. Describe how you would create a star schema for this dataset, explaining the benefits of doing so</a:t>
            </a:r>
            <a:r>
              <a:rPr lang="en-IN" dirty="0" smtClean="0">
                <a:latin typeface="Segoe UI" panose="020B0502040204020203" pitchFamily="34" charset="0"/>
                <a:ea typeface="Calibri" panose="020F0502020204030204" pitchFamily="34" charset="0"/>
                <a:cs typeface="Segoe UI" panose="020B0502040204020203" pitchFamily="34" charset="0"/>
              </a:rPr>
              <a:t>.</a:t>
            </a:r>
            <a:endParaRPr lang="en-IN" dirty="0">
              <a:latin typeface="Segoe UI" panose="020B0502040204020203" pitchFamily="34" charset="0"/>
              <a:ea typeface="Calibri" panose="020F0502020204030204" pitchFamily="34" charset="0"/>
              <a:cs typeface="Segoe UI" panose="020B0502040204020203" pitchFamily="34" charset="0"/>
            </a:endParaRPr>
          </a:p>
        </p:txBody>
      </p:sp>
      <p:sp>
        <p:nvSpPr>
          <p:cNvPr id="3" name="Rectangle 2"/>
          <p:cNvSpPr/>
          <p:nvPr/>
        </p:nvSpPr>
        <p:spPr>
          <a:xfrm>
            <a:off x="2094964" y="1585709"/>
            <a:ext cx="8285408" cy="5618461"/>
          </a:xfrm>
          <a:prstGeom prst="rect">
            <a:avLst/>
          </a:prstGeom>
        </p:spPr>
        <p:txBody>
          <a:bodyPr wrap="square">
            <a:spAutoFit/>
          </a:bodyPr>
          <a:lstStyle/>
          <a:p>
            <a:pPr marL="285750" lvl="0" indent="-285750">
              <a:lnSpc>
                <a:spcPct val="107000"/>
              </a:lnSpc>
              <a:spcAft>
                <a:spcPts val="0"/>
              </a:spcAft>
              <a:buFont typeface="Arial" panose="020B0604020202020204" pitchFamily="34" charset="0"/>
              <a:buChar char="•"/>
            </a:pPr>
            <a:r>
              <a:rPr lang="en-IN" dirty="0">
                <a:latin typeface="Segoe UI" panose="020B0502040204020203" pitchFamily="34" charset="0"/>
                <a:ea typeface="Calibri" panose="020F0502020204030204" pitchFamily="34" charset="0"/>
                <a:cs typeface="Segoe UI" panose="020B0502040204020203" pitchFamily="34" charset="0"/>
              </a:rPr>
              <a:t>We can create “Star Schema” using following steps:-</a:t>
            </a:r>
          </a:p>
          <a:p>
            <a:pPr marL="685800">
              <a:lnSpc>
                <a:spcPct val="107000"/>
              </a:lnSpc>
              <a:spcAft>
                <a:spcPts val="0"/>
              </a:spcAft>
            </a:pPr>
            <a:r>
              <a:rPr lang="en-IN" dirty="0">
                <a:latin typeface="Segoe UI" panose="020B0502040204020203" pitchFamily="34" charset="0"/>
                <a:ea typeface="Calibri" panose="020F0502020204030204" pitchFamily="34" charset="0"/>
                <a:cs typeface="Segoe UI" panose="020B0502040204020203" pitchFamily="34" charset="0"/>
              </a:rPr>
              <a:t> </a:t>
            </a:r>
          </a:p>
          <a:p>
            <a:pPr lvl="0">
              <a:lnSpc>
                <a:spcPct val="107000"/>
              </a:lnSpc>
              <a:spcAft>
                <a:spcPts val="0"/>
              </a:spcAft>
            </a:pPr>
            <a:r>
              <a:rPr lang="en-IN" sz="1400" dirty="0" smtClean="0">
                <a:latin typeface="Segoe UI" panose="020B0502040204020203" pitchFamily="34" charset="0"/>
                <a:ea typeface="Calibri" panose="020F0502020204030204" pitchFamily="34" charset="0"/>
                <a:cs typeface="Segoe UI" panose="020B0502040204020203" pitchFamily="34" charset="0"/>
              </a:rPr>
              <a:t>     1. Import </a:t>
            </a:r>
            <a:r>
              <a:rPr lang="en-IN" sz="1400" dirty="0">
                <a:latin typeface="Segoe UI" panose="020B0502040204020203" pitchFamily="34" charset="0"/>
                <a:ea typeface="Calibri" panose="020F0502020204030204" pitchFamily="34" charset="0"/>
                <a:cs typeface="Segoe UI" panose="020B0502040204020203" pitchFamily="34" charset="0"/>
              </a:rPr>
              <a:t>data</a:t>
            </a:r>
          </a:p>
          <a:p>
            <a:pPr lvl="0">
              <a:lnSpc>
                <a:spcPct val="107000"/>
              </a:lnSpc>
              <a:spcAft>
                <a:spcPts val="0"/>
              </a:spcAft>
            </a:pPr>
            <a:r>
              <a:rPr lang="en-IN" sz="1400" dirty="0" smtClean="0">
                <a:latin typeface="Segoe UI" panose="020B0502040204020203" pitchFamily="34" charset="0"/>
                <a:ea typeface="Calibri" panose="020F0502020204030204" pitchFamily="34" charset="0"/>
                <a:cs typeface="Segoe UI" panose="020B0502040204020203" pitchFamily="34" charset="0"/>
              </a:rPr>
              <a:t>     2. Go </a:t>
            </a:r>
            <a:r>
              <a:rPr lang="en-IN" sz="1400" dirty="0">
                <a:latin typeface="Segoe UI" panose="020B0502040204020203" pitchFamily="34" charset="0"/>
                <a:ea typeface="Calibri" panose="020F0502020204030204" pitchFamily="34" charset="0"/>
                <a:cs typeface="Segoe UI" panose="020B0502040204020203" pitchFamily="34" charset="0"/>
              </a:rPr>
              <a:t>to “Model view”</a:t>
            </a:r>
          </a:p>
          <a:p>
            <a:pPr lvl="0">
              <a:lnSpc>
                <a:spcPct val="107000"/>
              </a:lnSpc>
              <a:spcAft>
                <a:spcPts val="0"/>
              </a:spcAft>
            </a:pPr>
            <a:r>
              <a:rPr lang="en-IN" sz="1400" dirty="0" smtClean="0">
                <a:latin typeface="Segoe UI" panose="020B0502040204020203" pitchFamily="34" charset="0"/>
                <a:ea typeface="Calibri" panose="020F0502020204030204" pitchFamily="34" charset="0"/>
                <a:cs typeface="Segoe UI" panose="020B0502040204020203" pitchFamily="34" charset="0"/>
              </a:rPr>
              <a:t>     3. Create </a:t>
            </a:r>
            <a:r>
              <a:rPr lang="en-IN" sz="1400" dirty="0">
                <a:latin typeface="Segoe UI" panose="020B0502040204020203" pitchFamily="34" charset="0"/>
                <a:ea typeface="Calibri" panose="020F0502020204030204" pitchFamily="34" charset="0"/>
                <a:cs typeface="Segoe UI" panose="020B0502040204020203" pitchFamily="34" charset="0"/>
              </a:rPr>
              <a:t>Measures</a:t>
            </a:r>
          </a:p>
          <a:p>
            <a:pPr lvl="0">
              <a:lnSpc>
                <a:spcPct val="107000"/>
              </a:lnSpc>
              <a:spcAft>
                <a:spcPts val="0"/>
              </a:spcAft>
            </a:pPr>
            <a:r>
              <a:rPr lang="en-IN" sz="1400" dirty="0" smtClean="0">
                <a:latin typeface="Segoe UI" panose="020B0502040204020203" pitchFamily="34" charset="0"/>
                <a:ea typeface="Calibri" panose="020F0502020204030204" pitchFamily="34" charset="0"/>
                <a:cs typeface="Segoe UI" panose="020B0502040204020203" pitchFamily="34" charset="0"/>
              </a:rPr>
              <a:t>     4.Visualization</a:t>
            </a:r>
          </a:p>
          <a:p>
            <a:pPr lvl="0">
              <a:lnSpc>
                <a:spcPct val="107000"/>
              </a:lnSpc>
              <a:spcAft>
                <a:spcPts val="0"/>
              </a:spcAft>
            </a:pPr>
            <a:endParaRPr lang="en-IN" dirty="0">
              <a:latin typeface="Segoe UI" panose="020B0502040204020203" pitchFamily="34" charset="0"/>
              <a:ea typeface="Calibri" panose="020F0502020204030204" pitchFamily="34" charset="0"/>
              <a:cs typeface="Segoe UI" panose="020B0502040204020203" pitchFamily="34" charset="0"/>
            </a:endParaRPr>
          </a:p>
          <a:p>
            <a:pPr marL="285750" lvl="0" indent="-285750">
              <a:lnSpc>
                <a:spcPct val="107000"/>
              </a:lnSpc>
              <a:spcAft>
                <a:spcPts val="800"/>
              </a:spcAft>
              <a:buFont typeface="Arial" panose="020B0604020202020204" pitchFamily="34" charset="0"/>
              <a:buChar char="•"/>
            </a:pPr>
            <a:r>
              <a:rPr lang="en-IN" dirty="0">
                <a:latin typeface="Segoe UI" panose="020B0502040204020203" pitchFamily="34" charset="0"/>
                <a:ea typeface="Calibri" panose="020F0502020204030204" pitchFamily="34" charset="0"/>
                <a:cs typeface="Segoe UI" panose="020B0502040204020203" pitchFamily="34" charset="0"/>
              </a:rPr>
              <a:t>Benefits</a:t>
            </a:r>
            <a:r>
              <a:rPr lang="en-IN" dirty="0" smtClean="0">
                <a:latin typeface="Segoe UI" panose="020B0502040204020203" pitchFamily="34" charset="0"/>
                <a:ea typeface="Calibri" panose="020F0502020204030204" pitchFamily="34" charset="0"/>
                <a:cs typeface="Segoe UI" panose="020B0502040204020203" pitchFamily="34" charset="0"/>
              </a:rPr>
              <a:t>:-</a:t>
            </a:r>
          </a:p>
          <a:p>
            <a:pPr marL="342900" lvl="0" indent="-342900">
              <a:lnSpc>
                <a:spcPct val="107000"/>
              </a:lnSpc>
              <a:spcAft>
                <a:spcPts val="800"/>
              </a:spcAft>
              <a:buFont typeface="+mj-lt"/>
              <a:buAutoNum type="arabicPeriod"/>
            </a:pPr>
            <a:r>
              <a:rPr lang="en-US" sz="1600" dirty="0" smtClean="0">
                <a:latin typeface="Segoe UI" panose="020B0502040204020203" pitchFamily="34" charset="0"/>
                <a:ea typeface="Calibri" panose="020F0502020204030204" pitchFamily="34" charset="0"/>
                <a:cs typeface="Segoe UI" panose="020B0502040204020203" pitchFamily="34" charset="0"/>
              </a:rPr>
              <a:t>Simple and easy to understand: The star like structure make it easy to visualize the relationships between data points.</a:t>
            </a:r>
          </a:p>
          <a:p>
            <a:pPr marL="342900" lvl="0" indent="-342900">
              <a:lnSpc>
                <a:spcPct val="107000"/>
              </a:lnSpc>
              <a:spcAft>
                <a:spcPts val="800"/>
              </a:spcAft>
              <a:buFont typeface="+mj-lt"/>
              <a:buAutoNum type="arabicPeriod"/>
            </a:pPr>
            <a:r>
              <a:rPr lang="en-IN" sz="1600" dirty="0">
                <a:latin typeface="Segoe UI" panose="020B0502040204020203" pitchFamily="34" charset="0"/>
                <a:cs typeface="Segoe UI" panose="020B0502040204020203" pitchFamily="34" charset="0"/>
              </a:rPr>
              <a:t>Query Performance: </a:t>
            </a:r>
            <a:r>
              <a:rPr lang="en-IN" sz="1600" dirty="0" smtClean="0">
                <a:latin typeface="Segoe UI" panose="020B0502040204020203" pitchFamily="34" charset="0"/>
                <a:cs typeface="Segoe UI" panose="020B0502040204020203" pitchFamily="34" charset="0"/>
              </a:rPr>
              <a:t>Queries can be executed  efficiently due to the </a:t>
            </a:r>
            <a:r>
              <a:rPr lang="en-IN" sz="1600" dirty="0" smtClean="0">
                <a:latin typeface="Segoe UI" panose="020B0502040204020203" pitchFamily="34" charset="0"/>
                <a:cs typeface="Segoe UI" panose="020B0502040204020203" pitchFamily="34" charset="0"/>
              </a:rPr>
              <a:t>denormalized</a:t>
            </a:r>
            <a:r>
              <a:rPr lang="en-IN" sz="1600" dirty="0" smtClean="0">
                <a:latin typeface="Segoe UI" panose="020B0502040204020203" pitchFamily="34" charset="0"/>
                <a:cs typeface="Segoe UI" panose="020B0502040204020203" pitchFamily="34" charset="0"/>
              </a:rPr>
              <a:t> nature of the fact table and well-defined relationship</a:t>
            </a:r>
            <a:endParaRPr lang="en-US" sz="1600" dirty="0" smtClean="0">
              <a:latin typeface="Segoe UI" panose="020B0502040204020203" pitchFamily="34" charset="0"/>
              <a:ea typeface="Calibri" panose="020F0502020204030204" pitchFamily="34" charset="0"/>
              <a:cs typeface="Segoe UI" panose="020B0502040204020203" pitchFamily="34" charset="0"/>
            </a:endParaRPr>
          </a:p>
          <a:p>
            <a:pPr marL="342900" indent="-342900">
              <a:lnSpc>
                <a:spcPct val="107000"/>
              </a:lnSpc>
              <a:spcAft>
                <a:spcPts val="800"/>
              </a:spcAft>
              <a:buFont typeface="+mj-lt"/>
              <a:buAutoNum type="arabicPeriod"/>
            </a:pPr>
            <a:r>
              <a:rPr lang="en-US" sz="1600" dirty="0" smtClean="0">
                <a:latin typeface="Segoe UI" panose="020B0502040204020203" pitchFamily="34" charset="0"/>
                <a:cs typeface="Segoe UI" panose="020B0502040204020203" pitchFamily="34" charset="0"/>
              </a:rPr>
              <a:t>Scalability: Star schema can handle large </a:t>
            </a:r>
            <a:r>
              <a:rPr lang="en-US" sz="1600" dirty="0" smtClean="0">
                <a:latin typeface="Segoe UI" panose="020B0502040204020203" pitchFamily="34" charset="0"/>
                <a:cs typeface="Segoe UI" panose="020B0502040204020203" pitchFamily="34" charset="0"/>
              </a:rPr>
              <a:t>large</a:t>
            </a:r>
            <a:r>
              <a:rPr lang="en-US" sz="1600" dirty="0" smtClean="0">
                <a:latin typeface="Segoe UI" panose="020B0502040204020203" pitchFamily="34" charset="0"/>
                <a:cs typeface="Segoe UI" panose="020B0502040204020203" pitchFamily="34" charset="0"/>
              </a:rPr>
              <a:t> dataset effectively.</a:t>
            </a:r>
            <a:endParaRPr lang="en-US" sz="1600" dirty="0">
              <a:latin typeface="Segoe UI" panose="020B0502040204020203" pitchFamily="34" charset="0"/>
              <a:cs typeface="Segoe UI" panose="020B0502040204020203" pitchFamily="34" charset="0"/>
            </a:endParaRPr>
          </a:p>
          <a:p>
            <a:pPr marL="342900" indent="-342900">
              <a:lnSpc>
                <a:spcPct val="107000"/>
              </a:lnSpc>
              <a:spcAft>
                <a:spcPts val="800"/>
              </a:spcAft>
              <a:buFont typeface="+mj-lt"/>
              <a:buAutoNum type="arabicPeriod"/>
            </a:pPr>
            <a:r>
              <a:rPr lang="en-IN" sz="1600" dirty="0">
                <a:latin typeface="Segoe UI" panose="020B0502040204020203" pitchFamily="34" charset="0"/>
                <a:cs typeface="Segoe UI" panose="020B0502040204020203" pitchFamily="34" charset="0"/>
              </a:rPr>
              <a:t>Flexibility: </a:t>
            </a:r>
            <a:r>
              <a:rPr lang="en-US" sz="1600" dirty="0">
                <a:latin typeface="Segoe UI" panose="020B0502040204020203" pitchFamily="34" charset="0"/>
                <a:cs typeface="Segoe UI" panose="020B0502040204020203" pitchFamily="34" charset="0"/>
              </a:rPr>
              <a:t>It’s easy add  new dimensions or measures without significantly altering the existing structure.</a:t>
            </a:r>
          </a:p>
          <a:p>
            <a:pPr marL="342900" lvl="0" indent="-342900">
              <a:lnSpc>
                <a:spcPct val="107000"/>
              </a:lnSpc>
              <a:spcAft>
                <a:spcPts val="800"/>
              </a:spcAft>
              <a:buFont typeface="+mj-lt"/>
              <a:buAutoNum type="arabicPeriod"/>
            </a:pPr>
            <a:endParaRPr lang="en-IN" sz="1600" dirty="0" smtClean="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mj-lt"/>
              <a:buAutoNum type="arabicPeriod"/>
            </a:pPr>
            <a:endParaRPr lang="en-IN" dirty="0" smtClean="0">
              <a:latin typeface="Segoe UI" panose="020B0502040204020203" pitchFamily="34" charset="0"/>
              <a:ea typeface="Calibri" panose="020F0502020204030204" pitchFamily="34" charset="0"/>
              <a:cs typeface="Segoe UI" panose="020B0502040204020203" pitchFamily="34" charset="0"/>
            </a:endParaRPr>
          </a:p>
          <a:p>
            <a:pPr lvl="0">
              <a:lnSpc>
                <a:spcPct val="107000"/>
              </a:lnSpc>
              <a:spcAft>
                <a:spcPts val="800"/>
              </a:spcAft>
            </a:pPr>
            <a:r>
              <a:rPr lang="en-US" dirty="0" smtClean="0">
                <a:latin typeface="Segoe UI" panose="020B0502040204020203" pitchFamily="34" charset="0"/>
                <a:ea typeface="Calibri" panose="020F0502020204030204" pitchFamily="34" charset="0"/>
                <a:cs typeface="Segoe UI" panose="020B0502040204020203" pitchFamily="34" charset="0"/>
              </a:rPr>
              <a:t> </a:t>
            </a:r>
            <a:endParaRPr lang="en-IN"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45898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1048" y="884185"/>
            <a:ext cx="8409903" cy="685059"/>
          </a:xfrm>
          <a:prstGeom prst="rect">
            <a:avLst/>
          </a:prstGeom>
        </p:spPr>
        <p:txBody>
          <a:bodyPr wrap="square">
            <a:spAutoFit/>
          </a:bodyPr>
          <a:lstStyle/>
          <a:p>
            <a:pPr marL="228600">
              <a:lnSpc>
                <a:spcPct val="107000"/>
              </a:lnSpc>
              <a:spcAft>
                <a:spcPts val="800"/>
              </a:spcAft>
            </a:pPr>
            <a:r>
              <a:rPr lang="en-IN" dirty="0">
                <a:latin typeface="Segoe UI" panose="020B0502040204020203" pitchFamily="34" charset="0"/>
                <a:ea typeface="Calibri" panose="020F0502020204030204" pitchFamily="34" charset="0"/>
                <a:cs typeface="Segoe UI" panose="020B0502040204020203" pitchFamily="34" charset="0"/>
              </a:rPr>
              <a:t>Q</a:t>
            </a:r>
            <a:r>
              <a:rPr lang="en-IN" dirty="0" smtClean="0">
                <a:latin typeface="Segoe UI" panose="020B0502040204020203" pitchFamily="34" charset="0"/>
                <a:ea typeface="Calibri" panose="020F0502020204030204" pitchFamily="34" charset="0"/>
                <a:cs typeface="Segoe UI" panose="020B0502040204020203" pitchFamily="34" charset="0"/>
              </a:rPr>
              <a:t>12</a:t>
            </a:r>
            <a:r>
              <a:rPr lang="en-IN" dirty="0">
                <a:latin typeface="Segoe UI" panose="020B0502040204020203" pitchFamily="34" charset="0"/>
                <a:ea typeface="Calibri" panose="020F0502020204030204" pitchFamily="34" charset="0"/>
                <a:cs typeface="Segoe UI" panose="020B0502040204020203" pitchFamily="34" charset="0"/>
              </a:rPr>
              <a:t>. Using DAX, calculate the rolling 3-month average of Monthly Income for each employee.</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3" name="Rectangle 2"/>
          <p:cNvSpPr/>
          <p:nvPr/>
        </p:nvSpPr>
        <p:spPr>
          <a:xfrm>
            <a:off x="2369711" y="1629052"/>
            <a:ext cx="7057623" cy="4110164"/>
          </a:xfrm>
          <a:prstGeom prst="rect">
            <a:avLst/>
          </a:prstGeom>
        </p:spPr>
        <p:txBody>
          <a:bodyPr wrap="square">
            <a:spAutoFit/>
          </a:bodyPr>
          <a:lstStyle/>
          <a:p>
            <a:pPr>
              <a:lnSpc>
                <a:spcPct val="107000"/>
              </a:lnSpc>
              <a:spcAft>
                <a:spcPts val="0"/>
              </a:spcAft>
            </a:pPr>
            <a:r>
              <a:rPr lang="en-IN" dirty="0">
                <a:solidFill>
                  <a:srgbClr val="FFFFFF"/>
                </a:solidFill>
                <a:latin typeface="Courier New" panose="02070309020205020404" pitchFamily="49" charset="0"/>
                <a:ea typeface="Times New Roman" panose="02020603050405020304" pitchFamily="18" charset="0"/>
                <a:cs typeface="Times New Roman" panose="02020603050405020304" pitchFamily="18" charset="0"/>
              </a:rPr>
              <a:t>Rolling 3-Month Average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Rolling 3-Month Average Monthly Income =</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VAR CurrentEmployeeID = 'Employee'[EmployeeID]</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RETURN</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AVERAGEX(</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FILTER(</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ALL('Date'),</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'Date'[Date] &lt;= EARLIER('Date'[Date]) &amp;&amp;</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'Date'[Date] &gt; DATEADD(EARLIER('Date'[Date]), -3, MONTH)</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CALCULATE(</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SUM('Sales'[MonthlyIncome]),</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'Employee'[EmployeeID] = CurrentEmployeeID</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a:t>
            </a:r>
          </a:p>
          <a:p>
            <a:pPr>
              <a:lnSpc>
                <a:spcPct val="107000"/>
              </a:lnSpc>
              <a:spcAft>
                <a:spcPts val="0"/>
              </a:spcAft>
            </a:pPr>
            <a:r>
              <a:rPr lang="en-IN" sz="1600" dirty="0">
                <a:solidFill>
                  <a:schemeClr val="tx1">
                    <a:lumMod val="95000"/>
                    <a:lumOff val="5000"/>
                  </a:schemeClr>
                </a:solidFill>
                <a:latin typeface="Segoe UI" panose="020B0502040204020203" pitchFamily="34" charset="0"/>
                <a:ea typeface="Times New Roman" panose="02020603050405020304" pitchFamily="18" charset="0"/>
                <a:cs typeface="Segoe UI" panose="020B0502040204020203" pitchFamily="34" charset="0"/>
              </a:rPr>
              <a:t>    )</a:t>
            </a:r>
          </a:p>
        </p:txBody>
      </p:sp>
    </p:spTree>
    <p:extLst>
      <p:ext uri="{BB962C8B-B14F-4D97-AF65-F5344CB8AC3E}">
        <p14:creationId xmlns:p14="http://schemas.microsoft.com/office/powerpoint/2010/main" val="157009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7183" y="826154"/>
            <a:ext cx="8757634" cy="685059"/>
          </a:xfrm>
          <a:prstGeom prst="rect">
            <a:avLst/>
          </a:prstGeom>
        </p:spPr>
        <p:txBody>
          <a:bodyPr wrap="square">
            <a:spAutoFit/>
          </a:bodyPr>
          <a:lstStyle/>
          <a:p>
            <a:pPr marL="22860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Q13</a:t>
            </a:r>
            <a:r>
              <a:rPr lang="en-IN" dirty="0">
                <a:latin typeface="Segoe UI" panose="020B0502040204020203" pitchFamily="34" charset="0"/>
                <a:ea typeface="Calibri" panose="020F0502020204030204" pitchFamily="34" charset="0"/>
                <a:cs typeface="Segoe UI" panose="020B0502040204020203" pitchFamily="34" charset="0"/>
              </a:rPr>
              <a:t>. Create a hierarchy in Power BI that allows users to drill down from Department to Job Role to further narrow their analysis.</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rotWithShape="1">
          <a:blip r:embed="rId2"/>
          <a:srcRect l="9299" t="32058" r="47999" b="13090"/>
          <a:stretch/>
        </p:blipFill>
        <p:spPr>
          <a:xfrm>
            <a:off x="1906071" y="1944710"/>
            <a:ext cx="3825028" cy="3863662"/>
          </a:xfrm>
          <a:prstGeom prst="rect">
            <a:avLst/>
          </a:prstGeom>
        </p:spPr>
      </p:pic>
      <p:pic>
        <p:nvPicPr>
          <p:cNvPr id="4" name="Picture 3"/>
          <p:cNvPicPr/>
          <p:nvPr/>
        </p:nvPicPr>
        <p:blipFill rotWithShape="1">
          <a:blip r:embed="rId3"/>
          <a:srcRect l="12399" t="28320" r="34346" b="15731"/>
          <a:stretch/>
        </p:blipFill>
        <p:spPr>
          <a:xfrm>
            <a:off x="5950039" y="1944710"/>
            <a:ext cx="4700789" cy="3863662"/>
          </a:xfrm>
          <a:prstGeom prst="rect">
            <a:avLst/>
          </a:prstGeom>
        </p:spPr>
      </p:pic>
    </p:spTree>
    <p:extLst>
      <p:ext uri="{BB962C8B-B14F-4D97-AF65-F5344CB8AC3E}">
        <p14:creationId xmlns:p14="http://schemas.microsoft.com/office/powerpoint/2010/main" val="3649292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2411" y="864791"/>
            <a:ext cx="8487178" cy="685059"/>
          </a:xfrm>
          <a:prstGeom prst="rect">
            <a:avLst/>
          </a:prstGeom>
        </p:spPr>
        <p:txBody>
          <a:bodyPr wrap="square">
            <a:spAutoFit/>
          </a:bodyPr>
          <a:lstStyle/>
          <a:p>
            <a:pPr marL="22860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Q14</a:t>
            </a:r>
            <a:r>
              <a:rPr lang="en-IN" dirty="0">
                <a:latin typeface="Segoe UI" panose="020B0502040204020203" pitchFamily="34" charset="0"/>
                <a:ea typeface="Calibri" panose="020F0502020204030204" pitchFamily="34" charset="0"/>
                <a:cs typeface="Segoe UI" panose="020B0502040204020203" pitchFamily="34" charset="0"/>
              </a:rPr>
              <a:t>. How can you set up parameterized queries in Power BI to allow users to filter data based 2 of 2 on the Distance from Home column?</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2202287" y="1817686"/>
            <a:ext cx="7894750" cy="4235383"/>
          </a:xfrm>
          <a:prstGeom prst="rect">
            <a:avLst/>
          </a:prstGeom>
        </p:spPr>
      </p:pic>
    </p:spTree>
    <p:extLst>
      <p:ext uri="{BB962C8B-B14F-4D97-AF65-F5344CB8AC3E}">
        <p14:creationId xmlns:p14="http://schemas.microsoft.com/office/powerpoint/2010/main" val="415045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2637" y="903429"/>
            <a:ext cx="9066726" cy="685059"/>
          </a:xfrm>
          <a:prstGeom prst="rect">
            <a:avLst/>
          </a:prstGeom>
        </p:spPr>
        <p:txBody>
          <a:bodyPr wrap="square">
            <a:spAutoFit/>
          </a:bodyPr>
          <a:lstStyle/>
          <a:p>
            <a:pPr marL="22860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Q15</a:t>
            </a:r>
            <a:r>
              <a:rPr lang="en-IN" dirty="0">
                <a:latin typeface="Segoe UI" panose="020B0502040204020203" pitchFamily="34" charset="0"/>
                <a:ea typeface="Calibri" panose="020F0502020204030204" pitchFamily="34" charset="0"/>
                <a:cs typeface="Segoe UI" panose="020B0502040204020203" pitchFamily="34" charset="0"/>
              </a:rPr>
              <a:t>. In Excel, calculate the total Monthly Income for each Department, considering only the employees with a Job Level greater than or equal to 3.</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1906073" y="1817687"/>
            <a:ext cx="8723290" cy="4235383"/>
          </a:xfrm>
          <a:prstGeom prst="rect">
            <a:avLst/>
          </a:prstGeom>
        </p:spPr>
      </p:pic>
    </p:spTree>
    <p:extLst>
      <p:ext uri="{BB962C8B-B14F-4D97-AF65-F5344CB8AC3E}">
        <p14:creationId xmlns:p14="http://schemas.microsoft.com/office/powerpoint/2010/main" val="126670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5290" y="826154"/>
            <a:ext cx="8461420" cy="685059"/>
          </a:xfrm>
          <a:prstGeom prst="rect">
            <a:avLst/>
          </a:prstGeom>
        </p:spPr>
        <p:txBody>
          <a:bodyPr wrap="square">
            <a:spAutoFit/>
          </a:bodyPr>
          <a:lstStyle/>
          <a:p>
            <a:pPr marL="22860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Q16. Explain how to perform a What-If analysis in Excel to understand the impact of a 10% increase in Percent Salary Hike on Monthly Income.</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2135540" y="1701778"/>
            <a:ext cx="8191170" cy="4209625"/>
          </a:xfrm>
          <a:prstGeom prst="rect">
            <a:avLst/>
          </a:prstGeom>
        </p:spPr>
      </p:pic>
    </p:spTree>
    <p:extLst>
      <p:ext uri="{BB962C8B-B14F-4D97-AF65-F5344CB8AC3E}">
        <p14:creationId xmlns:p14="http://schemas.microsoft.com/office/powerpoint/2010/main" val="389869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4609" y="948200"/>
            <a:ext cx="8508642" cy="1380378"/>
          </a:xfrm>
          <a:prstGeom prst="rect">
            <a:avLst/>
          </a:prstGeom>
        </p:spPr>
        <p:txBody>
          <a:bodyPr wrap="square">
            <a:spAutoFit/>
          </a:bodyPr>
          <a:lstStyle/>
          <a:p>
            <a:pPr marL="22860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Q17</a:t>
            </a:r>
            <a:r>
              <a:rPr lang="en-IN" dirty="0">
                <a:latin typeface="Segoe UI" panose="020B0502040204020203" pitchFamily="34" charset="0"/>
                <a:ea typeface="Calibri" panose="020F0502020204030204" pitchFamily="34" charset="0"/>
                <a:cs typeface="Segoe UI" panose="020B0502040204020203" pitchFamily="34" charset="0"/>
              </a:rPr>
              <a:t>. Verify if the data adheres to a predefined schema. What actions would you take if you find inconsistencies?</a:t>
            </a:r>
          </a:p>
          <a:p>
            <a:pPr marL="2286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884609" y="2081620"/>
            <a:ext cx="8538693" cy="1870512"/>
          </a:xfrm>
          <a:prstGeom prst="rect">
            <a:avLst/>
          </a:prstGeom>
        </p:spPr>
        <p:txBody>
          <a:bodyPr wrap="square">
            <a:spAutoFit/>
          </a:bodyPr>
          <a:lstStyle/>
          <a:p>
            <a:pPr marL="228600">
              <a:lnSpc>
                <a:spcPct val="107000"/>
              </a:lnSpc>
              <a:spcAft>
                <a:spcPts val="800"/>
              </a:spcAft>
            </a:pPr>
            <a:r>
              <a:rPr lang="en-IN" dirty="0">
                <a:latin typeface="Segoe UI" panose="020B0502040204020203" pitchFamily="34" charset="0"/>
                <a:ea typeface="Calibri" panose="020F0502020204030204" pitchFamily="34" charset="0"/>
                <a:cs typeface="Segoe UI" panose="020B0502040204020203" pitchFamily="34" charset="0"/>
              </a:rPr>
              <a:t>Check the data against the established schema. Compare the restrictions, types, and structure. Find discrepancies such as duplicates, wrong kinds, or missing values. </a:t>
            </a:r>
            <a:r>
              <a:rPr lang="en-IN" dirty="0" smtClean="0">
                <a:latin typeface="Segoe UI" panose="020B0502040204020203" pitchFamily="34" charset="0"/>
                <a:ea typeface="Calibri" panose="020F0502020204030204" pitchFamily="34" charset="0"/>
                <a:cs typeface="Segoe UI" panose="020B0502040204020203" pitchFamily="34" charset="0"/>
              </a:rPr>
              <a:t>Analyse </a:t>
            </a:r>
            <a:r>
              <a:rPr lang="en-IN" dirty="0">
                <a:latin typeface="Segoe UI" panose="020B0502040204020203" pitchFamily="34" charset="0"/>
                <a:ea typeface="Calibri" panose="020F0502020204030204" pitchFamily="34" charset="0"/>
                <a:cs typeface="Segoe UI" panose="020B0502040204020203" pitchFamily="34" charset="0"/>
              </a:rPr>
              <a:t>the root cause. Clean up data, fix mistakes, and transform as necessary. Put quality control procedures into action. Record conclusions and actions. Engage in dialogue with interested parties. Repeat to ensure continuous data integrity.</a:t>
            </a:r>
            <a:endParaRPr lang="en-IN"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77871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927" t="3405" r="1913" b="2840"/>
          <a:stretch/>
        </p:blipFill>
        <p:spPr>
          <a:xfrm>
            <a:off x="759854" y="666481"/>
            <a:ext cx="10663706" cy="5569178"/>
          </a:xfrm>
          <a:prstGeom prst="rect">
            <a:avLst/>
          </a:prstGeom>
        </p:spPr>
      </p:pic>
    </p:spTree>
    <p:extLst>
      <p:ext uri="{BB962C8B-B14F-4D97-AF65-F5344CB8AC3E}">
        <p14:creationId xmlns:p14="http://schemas.microsoft.com/office/powerpoint/2010/main" val="173012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4507" y="922820"/>
            <a:ext cx="8542986" cy="685059"/>
          </a:xfrm>
          <a:prstGeom prst="rect">
            <a:avLst/>
          </a:prstGeom>
        </p:spPr>
        <p:txBody>
          <a:bodyPr wrap="square">
            <a:spAutoFit/>
          </a:bodyPr>
          <a:lstStyle/>
          <a:p>
            <a:pPr lvl="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Q1. Using </a:t>
            </a:r>
            <a:r>
              <a:rPr lang="en-IN" dirty="0">
                <a:latin typeface="Segoe UI" panose="020B0502040204020203" pitchFamily="34" charset="0"/>
                <a:ea typeface="Calibri" panose="020F0502020204030204" pitchFamily="34" charset="0"/>
                <a:cs typeface="Segoe UI" panose="020B0502040204020203" pitchFamily="34" charset="0"/>
              </a:rPr>
              <a:t>Excel, how would you filter the dataset to only show employees aged 30 and above?</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1931831" y="1817687"/>
            <a:ext cx="8435661" cy="4274020"/>
          </a:xfrm>
          <a:prstGeom prst="rect">
            <a:avLst/>
          </a:prstGeom>
        </p:spPr>
      </p:pic>
    </p:spTree>
    <p:extLst>
      <p:ext uri="{BB962C8B-B14F-4D97-AF65-F5344CB8AC3E}">
        <p14:creationId xmlns:p14="http://schemas.microsoft.com/office/powerpoint/2010/main" val="322347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2287" y="884182"/>
            <a:ext cx="8371267" cy="388696"/>
          </a:xfrm>
          <a:prstGeom prst="rect">
            <a:avLst/>
          </a:prstGeom>
        </p:spPr>
        <p:txBody>
          <a:bodyPr wrap="square">
            <a:spAutoFit/>
          </a:bodyPr>
          <a:lstStyle/>
          <a:p>
            <a:pPr lvl="0">
              <a:lnSpc>
                <a:spcPct val="107000"/>
              </a:lnSpc>
              <a:spcAft>
                <a:spcPts val="800"/>
              </a:spcAft>
              <a:tabLst>
                <a:tab pos="571500" algn="l"/>
              </a:tabLst>
            </a:pPr>
            <a:r>
              <a:rPr lang="en-IN" dirty="0" smtClean="0">
                <a:latin typeface="Segoe UI" panose="020B0502040204020203" pitchFamily="34" charset="0"/>
                <a:ea typeface="Calibri" panose="020F0502020204030204" pitchFamily="34" charset="0"/>
                <a:cs typeface="Segoe UI" panose="020B0502040204020203" pitchFamily="34" charset="0"/>
              </a:rPr>
              <a:t>Q2. Create </a:t>
            </a:r>
            <a:r>
              <a:rPr lang="en-IN" dirty="0">
                <a:latin typeface="Segoe UI" panose="020B0502040204020203" pitchFamily="34" charset="0"/>
                <a:ea typeface="Calibri" panose="020F0502020204030204" pitchFamily="34" charset="0"/>
                <a:cs typeface="Segoe UI" panose="020B0502040204020203" pitchFamily="34" charset="0"/>
              </a:rPr>
              <a:t>a pivot table to summarize the average Monthly Income by Job Role.</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4" name="Picture 3"/>
          <p:cNvPicPr/>
          <p:nvPr/>
        </p:nvPicPr>
        <p:blipFill>
          <a:blip r:embed="rId2"/>
          <a:stretch>
            <a:fillRect/>
          </a:stretch>
        </p:blipFill>
        <p:spPr>
          <a:xfrm>
            <a:off x="2315844" y="1532586"/>
            <a:ext cx="8257709" cy="4533363"/>
          </a:xfrm>
          <a:prstGeom prst="rect">
            <a:avLst/>
          </a:prstGeom>
        </p:spPr>
      </p:pic>
    </p:spTree>
    <p:extLst>
      <p:ext uri="{BB962C8B-B14F-4D97-AF65-F5344CB8AC3E}">
        <p14:creationId xmlns:p14="http://schemas.microsoft.com/office/powerpoint/2010/main" val="66395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5769" y="819789"/>
            <a:ext cx="8796269" cy="685059"/>
          </a:xfrm>
          <a:prstGeom prst="rect">
            <a:avLst/>
          </a:prstGeom>
        </p:spPr>
        <p:txBody>
          <a:bodyPr wrap="square">
            <a:spAutoFit/>
          </a:bodyPr>
          <a:lstStyle/>
          <a:p>
            <a:pPr lvl="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Q3. Apply </a:t>
            </a:r>
            <a:r>
              <a:rPr lang="en-IN" dirty="0">
                <a:latin typeface="Segoe UI" panose="020B0502040204020203" pitchFamily="34" charset="0"/>
                <a:ea typeface="Calibri" panose="020F0502020204030204" pitchFamily="34" charset="0"/>
                <a:cs typeface="Segoe UI" panose="020B0502040204020203" pitchFamily="34" charset="0"/>
              </a:rPr>
              <a:t>conditional formatting to highlight employees with Monthly Income above the company's average income.</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1826448" y="1663141"/>
            <a:ext cx="8695590" cy="4377051"/>
          </a:xfrm>
          <a:prstGeom prst="rect">
            <a:avLst/>
          </a:prstGeom>
        </p:spPr>
      </p:pic>
    </p:spTree>
    <p:extLst>
      <p:ext uri="{BB962C8B-B14F-4D97-AF65-F5344CB8AC3E}">
        <p14:creationId xmlns:p14="http://schemas.microsoft.com/office/powerpoint/2010/main" val="286190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3499" y="909941"/>
            <a:ext cx="8654603" cy="366895"/>
          </a:xfrm>
          <a:prstGeom prst="rect">
            <a:avLst/>
          </a:prstGeom>
        </p:spPr>
        <p:txBody>
          <a:bodyPr wrap="square">
            <a:spAutoFit/>
          </a:bodyPr>
          <a:lstStyle/>
          <a:p>
            <a:pPr lvl="0">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Q4. Create </a:t>
            </a:r>
            <a:r>
              <a:rPr lang="en-IN" dirty="0">
                <a:latin typeface="Segoe UI" panose="020B0502040204020203" pitchFamily="34" charset="0"/>
                <a:ea typeface="Calibri" panose="020F0502020204030204" pitchFamily="34" charset="0"/>
                <a:cs typeface="Segoe UI" panose="020B0502040204020203" pitchFamily="34" charset="0"/>
              </a:rPr>
              <a:t>a bar chart in Excel to visualize the distribution of employee ages.</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2073499" y="1519708"/>
            <a:ext cx="8113690" cy="4649272"/>
          </a:xfrm>
          <a:prstGeom prst="rect">
            <a:avLst/>
          </a:prstGeom>
        </p:spPr>
      </p:pic>
    </p:spTree>
    <p:extLst>
      <p:ext uri="{BB962C8B-B14F-4D97-AF65-F5344CB8AC3E}">
        <p14:creationId xmlns:p14="http://schemas.microsoft.com/office/powerpoint/2010/main" val="169183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31" y="1032216"/>
            <a:ext cx="8809149" cy="366895"/>
          </a:xfrm>
          <a:prstGeom prst="rect">
            <a:avLst/>
          </a:prstGeom>
        </p:spPr>
        <p:txBody>
          <a:bodyPr wrap="square">
            <a:spAutoFit/>
          </a:bodyPr>
          <a:lstStyle/>
          <a:p>
            <a:pPr lvl="0">
              <a:lnSpc>
                <a:spcPct val="107000"/>
              </a:lnSpc>
              <a:spcAft>
                <a:spcPts val="0"/>
              </a:spcAft>
            </a:pPr>
            <a:r>
              <a:rPr lang="en-IN" dirty="0" smtClean="0">
                <a:latin typeface="Segoe UI" panose="020B0502040204020203" pitchFamily="34" charset="0"/>
                <a:ea typeface="Calibri" panose="020F0502020204030204" pitchFamily="34" charset="0"/>
                <a:cs typeface="Segoe UI" panose="020B0502040204020203" pitchFamily="34" charset="0"/>
              </a:rPr>
              <a:t>Q5. Identify </a:t>
            </a:r>
            <a:r>
              <a:rPr lang="en-IN" dirty="0">
                <a:latin typeface="Segoe UI" panose="020B0502040204020203" pitchFamily="34" charset="0"/>
                <a:ea typeface="Calibri" panose="020F0502020204030204" pitchFamily="34" charset="0"/>
                <a:cs typeface="Segoe UI" panose="020B0502040204020203" pitchFamily="34" charset="0"/>
              </a:rPr>
              <a:t>and clean any missing or inconsistent data in the "Department" column</a:t>
            </a:r>
            <a:r>
              <a:rPr lang="en-IN" dirty="0" smtClean="0">
                <a:latin typeface="Segoe UI" panose="020B0502040204020203" pitchFamily="34" charset="0"/>
                <a:ea typeface="Calibri" panose="020F0502020204030204" pitchFamily="34" charset="0"/>
                <a:cs typeface="Segoe UI" panose="020B0502040204020203" pitchFamily="34" charset="0"/>
              </a:rPr>
              <a:t>.</a:t>
            </a:r>
            <a:endParaRPr lang="en-IN" dirty="0">
              <a:latin typeface="Segoe UI" panose="020B0502040204020203" pitchFamily="34" charset="0"/>
              <a:ea typeface="Calibri" panose="020F0502020204030204" pitchFamily="34" charset="0"/>
              <a:cs typeface="Segoe UI" panose="020B0502040204020203" pitchFamily="34" charset="0"/>
            </a:endParaRPr>
          </a:p>
        </p:txBody>
      </p:sp>
      <p:sp>
        <p:nvSpPr>
          <p:cNvPr id="3" name="Rectangle 2"/>
          <p:cNvSpPr/>
          <p:nvPr/>
        </p:nvSpPr>
        <p:spPr>
          <a:xfrm>
            <a:off x="1773802" y="2397524"/>
            <a:ext cx="8297477" cy="1107419"/>
          </a:xfrm>
          <a:prstGeom prst="rect">
            <a:avLst/>
          </a:prstGeom>
        </p:spPr>
        <p:txBody>
          <a:bodyPr wrap="square">
            <a:spAutoFit/>
          </a:bodyPr>
          <a:lstStyle/>
          <a:p>
            <a:pPr marL="457200">
              <a:lnSpc>
                <a:spcPct val="107000"/>
              </a:lnSpc>
              <a:spcAft>
                <a:spcPts val="800"/>
              </a:spcAft>
            </a:pPr>
            <a:r>
              <a:rPr lang="en-IN" sz="3200" dirty="0">
                <a:latin typeface="Segoe UI" panose="020B0502040204020203" pitchFamily="34" charset="0"/>
                <a:ea typeface="Calibri" panose="020F0502020204030204" pitchFamily="34" charset="0"/>
                <a:cs typeface="Segoe UI" panose="020B0502040204020203" pitchFamily="34" charset="0"/>
              </a:rPr>
              <a:t>No missing or inconsistent data in the Department column</a:t>
            </a:r>
            <a:endParaRPr lang="en-IN" sz="3200"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56817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5515" y="890548"/>
            <a:ext cx="9040969" cy="685059"/>
          </a:xfrm>
          <a:prstGeom prst="rect">
            <a:avLst/>
          </a:prstGeom>
        </p:spPr>
        <p:txBody>
          <a:bodyPr wrap="square">
            <a:spAutoFit/>
          </a:bodyPr>
          <a:lstStyle/>
          <a:p>
            <a:pPr lvl="0">
              <a:lnSpc>
                <a:spcPct val="107000"/>
              </a:lnSpc>
              <a:spcAft>
                <a:spcPts val="800"/>
              </a:spcAft>
              <a:tabLst>
                <a:tab pos="600075" algn="l"/>
              </a:tabLst>
            </a:pPr>
            <a:r>
              <a:rPr lang="en-IN" dirty="0" smtClean="0">
                <a:latin typeface="Segoe UI" panose="020B0502040204020203" pitchFamily="34" charset="0"/>
                <a:ea typeface="Calibri" panose="020F0502020204030204" pitchFamily="34" charset="0"/>
                <a:cs typeface="Segoe UI" panose="020B0502040204020203" pitchFamily="34" charset="0"/>
              </a:rPr>
              <a:t>Q6. In </a:t>
            </a:r>
            <a:r>
              <a:rPr lang="en-IN" dirty="0">
                <a:latin typeface="Segoe UI" panose="020B0502040204020203" pitchFamily="34" charset="0"/>
                <a:ea typeface="Calibri" panose="020F0502020204030204" pitchFamily="34" charset="0"/>
                <a:cs typeface="Segoe UI" panose="020B0502040204020203" pitchFamily="34" charset="0"/>
              </a:rPr>
              <a:t>Power BI, establish a relationship between the "EmployeeID" in the employee data and the "EmployeeID" in the time tracking data.</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1684780" y="1815921"/>
            <a:ext cx="8669834" cy="4185634"/>
          </a:xfrm>
          <a:prstGeom prst="rect">
            <a:avLst/>
          </a:prstGeom>
        </p:spPr>
      </p:pic>
    </p:spTree>
    <p:extLst>
      <p:ext uri="{BB962C8B-B14F-4D97-AF65-F5344CB8AC3E}">
        <p14:creationId xmlns:p14="http://schemas.microsoft.com/office/powerpoint/2010/main" val="19602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527" y="826154"/>
            <a:ext cx="8847786" cy="685059"/>
          </a:xfrm>
          <a:prstGeom prst="rect">
            <a:avLst/>
          </a:prstGeom>
        </p:spPr>
        <p:txBody>
          <a:bodyPr wrap="square">
            <a:spAutoFit/>
          </a:bodyPr>
          <a:lstStyle/>
          <a:p>
            <a:pPr>
              <a:lnSpc>
                <a:spcPct val="107000"/>
              </a:lnSpc>
              <a:spcAft>
                <a:spcPts val="800"/>
              </a:spcAft>
            </a:pPr>
            <a:r>
              <a:rPr lang="en-IN" dirty="0" smtClean="0">
                <a:latin typeface="Segoe UI" panose="020B0502040204020203" pitchFamily="34" charset="0"/>
                <a:ea typeface="Calibri" panose="020F0502020204030204" pitchFamily="34" charset="0"/>
                <a:cs typeface="Segoe UI" panose="020B0502040204020203" pitchFamily="34" charset="0"/>
              </a:rPr>
              <a:t>Q7</a:t>
            </a:r>
            <a:r>
              <a:rPr lang="en-IN" dirty="0">
                <a:latin typeface="Segoe UI" panose="020B0502040204020203" pitchFamily="34" charset="0"/>
                <a:ea typeface="Calibri" panose="020F0502020204030204" pitchFamily="34" charset="0"/>
                <a:cs typeface="Segoe UI" panose="020B0502040204020203" pitchFamily="34" charset="0"/>
              </a:rPr>
              <a:t>. Using DAX, create a calculated column that calculates the average years an employee has spent with their current </a:t>
            </a:r>
            <a:r>
              <a:rPr lang="en-IN" dirty="0" smtClean="0">
                <a:latin typeface="Segoe UI" panose="020B0502040204020203" pitchFamily="34" charset="0"/>
                <a:ea typeface="Calibri" panose="020F0502020204030204" pitchFamily="34" charset="0"/>
                <a:cs typeface="Segoe UI" panose="020B0502040204020203" pitchFamily="34" charset="0"/>
              </a:rPr>
              <a:t>manager.</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4" name="Picture 3"/>
          <p:cNvPicPr/>
          <p:nvPr/>
        </p:nvPicPr>
        <p:blipFill>
          <a:blip r:embed="rId2"/>
          <a:stretch>
            <a:fillRect/>
          </a:stretch>
        </p:blipFill>
        <p:spPr>
          <a:xfrm>
            <a:off x="1918952" y="1817687"/>
            <a:ext cx="8358389" cy="4248262"/>
          </a:xfrm>
          <a:prstGeom prst="rect">
            <a:avLst/>
          </a:prstGeom>
        </p:spPr>
      </p:pic>
    </p:spTree>
    <p:extLst>
      <p:ext uri="{BB962C8B-B14F-4D97-AF65-F5344CB8AC3E}">
        <p14:creationId xmlns:p14="http://schemas.microsoft.com/office/powerpoint/2010/main" val="104379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2788" y="877670"/>
            <a:ext cx="8886423" cy="685059"/>
          </a:xfrm>
          <a:prstGeom prst="rect">
            <a:avLst/>
          </a:prstGeom>
        </p:spPr>
        <p:txBody>
          <a:bodyPr wrap="square">
            <a:spAutoFit/>
          </a:bodyPr>
          <a:lstStyle/>
          <a:p>
            <a:pPr lvl="0">
              <a:lnSpc>
                <a:spcPct val="107000"/>
              </a:lnSpc>
              <a:spcAft>
                <a:spcPts val="800"/>
              </a:spcAft>
              <a:tabLst>
                <a:tab pos="771525" algn="l"/>
              </a:tabLst>
            </a:pPr>
            <a:r>
              <a:rPr lang="en-IN" dirty="0" smtClean="0">
                <a:latin typeface="Segoe UI" panose="020B0502040204020203" pitchFamily="34" charset="0"/>
                <a:ea typeface="Calibri" panose="020F0502020204030204" pitchFamily="34" charset="0"/>
                <a:cs typeface="Segoe UI" panose="020B0502040204020203" pitchFamily="34" charset="0"/>
              </a:rPr>
              <a:t>Q8. Using </a:t>
            </a:r>
            <a:r>
              <a:rPr lang="en-IN" dirty="0">
                <a:latin typeface="Segoe UI" panose="020B0502040204020203" pitchFamily="34" charset="0"/>
                <a:ea typeface="Calibri" panose="020F0502020204030204" pitchFamily="34" charset="0"/>
                <a:cs typeface="Segoe UI" panose="020B0502040204020203" pitchFamily="34" charset="0"/>
              </a:rPr>
              <a:t>Excel, create a pivot table that displays the count of employees in each Marital Status category, segmented by Department.</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a:blip r:embed="rId2"/>
          <a:stretch>
            <a:fillRect/>
          </a:stretch>
        </p:blipFill>
        <p:spPr>
          <a:xfrm>
            <a:off x="1764406" y="1817687"/>
            <a:ext cx="8229600" cy="4145231"/>
          </a:xfrm>
          <a:prstGeom prst="rect">
            <a:avLst/>
          </a:prstGeom>
        </p:spPr>
      </p:pic>
    </p:spTree>
    <p:extLst>
      <p:ext uri="{BB962C8B-B14F-4D97-AF65-F5344CB8AC3E}">
        <p14:creationId xmlns:p14="http://schemas.microsoft.com/office/powerpoint/2010/main" val="30543863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
      <a:dk1>
        <a:sysClr val="windowText" lastClr="000000"/>
      </a:dk1>
      <a:lt1>
        <a:sysClr val="window" lastClr="FFFFFF"/>
      </a:lt1>
      <a:dk2>
        <a:srgbClr val="4E3B30"/>
      </a:dk2>
      <a:lt2>
        <a:srgbClr val="FBEEC9"/>
      </a:lt2>
      <a:accent1>
        <a:srgbClr val="C87D0E"/>
      </a:accent1>
      <a:accent2>
        <a:srgbClr val="A5644E"/>
      </a:accent2>
      <a:accent3>
        <a:srgbClr val="B58B80"/>
      </a:accent3>
      <a:accent4>
        <a:srgbClr val="C3986D"/>
      </a:accent4>
      <a:accent5>
        <a:srgbClr val="A19574"/>
      </a:accent5>
      <a:accent6>
        <a:srgbClr val="C17529"/>
      </a:accent6>
      <a:hlink>
        <a:srgbClr val="AD1F1F"/>
      </a:hlink>
      <a:folHlink>
        <a:srgbClr val="C87D0E"/>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TotalTime>
  <Words>561</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Courier New</vt:lpstr>
      <vt:lpstr>Garamond</vt:lpstr>
      <vt:lpstr>Segoe UI</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cp:revision>
  <dcterms:created xsi:type="dcterms:W3CDTF">2024-01-29T04:54:12Z</dcterms:created>
  <dcterms:modified xsi:type="dcterms:W3CDTF">2024-01-29T07:07:20Z</dcterms:modified>
</cp:coreProperties>
</file>