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35"/>
  </p:notesMasterIdLst>
  <p:sldIdLst>
    <p:sldId id="292" r:id="rId2"/>
    <p:sldId id="322" r:id="rId3"/>
    <p:sldId id="258" r:id="rId4"/>
    <p:sldId id="293" r:id="rId5"/>
    <p:sldId id="294" r:id="rId6"/>
    <p:sldId id="295" r:id="rId7"/>
    <p:sldId id="300" r:id="rId8"/>
    <p:sldId id="301" r:id="rId9"/>
    <p:sldId id="313" r:id="rId10"/>
    <p:sldId id="299" r:id="rId11"/>
    <p:sldId id="318" r:id="rId12"/>
    <p:sldId id="319" r:id="rId13"/>
    <p:sldId id="320" r:id="rId14"/>
    <p:sldId id="321" r:id="rId15"/>
    <p:sldId id="317" r:id="rId16"/>
    <p:sldId id="314" r:id="rId17"/>
    <p:sldId id="298" r:id="rId18"/>
    <p:sldId id="315" r:id="rId19"/>
    <p:sldId id="316" r:id="rId20"/>
    <p:sldId id="297" r:id="rId21"/>
    <p:sldId id="296" r:id="rId22"/>
    <p:sldId id="302" r:id="rId23"/>
    <p:sldId id="304" r:id="rId24"/>
    <p:sldId id="305" r:id="rId25"/>
    <p:sldId id="306" r:id="rId26"/>
    <p:sldId id="307" r:id="rId27"/>
    <p:sldId id="308" r:id="rId28"/>
    <p:sldId id="310" r:id="rId29"/>
    <p:sldId id="311" r:id="rId30"/>
    <p:sldId id="309" r:id="rId31"/>
    <p:sldId id="312" r:id="rId32"/>
    <p:sldId id="277" r:id="rId33"/>
    <p:sldId id="285" r:id="rId34"/>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434"/>
    <a:srgbClr val="5BC1FF"/>
    <a:srgbClr val="104282"/>
    <a:srgbClr val="0B387C"/>
    <a:srgbClr val="0055A0"/>
    <a:srgbClr val="0C37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10"/>
  </p:normalViewPr>
  <p:slideViewPr>
    <p:cSldViewPr snapToGrid="0" snapToObjects="1">
      <p:cViewPr varScale="1">
        <p:scale>
          <a:sx n="91" d="100"/>
          <a:sy n="91" d="100"/>
        </p:scale>
        <p:origin x="798" y="84"/>
      </p:cViewPr>
      <p:guideLst>
        <p:guide orient="horz" pos="1620"/>
        <p:guide pos="288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89050A-C468-4DE9-AE7F-8BFB872F96FA}" type="datetimeFigureOut">
              <a:rPr lang="en-US" smtClean="0"/>
              <a:t>10/14/2025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CA5D24-EA41-4BCC-8A42-F3EDACA79E70}" type="slidenum">
              <a:rPr lang="en-US" smtClean="0"/>
              <a:t>‹#›</a:t>
            </a:fld>
            <a:endParaRPr lang="en-US"/>
          </a:p>
        </p:txBody>
      </p:sp>
    </p:spTree>
    <p:extLst>
      <p:ext uri="{BB962C8B-B14F-4D97-AF65-F5344CB8AC3E}">
        <p14:creationId xmlns:p14="http://schemas.microsoft.com/office/powerpoint/2010/main" val="27488693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56661739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C85AEE0-09D6-40A0-A821-615A81DF2C32}" type="datetime1">
              <a:rPr lang="en-US" smtClean="0"/>
              <a:t>10/14/2025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127439146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smtClean="0"/>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3463543433"/>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smtClean="0"/>
              <a:t>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4"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939095699"/>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1855896561"/>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312863217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smtClean="0"/>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4"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180456751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201629067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2420091884"/>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833611"/>
            <a:ext cx="8226854" cy="705332"/>
          </a:xfrm>
        </p:spPr>
        <p:txBody>
          <a:bodyPr/>
          <a:lstStyle>
            <a:lvl1pPr algn="l">
              <a:defRPr/>
            </a:lvl1pPr>
          </a:lstStyle>
          <a:p>
            <a:r>
              <a:rPr kumimoji="0" lang="fr-CH"/>
              <a:t>Click to edit Master title style</a:t>
            </a:r>
            <a:endParaRPr kumimoji="0" lang="en-US"/>
          </a:p>
        </p:txBody>
      </p:sp>
      <p:sp>
        <p:nvSpPr>
          <p:cNvPr id="7" name="Date Placeholder 1"/>
          <p:cNvSpPr>
            <a:spLocks noGrp="1"/>
          </p:cNvSpPr>
          <p:nvPr>
            <p:ph type="dt" sz="half" idx="2"/>
          </p:nvPr>
        </p:nvSpPr>
        <p:spPr>
          <a:xfrm>
            <a:off x="2969335" y="477178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ED61940-B217-4A05-9881-292B04D235E9}" type="datetime1">
              <a:rPr lang="en-US" smtClean="0"/>
              <a:t>10/14/2025</a:t>
            </a:fld>
            <a:endParaRPr lang="en-US" dirty="0"/>
          </a:p>
        </p:txBody>
      </p:sp>
      <p:sp>
        <p:nvSpPr>
          <p:cNvPr id="8" name="Footer Placeholder 2"/>
          <p:cNvSpPr>
            <a:spLocks noGrp="1"/>
          </p:cNvSpPr>
          <p:nvPr>
            <p:ph type="ftr" sz="quarter" idx="3"/>
          </p:nvPr>
        </p:nvSpPr>
        <p:spPr>
          <a:xfrm>
            <a:off x="5182756"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a:t>
            </a:r>
          </a:p>
        </p:txBody>
      </p:sp>
      <p:sp>
        <p:nvSpPr>
          <p:cNvPr id="9" name="Slide Number Placeholder 3"/>
          <p:cNvSpPr>
            <a:spLocks noGrp="1"/>
          </p:cNvSpPr>
          <p:nvPr>
            <p:ph type="sldNum" sz="quarter" idx="4"/>
          </p:nvPr>
        </p:nvSpPr>
        <p:spPr>
          <a:xfrm>
            <a:off x="8185376" y="4767263"/>
            <a:ext cx="501424"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918391-D411-FE40-AAD7-861AE5233E0E}" type="slidenum">
              <a:rPr lang="en-US" smtClean="0"/>
              <a:pPr/>
              <a:t>‹#›</a:t>
            </a:fld>
            <a:endParaRPr lang="en-US" dirty="0"/>
          </a:p>
        </p:txBody>
      </p:sp>
      <p:sp>
        <p:nvSpPr>
          <p:cNvPr id="11" name="Espace réservé du texte 2"/>
          <p:cNvSpPr>
            <a:spLocks noGrp="1"/>
          </p:cNvSpPr>
          <p:nvPr>
            <p:ph type="body" idx="10"/>
          </p:nvPr>
        </p:nvSpPr>
        <p:spPr>
          <a:xfrm>
            <a:off x="457200" y="2543343"/>
            <a:ext cx="2743200" cy="31474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CH"/>
              <a:t>Click to edit Master text styles</a:t>
            </a:r>
          </a:p>
        </p:txBody>
      </p:sp>
    </p:spTree>
    <p:extLst>
      <p:ext uri="{BB962C8B-B14F-4D97-AF65-F5344CB8AC3E}">
        <p14:creationId xmlns:p14="http://schemas.microsoft.com/office/powerpoint/2010/main" val="96595226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Diapositive de titre">
    <p:bg>
      <p:bgPr>
        <a:solidFill>
          <a:srgbClr val="104282"/>
        </a:solidFill>
        <a:effectLst/>
      </p:bgPr>
    </p:bg>
    <p:spTree>
      <p:nvGrpSpPr>
        <p:cNvPr id="1" name=""/>
        <p:cNvGrpSpPr/>
        <p:nvPr/>
      </p:nvGrpSpPr>
      <p:grpSpPr>
        <a:xfrm>
          <a:off x="0" y="0"/>
          <a:ext cx="0" cy="0"/>
          <a:chOff x="0" y="0"/>
          <a:chExt cx="0" cy="0"/>
        </a:xfrm>
      </p:grpSpPr>
      <p:pic>
        <p:nvPicPr>
          <p:cNvPr id="3" name="Image 2" descr="logooutline.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309355" y="1327799"/>
            <a:ext cx="2520000" cy="2494674"/>
          </a:xfrm>
          <a:prstGeom prst="rect">
            <a:avLst/>
          </a:prstGeom>
        </p:spPr>
      </p:pic>
    </p:spTree>
    <p:extLst>
      <p:ext uri="{BB962C8B-B14F-4D97-AF65-F5344CB8AC3E}">
        <p14:creationId xmlns:p14="http://schemas.microsoft.com/office/powerpoint/2010/main" val="870962966"/>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2426265440"/>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4_Diapositive de titre">
    <p:bg>
      <p:bgPr>
        <a:solidFill>
          <a:srgbClr val="104282"/>
        </a:solidFill>
        <a:effectLst/>
      </p:bgPr>
    </p:bg>
    <p:spTree>
      <p:nvGrpSpPr>
        <p:cNvPr id="1" name=""/>
        <p:cNvGrpSpPr/>
        <p:nvPr/>
      </p:nvGrpSpPr>
      <p:grpSpPr>
        <a:xfrm>
          <a:off x="0" y="0"/>
          <a:ext cx="0" cy="0"/>
          <a:chOff x="0" y="0"/>
          <a:chExt cx="0" cy="0"/>
        </a:xfrm>
      </p:grpSpPr>
      <p:sp>
        <p:nvSpPr>
          <p:cNvPr id="3" name="Espace réservé du titre 8"/>
          <p:cNvSpPr>
            <a:spLocks noGrp="1"/>
          </p:cNvSpPr>
          <p:nvPr>
            <p:ph type="title" hasCustomPrompt="1"/>
          </p:nvPr>
        </p:nvSpPr>
        <p:spPr>
          <a:xfrm>
            <a:off x="457200" y="4616450"/>
            <a:ext cx="8226854" cy="226402"/>
          </a:xfrm>
          <a:prstGeom prst="rect">
            <a:avLst/>
          </a:prstGeom>
        </p:spPr>
        <p:txBody>
          <a:bodyPr vert="horz" lIns="45720" rIns="45720" anchor="ctr">
            <a:noAutofit/>
          </a:bodyPr>
          <a:lstStyle>
            <a:lvl1pPr algn="ctr">
              <a:defRPr sz="1400">
                <a:latin typeface="Optima"/>
                <a:cs typeface="Optima"/>
              </a:defRPr>
            </a:lvl1pPr>
          </a:lstStyle>
          <a:p>
            <a:r>
              <a:rPr kumimoji="0" lang="fr-CH" dirty="0"/>
              <a:t>home.cern</a:t>
            </a:r>
            <a:endParaRPr kumimoji="0" lang="en-US" dirty="0"/>
          </a:p>
        </p:txBody>
      </p:sp>
      <p:pic>
        <p:nvPicPr>
          <p:cNvPr id="6" name="Image 2" descr="logooutline.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799171" y="1806688"/>
            <a:ext cx="1545657" cy="1530123"/>
          </a:xfrm>
          <a:prstGeom prst="rect">
            <a:avLst/>
          </a:prstGeom>
        </p:spPr>
      </p:pic>
    </p:spTree>
    <p:extLst>
      <p:ext uri="{BB962C8B-B14F-4D97-AF65-F5344CB8AC3E}">
        <p14:creationId xmlns:p14="http://schemas.microsoft.com/office/powerpoint/2010/main" val="398946121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5_Diapositive de titre">
    <p:bg>
      <p:bgPr>
        <a:solidFill>
          <a:schemeClr val="tx1"/>
        </a:solidFill>
        <a:effectLst/>
      </p:bgPr>
    </p:bg>
    <p:spTree>
      <p:nvGrpSpPr>
        <p:cNvPr id="1" name=""/>
        <p:cNvGrpSpPr/>
        <p:nvPr/>
      </p:nvGrpSpPr>
      <p:grpSpPr>
        <a:xfrm>
          <a:off x="0" y="0"/>
          <a:ext cx="0" cy="0"/>
          <a:chOff x="0" y="0"/>
          <a:chExt cx="0" cy="0"/>
        </a:xfrm>
      </p:grpSpPr>
      <p:pic>
        <p:nvPicPr>
          <p:cNvPr id="3" name="Picture 1" descr="LogoOutline.ai"/>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12000" y="1315400"/>
            <a:ext cx="2520000" cy="2520000"/>
          </a:xfrm>
          <a:prstGeom prst="rect">
            <a:avLst/>
          </a:prstGeom>
        </p:spPr>
      </p:pic>
    </p:spTree>
    <p:extLst>
      <p:ext uri="{BB962C8B-B14F-4D97-AF65-F5344CB8AC3E}">
        <p14:creationId xmlns:p14="http://schemas.microsoft.com/office/powerpoint/2010/main" val="2005918618"/>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6_Diapositive de titre">
    <p:bg>
      <p:bgRef idx="1001">
        <a:schemeClr val="bg1"/>
      </p:bgRef>
    </p:bg>
    <p:spTree>
      <p:nvGrpSpPr>
        <p:cNvPr id="1" name=""/>
        <p:cNvGrpSpPr/>
        <p:nvPr/>
      </p:nvGrpSpPr>
      <p:grpSpPr>
        <a:xfrm>
          <a:off x="0" y="0"/>
          <a:ext cx="0" cy="0"/>
          <a:chOff x="0" y="0"/>
          <a:chExt cx="0" cy="0"/>
        </a:xfrm>
      </p:grpSpPr>
      <p:pic>
        <p:nvPicPr>
          <p:cNvPr id="3" name="Image 2" descr="logoBadgeWeb.eps"/>
          <p:cNvPicPr>
            <a:picLocks noChangeAspect="1"/>
          </p:cNvPicPr>
          <p:nvPr userDrawn="1"/>
        </p:nvPicPr>
        <p:blipFill rotWithShape="1">
          <a:blip r:embed="rId2" cstate="email">
            <a:extLst>
              <a:ext uri="{28A0092B-C50C-407E-A947-70E740481C1C}">
                <a14:useLocalDpi xmlns:a14="http://schemas.microsoft.com/office/drawing/2010/main" val="0"/>
              </a:ext>
            </a:extLst>
          </a:blip>
          <a:srcRect b="17835"/>
          <a:stretch/>
        </p:blipFill>
        <p:spPr>
          <a:xfrm>
            <a:off x="3959440" y="1940784"/>
            <a:ext cx="1221946" cy="1261931"/>
          </a:xfrm>
          <a:prstGeom prst="rect">
            <a:avLst/>
          </a:prstGeom>
        </p:spPr>
      </p:pic>
      <p:sp>
        <p:nvSpPr>
          <p:cNvPr id="4" name="Espace réservé du titre 8"/>
          <p:cNvSpPr>
            <a:spLocks noGrp="1"/>
          </p:cNvSpPr>
          <p:nvPr>
            <p:ph type="title" hasCustomPrompt="1"/>
          </p:nvPr>
        </p:nvSpPr>
        <p:spPr>
          <a:xfrm>
            <a:off x="457200" y="4616450"/>
            <a:ext cx="8226854" cy="226402"/>
          </a:xfrm>
          <a:prstGeom prst="rect">
            <a:avLst/>
          </a:prstGeom>
        </p:spPr>
        <p:txBody>
          <a:bodyPr vert="horz" lIns="45720" rIns="45720" anchor="ctr">
            <a:noAutofit/>
          </a:bodyPr>
          <a:lstStyle>
            <a:lvl1pPr algn="ctr">
              <a:defRPr sz="1400">
                <a:latin typeface="Optima"/>
                <a:cs typeface="Optima"/>
              </a:defRPr>
            </a:lvl1pPr>
          </a:lstStyle>
          <a:p>
            <a:r>
              <a:rPr kumimoji="0" lang="fr-CH" dirty="0"/>
              <a:t>home.cern</a:t>
            </a:r>
            <a:endParaRPr kumimoji="0" lang="en-US" dirty="0"/>
          </a:p>
        </p:txBody>
      </p:sp>
    </p:spTree>
    <p:extLst>
      <p:ext uri="{BB962C8B-B14F-4D97-AF65-F5344CB8AC3E}">
        <p14:creationId xmlns:p14="http://schemas.microsoft.com/office/powerpoint/2010/main" val="280332507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2_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457200" y="1833611"/>
            <a:ext cx="8226854" cy="705332"/>
          </a:xfrm>
        </p:spPr>
        <p:txBody>
          <a:bodyPr/>
          <a:lstStyle>
            <a:lvl1pPr algn="l">
              <a:defRPr/>
            </a:lvl1pPr>
          </a:lstStyle>
          <a:p>
            <a:r>
              <a:rPr kumimoji="0" lang="fr-CH"/>
              <a:t>Click to edit Master title style</a:t>
            </a:r>
            <a:endParaRPr kumimoji="0" lang="en-US"/>
          </a:p>
        </p:txBody>
      </p:sp>
      <p:sp>
        <p:nvSpPr>
          <p:cNvPr id="11" name="Espace réservé du texte 2"/>
          <p:cNvSpPr>
            <a:spLocks noGrp="1"/>
          </p:cNvSpPr>
          <p:nvPr>
            <p:ph type="body" idx="10"/>
          </p:nvPr>
        </p:nvSpPr>
        <p:spPr>
          <a:xfrm>
            <a:off x="457200" y="2543343"/>
            <a:ext cx="2743200" cy="31474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fr-CH"/>
              <a:t>Click to edit Master text styles</a:t>
            </a:r>
          </a:p>
        </p:txBody>
      </p:sp>
    </p:spTree>
    <p:extLst>
      <p:ext uri="{BB962C8B-B14F-4D97-AF65-F5344CB8AC3E}">
        <p14:creationId xmlns:p14="http://schemas.microsoft.com/office/powerpoint/2010/main" val="205763721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04788"/>
            <a:ext cx="8229600" cy="670483"/>
          </a:xfrm>
        </p:spPr>
        <p:txBody>
          <a:bodyPr anchor="ctr"/>
          <a:lstStyle>
            <a:lvl1pPr>
              <a:defRPr/>
            </a:lvl1pPr>
          </a:lstStyle>
          <a:p>
            <a:r>
              <a:rPr kumimoji="0" lang="fr-CH"/>
              <a:t>Click to edit Master title style</a:t>
            </a:r>
            <a:endParaRPr kumimoji="0" lang="en-US"/>
          </a:p>
        </p:txBody>
      </p:sp>
      <p:sp>
        <p:nvSpPr>
          <p:cNvPr id="4" name="Espace réservé du texte 3"/>
          <p:cNvSpPr>
            <a:spLocks noGrp="1"/>
          </p:cNvSpPr>
          <p:nvPr>
            <p:ph type="body" sz="half" idx="3"/>
          </p:nvPr>
        </p:nvSpPr>
        <p:spPr>
          <a:xfrm>
            <a:off x="455613" y="3826475"/>
            <a:ext cx="8231187" cy="447075"/>
          </a:xfrm>
        </p:spPr>
        <p:txBody>
          <a:bodyPr anchor="t"/>
          <a:lstStyle>
            <a:lvl1pPr marL="0" indent="0">
              <a:buNone/>
              <a:defRPr sz="2400" b="1">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CH"/>
              <a:t>Click to edit Master text styles</a:t>
            </a:r>
          </a:p>
        </p:txBody>
      </p:sp>
      <p:sp>
        <p:nvSpPr>
          <p:cNvPr id="5" name="Espace réservé du contenu 4"/>
          <p:cNvSpPr>
            <a:spLocks noGrp="1"/>
          </p:cNvSpPr>
          <p:nvPr>
            <p:ph sz="quarter" idx="2"/>
          </p:nvPr>
        </p:nvSpPr>
        <p:spPr>
          <a:xfrm>
            <a:off x="457200" y="952333"/>
            <a:ext cx="4040188" cy="2764991"/>
          </a:xfrm>
        </p:spPr>
        <p:txBody>
          <a:bodyPr/>
          <a:lstStyle>
            <a:lvl1pPr>
              <a:defRPr sz="2400"/>
            </a:lvl1pPr>
            <a:lvl2pPr>
              <a:defRPr sz="2000"/>
            </a:lvl2pPr>
            <a:lvl3pPr>
              <a:defRPr sz="1800"/>
            </a:lvl3pPr>
            <a:lvl4pPr>
              <a:defRPr sz="1600"/>
            </a:lvl4pPr>
            <a:lvl5pPr>
              <a:defRPr sz="1600"/>
            </a:lvl5pPr>
          </a:lstStyle>
          <a:p>
            <a:pPr lvl="0" eaLnBrk="1" latinLnBrk="0" hangingPunct="1"/>
            <a:r>
              <a:rPr lang="fr-CH"/>
              <a:t>Click to edit Master text styles</a:t>
            </a:r>
          </a:p>
          <a:p>
            <a:pPr lvl="1" eaLnBrk="1" latinLnBrk="0" hangingPunct="1"/>
            <a:r>
              <a:rPr lang="fr-CH"/>
              <a:t>Second level</a:t>
            </a:r>
          </a:p>
          <a:p>
            <a:pPr lvl="2" eaLnBrk="1" latinLnBrk="0" hangingPunct="1"/>
            <a:r>
              <a:rPr lang="fr-CH"/>
              <a:t>Third level</a:t>
            </a:r>
          </a:p>
          <a:p>
            <a:pPr lvl="3" eaLnBrk="1" latinLnBrk="0" hangingPunct="1"/>
            <a:r>
              <a:rPr lang="fr-CH"/>
              <a:t>Fourth level</a:t>
            </a:r>
          </a:p>
          <a:p>
            <a:pPr lvl="4" eaLnBrk="1" latinLnBrk="0" hangingPunct="1"/>
            <a:r>
              <a:rPr lang="fr-CH"/>
              <a:t>Fifth level</a:t>
            </a:r>
            <a:endParaRPr kumimoji="0" lang="en-US" dirty="0"/>
          </a:p>
        </p:txBody>
      </p:sp>
      <p:sp>
        <p:nvSpPr>
          <p:cNvPr id="6" name="Espace réservé du contenu 5"/>
          <p:cNvSpPr>
            <a:spLocks noGrp="1"/>
          </p:cNvSpPr>
          <p:nvPr>
            <p:ph sz="quarter" idx="4"/>
          </p:nvPr>
        </p:nvSpPr>
        <p:spPr>
          <a:xfrm>
            <a:off x="4645026" y="952333"/>
            <a:ext cx="4041775" cy="2764991"/>
          </a:xfrm>
        </p:spPr>
        <p:txBody>
          <a:bodyPr/>
          <a:lstStyle>
            <a:lvl1pPr>
              <a:defRPr sz="2400"/>
            </a:lvl1pPr>
            <a:lvl2pPr>
              <a:defRPr sz="2000"/>
            </a:lvl2pPr>
            <a:lvl3pPr>
              <a:defRPr sz="1800"/>
            </a:lvl3pPr>
            <a:lvl4pPr>
              <a:defRPr sz="1600"/>
            </a:lvl4pPr>
            <a:lvl5pPr>
              <a:defRPr sz="1600"/>
            </a:lvl5pPr>
          </a:lstStyle>
          <a:p>
            <a:pPr lvl="0" eaLnBrk="1" latinLnBrk="0" hangingPunct="1"/>
            <a:r>
              <a:rPr lang="fr-CH"/>
              <a:t>Click to edit Master text styles</a:t>
            </a:r>
          </a:p>
          <a:p>
            <a:pPr lvl="1" eaLnBrk="1" latinLnBrk="0" hangingPunct="1"/>
            <a:r>
              <a:rPr lang="fr-CH"/>
              <a:t>Second level</a:t>
            </a:r>
          </a:p>
          <a:p>
            <a:pPr lvl="2" eaLnBrk="1" latinLnBrk="0" hangingPunct="1"/>
            <a:r>
              <a:rPr lang="fr-CH"/>
              <a:t>Third level</a:t>
            </a:r>
          </a:p>
          <a:p>
            <a:pPr lvl="3" eaLnBrk="1" latinLnBrk="0" hangingPunct="1"/>
            <a:r>
              <a:rPr lang="fr-CH"/>
              <a:t>Fourth level</a:t>
            </a:r>
          </a:p>
          <a:p>
            <a:pPr lvl="4" eaLnBrk="1" latinLnBrk="0" hangingPunct="1"/>
            <a:r>
              <a:rPr lang="fr-CH"/>
              <a:t>Fifth level</a:t>
            </a:r>
            <a:endParaRPr kumimoji="0" lang="en-US"/>
          </a:p>
        </p:txBody>
      </p:sp>
      <p:sp>
        <p:nvSpPr>
          <p:cNvPr id="10" name="Date Placeholder 1"/>
          <p:cNvSpPr>
            <a:spLocks noGrp="1"/>
          </p:cNvSpPr>
          <p:nvPr>
            <p:ph type="dt" sz="half" idx="10"/>
          </p:nvPr>
        </p:nvSpPr>
        <p:spPr>
          <a:xfrm>
            <a:off x="2969335" y="477178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507F469-3613-4009-9461-E879D969D2E6}" type="datetime1">
              <a:rPr lang="en-US" smtClean="0"/>
              <a:t>10/14/2025</a:t>
            </a:fld>
            <a:endParaRPr lang="en-US" dirty="0"/>
          </a:p>
        </p:txBody>
      </p:sp>
      <p:sp>
        <p:nvSpPr>
          <p:cNvPr id="11" name="Footer Placeholder 2"/>
          <p:cNvSpPr>
            <a:spLocks noGrp="1"/>
          </p:cNvSpPr>
          <p:nvPr>
            <p:ph type="ftr" sz="quarter" idx="11"/>
          </p:nvPr>
        </p:nvSpPr>
        <p:spPr>
          <a:xfrm>
            <a:off x="5182756"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a:t>
            </a:r>
          </a:p>
        </p:txBody>
      </p:sp>
      <p:sp>
        <p:nvSpPr>
          <p:cNvPr id="12" name="Slide Number Placeholder 3"/>
          <p:cNvSpPr>
            <a:spLocks noGrp="1"/>
          </p:cNvSpPr>
          <p:nvPr>
            <p:ph type="sldNum" sz="quarter" idx="12"/>
          </p:nvPr>
        </p:nvSpPr>
        <p:spPr>
          <a:xfrm>
            <a:off x="8185376" y="4767263"/>
            <a:ext cx="501424"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17918391-D411-FE40-AAD7-861AE5233E0E}" type="slidenum">
              <a:rPr lang="en-US" smtClean="0"/>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3_Diapositive de titre">
    <p:bg>
      <p:bgPr>
        <a:solidFill>
          <a:srgbClr val="104282"/>
        </a:solidFill>
        <a:effectLst/>
      </p:bgPr>
    </p:bg>
    <p:spTree>
      <p:nvGrpSpPr>
        <p:cNvPr id="1" name=""/>
        <p:cNvGrpSpPr/>
        <p:nvPr/>
      </p:nvGrpSpPr>
      <p:grpSpPr>
        <a:xfrm>
          <a:off x="0" y="0"/>
          <a:ext cx="0" cy="0"/>
          <a:chOff x="0" y="0"/>
          <a:chExt cx="0" cy="0"/>
        </a:xfrm>
      </p:grpSpPr>
      <p:sp>
        <p:nvSpPr>
          <p:cNvPr id="3" name="Espace réservé du titre 8"/>
          <p:cNvSpPr>
            <a:spLocks noGrp="1"/>
          </p:cNvSpPr>
          <p:nvPr>
            <p:ph type="title" hasCustomPrompt="1"/>
          </p:nvPr>
        </p:nvSpPr>
        <p:spPr>
          <a:xfrm>
            <a:off x="457200" y="4616450"/>
            <a:ext cx="8226854" cy="226402"/>
          </a:xfrm>
          <a:prstGeom prst="rect">
            <a:avLst/>
          </a:prstGeom>
        </p:spPr>
        <p:txBody>
          <a:bodyPr vert="horz" lIns="45720" rIns="45720" anchor="ctr">
            <a:noAutofit/>
          </a:bodyPr>
          <a:lstStyle>
            <a:lvl1pPr algn="ctr">
              <a:defRPr sz="1400">
                <a:latin typeface="Optima"/>
                <a:cs typeface="Optima"/>
              </a:defRPr>
            </a:lvl1pPr>
          </a:lstStyle>
          <a:p>
            <a:r>
              <a:rPr kumimoji="0" lang="fr-CH" dirty="0"/>
              <a:t>home.cern</a:t>
            </a:r>
            <a:endParaRPr kumimoji="0" lang="en-US" dirty="0"/>
          </a:p>
        </p:txBody>
      </p:sp>
      <p:pic>
        <p:nvPicPr>
          <p:cNvPr id="5" name="Image 2" descr="logooutline.eps"/>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3799171" y="1806688"/>
            <a:ext cx="1545657" cy="1530123"/>
          </a:xfrm>
          <a:prstGeom prst="rect">
            <a:avLst/>
          </a:prstGeom>
        </p:spPr>
      </p:pic>
    </p:spTree>
    <p:extLst>
      <p:ext uri="{BB962C8B-B14F-4D97-AF65-F5344CB8AC3E}">
        <p14:creationId xmlns:p14="http://schemas.microsoft.com/office/powerpoint/2010/main" val="135684979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1897556607"/>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C85AEE0-09D6-40A0-A821-615A81DF2C32}" type="datetime1">
              <a:rPr lang="en-US" smtClean="0"/>
              <a:t>10/14/2025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31430479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C85AEE0-09D6-40A0-A821-615A81DF2C32}" type="datetime1">
              <a:rPr lang="en-US" smtClean="0"/>
              <a:t>10/14/2025</a:t>
            </a:fld>
            <a:endParaRPr lang="en-US" dirty="0"/>
          </a:p>
        </p:txBody>
      </p:sp>
      <p:sp>
        <p:nvSpPr>
          <p:cNvPr id="8" name="Footer Placeholder 7"/>
          <p:cNvSpPr>
            <a:spLocks noGrp="1"/>
          </p:cNvSpPr>
          <p:nvPr>
            <p:ph type="ftr" sz="quarter" idx="11"/>
          </p:nvPr>
        </p:nvSpPr>
        <p:spPr/>
        <p:txBody>
          <a:bodyPr/>
          <a:lstStyle/>
          <a:p>
            <a:r>
              <a:rPr lang="en-US" smtClean="0"/>
              <a:t> </a:t>
            </a:r>
            <a:endParaRPr lang="en-US" dirty="0"/>
          </a:p>
        </p:txBody>
      </p:sp>
      <p:sp>
        <p:nvSpPr>
          <p:cNvPr id="9" name="Slide Number Placeholder 8"/>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8711433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3"/>
          <p:cNvSpPr>
            <a:spLocks noGrp="1"/>
          </p:cNvSpPr>
          <p:nvPr>
            <p:ph type="ftr" sz="quarter" idx="11"/>
          </p:nvPr>
        </p:nvSpPr>
        <p:spPr/>
        <p:txBody>
          <a:bodyPr/>
          <a:lstStyle/>
          <a:p>
            <a:r>
              <a:rPr lang="en-US" smtClean="0"/>
              <a:t> </a:t>
            </a:r>
            <a:endParaRPr lang="en-US" dirty="0"/>
          </a:p>
        </p:txBody>
      </p:sp>
      <p:sp>
        <p:nvSpPr>
          <p:cNvPr id="6" name="Slide Number Placeholder 4"/>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3714361136"/>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2"/>
          <p:cNvSpPr>
            <a:spLocks noGrp="1"/>
          </p:cNvSpPr>
          <p:nvPr>
            <p:ph type="ftr" sz="quarter" idx="11"/>
          </p:nvPr>
        </p:nvSpPr>
        <p:spPr/>
        <p:txBody>
          <a:bodyPr/>
          <a:lstStyle/>
          <a:p>
            <a:r>
              <a:rPr lang="en-US" smtClean="0"/>
              <a:t> </a:t>
            </a:r>
            <a:endParaRPr lang="en-US" dirty="0"/>
          </a:p>
        </p:txBody>
      </p:sp>
      <p:sp>
        <p:nvSpPr>
          <p:cNvPr id="6" name="Slide Number Placeholder 3"/>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375990522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smtClean="0"/>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7" name="Date Placeholder 4"/>
          <p:cNvSpPr>
            <a:spLocks noGrp="1"/>
          </p:cNvSpPr>
          <p:nvPr>
            <p:ph type="dt" sz="half" idx="10"/>
          </p:nvPr>
        </p:nvSpPr>
        <p:spPr/>
        <p:txBody>
          <a:bodyPr/>
          <a:lstStyle/>
          <a:p>
            <a:fld id="{3C85AEE0-09D6-40A0-A821-615A81DF2C32}" type="datetime1">
              <a:rPr lang="en-US" smtClean="0"/>
              <a:t>10/14/2025</a:t>
            </a:fld>
            <a:endParaRPr lang="en-US" dirty="0"/>
          </a:p>
        </p:txBody>
      </p:sp>
      <p:sp>
        <p:nvSpPr>
          <p:cNvPr id="5" name="Footer Placeholder 5"/>
          <p:cNvSpPr>
            <a:spLocks noGrp="1"/>
          </p:cNvSpPr>
          <p:nvPr>
            <p:ph type="ftr" sz="quarter" idx="11"/>
          </p:nvPr>
        </p:nvSpPr>
        <p:spPr/>
        <p:txBody>
          <a:bodyPr/>
          <a:lstStyle/>
          <a:p>
            <a:r>
              <a:rPr lang="en-US" smtClean="0"/>
              <a:t> </a:t>
            </a:r>
            <a:endParaRPr lang="en-US" dirty="0"/>
          </a:p>
        </p:txBody>
      </p:sp>
      <p:sp>
        <p:nvSpPr>
          <p:cNvPr id="6" name="Slide Number Placeholder 6"/>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58873418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smtClean="0"/>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3C85AEE0-09D6-40A0-A821-615A81DF2C32}" type="datetime1">
              <a:rPr lang="en-US" smtClean="0"/>
              <a:t>10/14/2025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2765677998"/>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3C85AEE0-09D6-40A0-A821-615A81DF2C32}" type="datetime1">
              <a:rPr lang="en-US" smtClean="0"/>
              <a:t>10/14/2025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r>
              <a:rPr lang="en-US" smtClean="0"/>
              <a:t> </a:t>
            </a:r>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17918391-D411-FE40-AAD7-861AE5233E0E}" type="slidenum">
              <a:rPr lang="en-US" smtClean="0"/>
              <a:pPr/>
              <a:t>‹#›</a:t>
            </a:fld>
            <a:endParaRPr lang="en-US" dirty="0"/>
          </a:p>
        </p:txBody>
      </p:sp>
    </p:spTree>
    <p:extLst>
      <p:ext uri="{BB962C8B-B14F-4D97-AF65-F5344CB8AC3E}">
        <p14:creationId xmlns:p14="http://schemas.microsoft.com/office/powerpoint/2010/main" val="75072965"/>
      </p:ext>
    </p:extLst>
  </p:cSld>
  <p:clrMap bg1="dk1" tx1="lt1" bg2="dk2" tx2="lt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 id="2147483699" r:id="rId17"/>
    <p:sldLayoutId id="2147483700" r:id="rId18"/>
    <p:sldLayoutId id="2147483701" r:id="rId19"/>
    <p:sldLayoutId id="2147483676" r:id="rId20"/>
    <p:sldLayoutId id="2147483677" r:id="rId21"/>
    <p:sldLayoutId id="2147483678" r:id="rId22"/>
    <p:sldLayoutId id="2147483680" r:id="rId23"/>
    <p:sldLayoutId id="2147483665" r:id="rId24"/>
    <p:sldLayoutId id="2147483674" r:id="rId25"/>
  </p:sldLayoutIdLst>
  <p:hf hdr="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lab.com/gitlab-org/gitlab/-/issues/322637" TargetMode="External"/><Relationship Id="rId2" Type="http://schemas.openxmlformats.org/officeDocument/2006/relationships/hyperlink" Target="https://docs.gitlab.com/ee/user/admin_area/credentials_inventory.html#delete-a-users-ssh-key"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Vmt0V6a3ppE&amp;t=36s" TargetMode="External"/><Relationship Id="rId2" Type="http://schemas.openxmlformats.org/officeDocument/2006/relationships/hyperlink" Target="https://git-scm.com/%E2%80%8B" TargetMode="External"/><Relationship Id="rId1" Type="http://schemas.openxmlformats.org/officeDocument/2006/relationships/slideLayout" Target="../slideLayouts/slideLayout4.xml"/><Relationship Id="rId5" Type="http://schemas.openxmlformats.org/officeDocument/2006/relationships/hyperlink" Target="https://www.youtube.com/watch?v=iXuIp5uNnLk&amp;t=22s" TargetMode="External"/><Relationship Id="rId4" Type="http://schemas.openxmlformats.org/officeDocument/2006/relationships/hyperlink" Target="https://www.youtube.com/watch?v=_qDJ0W1wR5w&amp;t=33s"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mailto:Imsherlocked@gmail.com" TargetMode="Externa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9A00F1A-68C3-CA80-AA9E-3E7B1DE2DF09}"/>
              </a:ext>
            </a:extLst>
          </p:cNvPr>
          <p:cNvSpPr>
            <a:spLocks noGrp="1"/>
          </p:cNvSpPr>
          <p:nvPr>
            <p:ph type="title"/>
          </p:nvPr>
        </p:nvSpPr>
        <p:spPr>
          <a:xfrm>
            <a:off x="446049" y="97873"/>
            <a:ext cx="7467600" cy="857250"/>
          </a:xfrm>
        </p:spPr>
        <p:txBody>
          <a:bodyPr>
            <a:normAutofit/>
          </a:bodyPr>
          <a:lstStyle/>
          <a:p>
            <a:r>
              <a:rPr lang="en-US" sz="4000" dirty="0"/>
              <a:t>Outline</a:t>
            </a:r>
          </a:p>
        </p:txBody>
      </p:sp>
      <p:sp>
        <p:nvSpPr>
          <p:cNvPr id="5" name="Date Placeholder 4">
            <a:extLst>
              <a:ext uri="{FF2B5EF4-FFF2-40B4-BE49-F238E27FC236}">
                <a16:creationId xmlns:a16="http://schemas.microsoft.com/office/drawing/2014/main" id="{6FFCE4CD-EC0A-4F8B-BBD2-7D6380806BC7}"/>
              </a:ext>
            </a:extLst>
          </p:cNvPr>
          <p:cNvSpPr>
            <a:spLocks noGrp="1"/>
          </p:cNvSpPr>
          <p:nvPr>
            <p:ph type="dt" sz="half" idx="10"/>
          </p:nvPr>
        </p:nvSpPr>
        <p:spPr/>
        <p:txBody>
          <a:bodyPr/>
          <a:lstStyle/>
          <a:p>
            <a:fld id="{9B7CB608-4184-40E5-8F28-B675BAE5ACCA}" type="datetime1">
              <a:rPr lang="en-US" smtClean="0"/>
              <a:t>10/14/2025</a:t>
            </a:fld>
            <a:endParaRPr lang="en-US" dirty="0"/>
          </a:p>
        </p:txBody>
      </p:sp>
      <p:sp>
        <p:nvSpPr>
          <p:cNvPr id="6" name="Footer Placeholder 5">
            <a:extLst>
              <a:ext uri="{FF2B5EF4-FFF2-40B4-BE49-F238E27FC236}">
                <a16:creationId xmlns:a16="http://schemas.microsoft.com/office/drawing/2014/main" id="{C5553EC9-8210-4B0F-B322-4C0B267D66A3}"/>
              </a:ext>
            </a:extLst>
          </p:cNvPr>
          <p:cNvSpPr>
            <a:spLocks noGrp="1"/>
          </p:cNvSpPr>
          <p:nvPr>
            <p:ph type="ftr" sz="quarter" idx="4294967295"/>
          </p:nvPr>
        </p:nvSpPr>
        <p:spPr>
          <a:xfrm>
            <a:off x="6248400" y="4767263"/>
            <a:ext cx="2895600" cy="274637"/>
          </a:xfrm>
        </p:spPr>
        <p:txBody>
          <a:bodyPr/>
          <a:lstStyle/>
          <a:p>
            <a:r>
              <a:rPr lang="en-US" dirty="0"/>
              <a:t> </a:t>
            </a:r>
          </a:p>
        </p:txBody>
      </p:sp>
      <p:sp>
        <p:nvSpPr>
          <p:cNvPr id="7" name="Slide Number Placeholder 6">
            <a:extLst>
              <a:ext uri="{FF2B5EF4-FFF2-40B4-BE49-F238E27FC236}">
                <a16:creationId xmlns:a16="http://schemas.microsoft.com/office/drawing/2014/main" id="{51284095-A969-4C6A-AAAE-493B547FE0ED}"/>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1</a:t>
            </a:fld>
            <a:endParaRPr lang="en-US" dirty="0"/>
          </a:p>
        </p:txBody>
      </p:sp>
      <p:sp>
        <p:nvSpPr>
          <p:cNvPr id="13" name="TextBox 12">
            <a:extLst>
              <a:ext uri="{FF2B5EF4-FFF2-40B4-BE49-F238E27FC236}">
                <a16:creationId xmlns:a16="http://schemas.microsoft.com/office/drawing/2014/main" id="{CA111A58-9993-4275-81BE-EE8D497706AE}"/>
              </a:ext>
            </a:extLst>
          </p:cNvPr>
          <p:cNvSpPr txBox="1"/>
          <p:nvPr/>
        </p:nvSpPr>
        <p:spPr>
          <a:xfrm>
            <a:off x="3102769" y="190086"/>
            <a:ext cx="5595182" cy="44627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What is Git and </a:t>
            </a:r>
            <a:r>
              <a:rPr lang="en-US" sz="2400" dirty="0" smtClean="0"/>
              <a:t>version control</a:t>
            </a:r>
            <a:r>
              <a:rPr lang="en-US" sz="2400" dirty="0" smtClean="0"/>
              <a:t>?</a:t>
            </a:r>
            <a:endParaRPr lang="en-US" sz="2400" dirty="0"/>
          </a:p>
          <a:p>
            <a:pPr marL="342900" indent="-342900" algn="just">
              <a:buFont typeface="Arial" panose="020B0604020202020204" pitchFamily="34" charset="0"/>
              <a:buChar char="•"/>
            </a:pPr>
            <a:r>
              <a:rPr lang="en-US" sz="2400" dirty="0"/>
              <a:t>How to download Git?</a:t>
            </a:r>
          </a:p>
          <a:p>
            <a:pPr marL="342900" indent="-342900" algn="just">
              <a:buFont typeface="Arial" panose="020B0604020202020204" pitchFamily="34" charset="0"/>
              <a:buChar char="•"/>
            </a:pPr>
            <a:r>
              <a:rPr lang="en-US" sz="2400" dirty="0"/>
              <a:t>Setting up Git</a:t>
            </a:r>
          </a:p>
          <a:p>
            <a:pPr marL="342900" indent="-342900" algn="just">
              <a:buFont typeface="Arial" panose="020B0604020202020204" pitchFamily="34" charset="0"/>
              <a:buChar char="•"/>
            </a:pPr>
            <a:r>
              <a:rPr lang="en-US" sz="2400" dirty="0"/>
              <a:t>Creating a Repo</a:t>
            </a:r>
          </a:p>
          <a:p>
            <a:pPr marL="342900" indent="-342900" algn="just">
              <a:buFont typeface="Arial" panose="020B0604020202020204" pitchFamily="34" charset="0"/>
              <a:buChar char="•"/>
            </a:pPr>
            <a:r>
              <a:rPr lang="en-US" sz="2400" dirty="0"/>
              <a:t>How does Git work?</a:t>
            </a:r>
          </a:p>
          <a:p>
            <a:pPr marL="342900" indent="-342900" algn="just">
              <a:buFont typeface="Arial" panose="020B0604020202020204" pitchFamily="34" charset="0"/>
              <a:buChar char="•"/>
            </a:pPr>
            <a:r>
              <a:rPr lang="en-US" sz="2400" dirty="0"/>
              <a:t>Git Unstage files and Tracking Changes</a:t>
            </a:r>
          </a:p>
          <a:p>
            <a:pPr marL="342900" indent="-342900" algn="just">
              <a:buFont typeface="Arial" panose="020B0604020202020204" pitchFamily="34" charset="0"/>
              <a:buChar char="•"/>
            </a:pPr>
            <a:r>
              <a:rPr lang="en-US" sz="2400" dirty="0"/>
              <a:t>Committing a folder, Deleting, Ignore</a:t>
            </a:r>
          </a:p>
          <a:p>
            <a:pPr marL="342900" indent="-342900" algn="just">
              <a:buFont typeface="Arial" panose="020B0604020202020204" pitchFamily="34" charset="0"/>
              <a:buChar char="•"/>
            </a:pPr>
            <a:r>
              <a:rPr lang="en-US" sz="2400" dirty="0"/>
              <a:t>Git Branch, Merges &amp; Conflicts</a:t>
            </a:r>
          </a:p>
          <a:p>
            <a:pPr marL="342900" indent="-342900" algn="just">
              <a:buFont typeface="Arial" panose="020B0604020202020204" pitchFamily="34" charset="0"/>
              <a:buChar char="•"/>
            </a:pPr>
            <a:r>
              <a:rPr lang="en-US" sz="2400" dirty="0"/>
              <a:t>Remotes in CERN Gitlab</a:t>
            </a:r>
          </a:p>
          <a:p>
            <a:pPr marL="342900" indent="-342900" algn="just">
              <a:buFont typeface="Arial" panose="020B0604020202020204" pitchFamily="34" charset="0"/>
              <a:buChar char="•"/>
            </a:pPr>
            <a:r>
              <a:rPr lang="en-US" sz="2400" dirty="0"/>
              <a:t>Gitlab CI</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513299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6FBB-0DD3-0B17-FBBE-78F96A6C4A6C}"/>
              </a:ext>
            </a:extLst>
          </p:cNvPr>
          <p:cNvSpPr>
            <a:spLocks noGrp="1"/>
          </p:cNvSpPr>
          <p:nvPr>
            <p:ph type="title"/>
          </p:nvPr>
        </p:nvSpPr>
        <p:spPr/>
        <p:txBody>
          <a:bodyPr>
            <a:normAutofit/>
          </a:bodyPr>
          <a:lstStyle/>
          <a:p>
            <a:r>
              <a:rPr lang="en-US" sz="4000" dirty="0"/>
              <a:t>Track Changes</a:t>
            </a:r>
          </a:p>
        </p:txBody>
      </p:sp>
      <p:sp>
        <p:nvSpPr>
          <p:cNvPr id="3" name="Content Placeholder 2">
            <a:extLst>
              <a:ext uri="{FF2B5EF4-FFF2-40B4-BE49-F238E27FC236}">
                <a16:creationId xmlns:a16="http://schemas.microsoft.com/office/drawing/2014/main" id="{E02D45AF-B877-7E24-7615-BF380B83004A}"/>
              </a:ext>
            </a:extLst>
          </p:cNvPr>
          <p:cNvSpPr>
            <a:spLocks noGrp="1"/>
          </p:cNvSpPr>
          <p:nvPr>
            <p:ph sz="half" idx="1"/>
          </p:nvPr>
        </p:nvSpPr>
        <p:spPr>
          <a:xfrm>
            <a:off x="457200" y="1200151"/>
            <a:ext cx="7467600" cy="3262788"/>
          </a:xfrm>
        </p:spPr>
        <p:txBody>
          <a:bodyPr>
            <a:normAutofit/>
          </a:bodyPr>
          <a:lstStyle/>
          <a:p>
            <a:pPr algn="l"/>
            <a:r>
              <a:rPr lang="en-CA" dirty="0" smtClean="0"/>
              <a:t> </a:t>
            </a:r>
            <a:r>
              <a:rPr lang="en-CA" dirty="0"/>
              <a:t>git </a:t>
            </a:r>
            <a:r>
              <a:rPr lang="en-CA" dirty="0">
                <a:solidFill>
                  <a:schemeClr val="tx2"/>
                </a:solidFill>
              </a:rPr>
              <a:t>status</a:t>
            </a:r>
          </a:p>
          <a:p>
            <a:pPr algn="l"/>
            <a:r>
              <a:rPr lang="en-CA" b="0" i="0" dirty="0" smtClean="0">
                <a:solidFill>
                  <a:schemeClr val="tx2"/>
                </a:solidFill>
                <a:effectLst/>
                <a:latin typeface="Lato" panose="020F0502020204030203" pitchFamily="34" charset="0"/>
              </a:rPr>
              <a:t> </a:t>
            </a:r>
            <a:r>
              <a:rPr lang="en-CA" b="0" i="0" dirty="0">
                <a:solidFill>
                  <a:schemeClr val="tx2"/>
                </a:solidFill>
                <a:effectLst/>
                <a:latin typeface="Lato" panose="020F0502020204030203" pitchFamily="34" charset="0"/>
              </a:rPr>
              <a:t>git log (shows the time and dat</a:t>
            </a:r>
            <a:r>
              <a:rPr lang="en-CA" dirty="0">
                <a:solidFill>
                  <a:schemeClr val="tx2"/>
                </a:solidFill>
                <a:latin typeface="Lato" panose="020F0502020204030203" pitchFamily="34" charset="0"/>
              </a:rPr>
              <a:t>e of each commit</a:t>
            </a:r>
            <a:r>
              <a:rPr lang="en-CA" b="0" i="0" dirty="0">
                <a:solidFill>
                  <a:schemeClr val="tx2"/>
                </a:solidFill>
                <a:effectLst/>
                <a:latin typeface="Lato" panose="020F0502020204030203" pitchFamily="34" charset="0"/>
              </a:rPr>
              <a:t>)</a:t>
            </a:r>
          </a:p>
          <a:p>
            <a:r>
              <a:rPr lang="en-CA" b="0" i="0" dirty="0" smtClean="0">
                <a:solidFill>
                  <a:schemeClr val="tx2"/>
                </a:solidFill>
                <a:effectLst/>
                <a:latin typeface="Lato" panose="020F0502020204030203" pitchFamily="34" charset="0"/>
              </a:rPr>
              <a:t> </a:t>
            </a:r>
            <a:r>
              <a:rPr lang="en-CA" b="0" i="0" dirty="0">
                <a:solidFill>
                  <a:schemeClr val="tx2"/>
                </a:solidFill>
                <a:effectLst/>
                <a:latin typeface="Lato" panose="020F0502020204030203" pitchFamily="34" charset="0"/>
              </a:rPr>
              <a:t>git log --patch (shows the details of the file)</a:t>
            </a:r>
          </a:p>
          <a:p>
            <a:pPr algn="l"/>
            <a:r>
              <a:rPr lang="en-CA" b="0" i="0" dirty="0" smtClean="0">
                <a:solidFill>
                  <a:schemeClr val="tx2"/>
                </a:solidFill>
                <a:effectLst/>
                <a:latin typeface="Lato" panose="020F0502020204030203" pitchFamily="34" charset="0"/>
              </a:rPr>
              <a:t> </a:t>
            </a:r>
            <a:r>
              <a:rPr lang="en-CA" b="0" i="0" dirty="0">
                <a:solidFill>
                  <a:schemeClr val="tx2"/>
                </a:solidFill>
                <a:effectLst/>
                <a:latin typeface="Lato" panose="020F0502020204030203" pitchFamily="34" charset="0"/>
              </a:rPr>
              <a:t>git diff (helps to review changes)</a:t>
            </a:r>
          </a:p>
          <a:p>
            <a:pPr algn="l"/>
            <a:r>
              <a:rPr lang="en-CA" dirty="0" smtClean="0">
                <a:solidFill>
                  <a:schemeClr val="tx2"/>
                </a:solidFill>
                <a:latin typeface="Lato" panose="020F0502020204030203" pitchFamily="34" charset="0"/>
              </a:rPr>
              <a:t> </a:t>
            </a:r>
            <a:r>
              <a:rPr lang="en-CA" dirty="0">
                <a:solidFill>
                  <a:schemeClr val="tx2"/>
                </a:solidFill>
                <a:latin typeface="Lato" panose="020F0502020204030203" pitchFamily="34" charset="0"/>
              </a:rPr>
              <a:t>git diff --staged (Press q to quit)</a:t>
            </a:r>
            <a:r>
              <a:rPr lang="en-CA" b="0" i="0" dirty="0">
                <a:solidFill>
                  <a:srgbClr val="404040"/>
                </a:solidFill>
                <a:effectLst/>
                <a:latin typeface="Lato" panose="020F0502020204030204" pitchFamily="34" charset="0"/>
              </a:rPr>
              <a:t/>
            </a:r>
            <a:br>
              <a:rPr lang="en-CA" b="0" i="0" dirty="0">
                <a:solidFill>
                  <a:srgbClr val="404040"/>
                </a:solidFill>
                <a:effectLst/>
                <a:latin typeface="Lato" panose="020F0502020204030204" pitchFamily="34" charset="0"/>
              </a:rPr>
            </a:br>
            <a:endParaRPr lang="en-CA" b="0" i="0" dirty="0">
              <a:solidFill>
                <a:srgbClr val="404040"/>
              </a:solidFill>
              <a:effectLst/>
              <a:latin typeface="Lato" panose="020F0502020204030204" pitchFamily="34" charset="0"/>
            </a:endParaRPr>
          </a:p>
          <a:p>
            <a:endParaRPr lang="en-US" dirty="0"/>
          </a:p>
        </p:txBody>
      </p:sp>
      <p:sp>
        <p:nvSpPr>
          <p:cNvPr id="5" name="Date Placeholder 4">
            <a:extLst>
              <a:ext uri="{FF2B5EF4-FFF2-40B4-BE49-F238E27FC236}">
                <a16:creationId xmlns:a16="http://schemas.microsoft.com/office/drawing/2014/main" id="{6B5DF1C9-599E-5D21-D220-F150048ED3D0}"/>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23C5F005-AC6E-41C7-DA5D-A75BCE8DF356}"/>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C7C641CE-CF9E-31EA-5397-F16CDE53C318}"/>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10</a:t>
            </a:fld>
            <a:endParaRPr lang="en-US" dirty="0"/>
          </a:p>
        </p:txBody>
      </p:sp>
    </p:spTree>
    <p:extLst>
      <p:ext uri="{BB962C8B-B14F-4D97-AF65-F5344CB8AC3E}">
        <p14:creationId xmlns:p14="http://schemas.microsoft.com/office/powerpoint/2010/main" val="13260988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8C900-1D52-BEAA-2151-D534E2501E83}"/>
              </a:ext>
            </a:extLst>
          </p:cNvPr>
          <p:cNvSpPr>
            <a:spLocks noGrp="1"/>
          </p:cNvSpPr>
          <p:nvPr>
            <p:ph type="title"/>
          </p:nvPr>
        </p:nvSpPr>
        <p:spPr/>
        <p:txBody>
          <a:bodyPr>
            <a:normAutofit/>
          </a:bodyPr>
          <a:lstStyle/>
          <a:p>
            <a:r>
              <a:rPr lang="en-US" dirty="0"/>
              <a:t>Committing a folder</a:t>
            </a:r>
          </a:p>
        </p:txBody>
      </p:sp>
      <p:sp>
        <p:nvSpPr>
          <p:cNvPr id="3" name="Content Placeholder 2">
            <a:extLst>
              <a:ext uri="{FF2B5EF4-FFF2-40B4-BE49-F238E27FC236}">
                <a16:creationId xmlns:a16="http://schemas.microsoft.com/office/drawing/2014/main" id="{8B4E4AF2-84B0-479A-08F3-B8E8F794EDAB}"/>
              </a:ext>
            </a:extLst>
          </p:cNvPr>
          <p:cNvSpPr>
            <a:spLocks noGrp="1"/>
          </p:cNvSpPr>
          <p:nvPr>
            <p:ph idx="1"/>
          </p:nvPr>
        </p:nvSpPr>
        <p:spPr/>
        <p:txBody>
          <a:bodyPr>
            <a:normAutofit/>
          </a:bodyPr>
          <a:lstStyle/>
          <a:p>
            <a:r>
              <a:rPr lang="en-US" dirty="0" err="1"/>
              <a:t>mkdir</a:t>
            </a:r>
            <a:r>
              <a:rPr lang="en-US" dirty="0"/>
              <a:t> temp</a:t>
            </a:r>
          </a:p>
          <a:p>
            <a:r>
              <a:rPr lang="en-US" dirty="0"/>
              <a:t>ls -a</a:t>
            </a:r>
          </a:p>
          <a:p>
            <a:r>
              <a:rPr lang="en-US" dirty="0"/>
              <a:t>git status</a:t>
            </a:r>
          </a:p>
          <a:p>
            <a:r>
              <a:rPr lang="en-US" dirty="0"/>
              <a:t>touch temp/.</a:t>
            </a:r>
            <a:r>
              <a:rPr lang="en-US" dirty="0" err="1"/>
              <a:t>gitkeep</a:t>
            </a:r>
            <a:r>
              <a:rPr lang="en-US" dirty="0"/>
              <a:t> (Create an empty file inside an empty folder)</a:t>
            </a:r>
          </a:p>
          <a:p>
            <a:r>
              <a:rPr lang="en-US" dirty="0"/>
              <a:t>git status</a:t>
            </a:r>
          </a:p>
          <a:p>
            <a:r>
              <a:rPr lang="en-US" dirty="0"/>
              <a:t>git add .</a:t>
            </a:r>
          </a:p>
          <a:p>
            <a:r>
              <a:rPr lang="en-US" dirty="0"/>
              <a:t>git commit -m “Added a temp folder”</a:t>
            </a:r>
          </a:p>
          <a:p>
            <a:r>
              <a:rPr lang="en-US" dirty="0"/>
              <a:t>git status</a:t>
            </a:r>
          </a:p>
        </p:txBody>
      </p:sp>
      <p:sp>
        <p:nvSpPr>
          <p:cNvPr id="4" name="Date Placeholder 3">
            <a:extLst>
              <a:ext uri="{FF2B5EF4-FFF2-40B4-BE49-F238E27FC236}">
                <a16:creationId xmlns:a16="http://schemas.microsoft.com/office/drawing/2014/main" id="{3182339D-D593-58A3-14E1-726B697EDF97}"/>
              </a:ext>
            </a:extLst>
          </p:cNvPr>
          <p:cNvSpPr>
            <a:spLocks noGrp="1"/>
          </p:cNvSpPr>
          <p:nvPr>
            <p:ph type="dt" sz="half" idx="4294967295"/>
          </p:nvPr>
        </p:nvSpPr>
        <p:spPr>
          <a:xfrm>
            <a:off x="0" y="4772025"/>
            <a:ext cx="2133600" cy="273050"/>
          </a:xfrm>
        </p:spPr>
        <p:txBody>
          <a:bodyPr/>
          <a:lstStyle/>
          <a:p>
            <a:fld id="{FDEC4126-B38E-4103-B124-102E4594767A}" type="datetime1">
              <a:rPr lang="en-US" smtClean="0"/>
              <a:t>10/14/2025</a:t>
            </a:fld>
            <a:endParaRPr lang="en-US" dirty="0"/>
          </a:p>
        </p:txBody>
      </p:sp>
      <p:sp>
        <p:nvSpPr>
          <p:cNvPr id="5" name="Footer Placeholder 4">
            <a:extLst>
              <a:ext uri="{FF2B5EF4-FFF2-40B4-BE49-F238E27FC236}">
                <a16:creationId xmlns:a16="http://schemas.microsoft.com/office/drawing/2014/main" id="{856C04FE-0B5D-58A6-04D1-019832253C88}"/>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6" name="Slide Number Placeholder 5">
            <a:extLst>
              <a:ext uri="{FF2B5EF4-FFF2-40B4-BE49-F238E27FC236}">
                <a16:creationId xmlns:a16="http://schemas.microsoft.com/office/drawing/2014/main" id="{C8A51172-AD07-6816-81E8-8507C130671A}"/>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11</a:t>
            </a:fld>
            <a:endParaRPr lang="en-US" dirty="0"/>
          </a:p>
        </p:txBody>
      </p:sp>
    </p:spTree>
    <p:extLst>
      <p:ext uri="{BB962C8B-B14F-4D97-AF65-F5344CB8AC3E}">
        <p14:creationId xmlns:p14="http://schemas.microsoft.com/office/powerpoint/2010/main" val="1899659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C119-935A-287F-6602-984520A79AEA}"/>
              </a:ext>
            </a:extLst>
          </p:cNvPr>
          <p:cNvSpPr>
            <a:spLocks noGrp="1"/>
          </p:cNvSpPr>
          <p:nvPr>
            <p:ph type="title"/>
          </p:nvPr>
        </p:nvSpPr>
        <p:spPr/>
        <p:txBody>
          <a:bodyPr>
            <a:normAutofit/>
          </a:bodyPr>
          <a:lstStyle/>
          <a:p>
            <a:r>
              <a:rPr lang="en-US" dirty="0"/>
              <a:t>Delete Files</a:t>
            </a:r>
          </a:p>
        </p:txBody>
      </p:sp>
      <p:sp>
        <p:nvSpPr>
          <p:cNvPr id="3" name="Content Placeholder 2">
            <a:extLst>
              <a:ext uri="{FF2B5EF4-FFF2-40B4-BE49-F238E27FC236}">
                <a16:creationId xmlns:a16="http://schemas.microsoft.com/office/drawing/2014/main" id="{876E8092-E499-31CF-9E83-F084759FE91B}"/>
              </a:ext>
            </a:extLst>
          </p:cNvPr>
          <p:cNvSpPr>
            <a:spLocks noGrp="1"/>
          </p:cNvSpPr>
          <p:nvPr>
            <p:ph idx="1"/>
          </p:nvPr>
        </p:nvSpPr>
        <p:spPr/>
        <p:txBody>
          <a:bodyPr>
            <a:normAutofit/>
          </a:bodyPr>
          <a:lstStyle/>
          <a:p>
            <a:r>
              <a:rPr lang="en-US" dirty="0"/>
              <a:t>touch </a:t>
            </a:r>
            <a:r>
              <a:rPr lang="en-US" dirty="0" err="1"/>
              <a:t>newfile.txt</a:t>
            </a:r>
            <a:endParaRPr lang="en-US" dirty="0"/>
          </a:p>
          <a:p>
            <a:r>
              <a:rPr lang="en-US" dirty="0"/>
              <a:t>ls -a</a:t>
            </a:r>
          </a:p>
          <a:p>
            <a:r>
              <a:rPr lang="en-US" dirty="0"/>
              <a:t>git status</a:t>
            </a:r>
          </a:p>
          <a:p>
            <a:r>
              <a:rPr lang="en-US" dirty="0"/>
              <a:t>rm </a:t>
            </a:r>
            <a:r>
              <a:rPr lang="en-US" dirty="0" err="1"/>
              <a:t>newfile.txt</a:t>
            </a:r>
            <a:endParaRPr lang="en-US" dirty="0"/>
          </a:p>
          <a:p>
            <a:r>
              <a:rPr lang="en-US" dirty="0"/>
              <a:t>git status</a:t>
            </a:r>
          </a:p>
          <a:p>
            <a:r>
              <a:rPr lang="en-US" dirty="0"/>
              <a:t>Question: Will it be removed?</a:t>
            </a:r>
          </a:p>
        </p:txBody>
      </p:sp>
      <p:sp>
        <p:nvSpPr>
          <p:cNvPr id="4" name="Date Placeholder 3">
            <a:extLst>
              <a:ext uri="{FF2B5EF4-FFF2-40B4-BE49-F238E27FC236}">
                <a16:creationId xmlns:a16="http://schemas.microsoft.com/office/drawing/2014/main" id="{36E1FC37-E0AA-96BF-7498-1AD14B4EEF73}"/>
              </a:ext>
            </a:extLst>
          </p:cNvPr>
          <p:cNvSpPr>
            <a:spLocks noGrp="1"/>
          </p:cNvSpPr>
          <p:nvPr>
            <p:ph type="dt" sz="half" idx="4294967295"/>
          </p:nvPr>
        </p:nvSpPr>
        <p:spPr>
          <a:xfrm>
            <a:off x="0" y="4772025"/>
            <a:ext cx="2133600" cy="273050"/>
          </a:xfrm>
        </p:spPr>
        <p:txBody>
          <a:bodyPr/>
          <a:lstStyle/>
          <a:p>
            <a:fld id="{FDEC4126-B38E-4103-B124-102E4594767A}" type="datetime1">
              <a:rPr lang="en-US" smtClean="0"/>
              <a:t>10/14/2025</a:t>
            </a:fld>
            <a:endParaRPr lang="en-US" dirty="0"/>
          </a:p>
        </p:txBody>
      </p:sp>
      <p:sp>
        <p:nvSpPr>
          <p:cNvPr id="5" name="Footer Placeholder 4">
            <a:extLst>
              <a:ext uri="{FF2B5EF4-FFF2-40B4-BE49-F238E27FC236}">
                <a16:creationId xmlns:a16="http://schemas.microsoft.com/office/drawing/2014/main" id="{4472A646-D2E1-D67F-BCBC-05D484200246}"/>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6" name="Slide Number Placeholder 5">
            <a:extLst>
              <a:ext uri="{FF2B5EF4-FFF2-40B4-BE49-F238E27FC236}">
                <a16:creationId xmlns:a16="http://schemas.microsoft.com/office/drawing/2014/main" id="{BE08679D-226C-369A-7CE5-F17D9B8BB999}"/>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12</a:t>
            </a:fld>
            <a:endParaRPr lang="en-US" dirty="0"/>
          </a:p>
        </p:txBody>
      </p:sp>
    </p:spTree>
    <p:extLst>
      <p:ext uri="{BB962C8B-B14F-4D97-AF65-F5344CB8AC3E}">
        <p14:creationId xmlns:p14="http://schemas.microsoft.com/office/powerpoint/2010/main" val="355045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C119-935A-287F-6602-984520A79AEA}"/>
              </a:ext>
            </a:extLst>
          </p:cNvPr>
          <p:cNvSpPr>
            <a:spLocks noGrp="1"/>
          </p:cNvSpPr>
          <p:nvPr>
            <p:ph type="title"/>
          </p:nvPr>
        </p:nvSpPr>
        <p:spPr/>
        <p:txBody>
          <a:bodyPr>
            <a:normAutofit/>
          </a:bodyPr>
          <a:lstStyle/>
          <a:p>
            <a:r>
              <a:rPr lang="en-US" dirty="0"/>
              <a:t>Delete Folder</a:t>
            </a:r>
          </a:p>
        </p:txBody>
      </p:sp>
      <p:sp>
        <p:nvSpPr>
          <p:cNvPr id="3" name="Content Placeholder 2">
            <a:extLst>
              <a:ext uri="{FF2B5EF4-FFF2-40B4-BE49-F238E27FC236}">
                <a16:creationId xmlns:a16="http://schemas.microsoft.com/office/drawing/2014/main" id="{876E8092-E499-31CF-9E83-F084759FE91B}"/>
              </a:ext>
            </a:extLst>
          </p:cNvPr>
          <p:cNvSpPr>
            <a:spLocks noGrp="1"/>
          </p:cNvSpPr>
          <p:nvPr>
            <p:ph idx="1"/>
          </p:nvPr>
        </p:nvSpPr>
        <p:spPr/>
        <p:txBody>
          <a:bodyPr>
            <a:normAutofit/>
          </a:bodyPr>
          <a:lstStyle/>
          <a:p>
            <a:r>
              <a:rPr lang="en-US" dirty="0"/>
              <a:t>rm -rf -- temp</a:t>
            </a:r>
          </a:p>
          <a:p>
            <a:r>
              <a:rPr lang="en-US" dirty="0"/>
              <a:t>ls -a</a:t>
            </a:r>
          </a:p>
          <a:p>
            <a:r>
              <a:rPr lang="en-US" dirty="0"/>
              <a:t>git status</a:t>
            </a:r>
          </a:p>
          <a:p>
            <a:r>
              <a:rPr lang="en-US" dirty="0"/>
              <a:t>git add .</a:t>
            </a:r>
          </a:p>
          <a:p>
            <a:r>
              <a:rPr lang="en-US" dirty="0"/>
              <a:t>git commit -m “removed file and folder”</a:t>
            </a:r>
          </a:p>
        </p:txBody>
      </p:sp>
      <p:sp>
        <p:nvSpPr>
          <p:cNvPr id="4" name="Date Placeholder 3">
            <a:extLst>
              <a:ext uri="{FF2B5EF4-FFF2-40B4-BE49-F238E27FC236}">
                <a16:creationId xmlns:a16="http://schemas.microsoft.com/office/drawing/2014/main" id="{36E1FC37-E0AA-96BF-7498-1AD14B4EEF73}"/>
              </a:ext>
            </a:extLst>
          </p:cNvPr>
          <p:cNvSpPr>
            <a:spLocks noGrp="1"/>
          </p:cNvSpPr>
          <p:nvPr>
            <p:ph type="dt" sz="half" idx="4294967295"/>
          </p:nvPr>
        </p:nvSpPr>
        <p:spPr>
          <a:xfrm>
            <a:off x="0" y="4772025"/>
            <a:ext cx="2133600" cy="273050"/>
          </a:xfrm>
        </p:spPr>
        <p:txBody>
          <a:bodyPr/>
          <a:lstStyle/>
          <a:p>
            <a:fld id="{FDEC4126-B38E-4103-B124-102E4594767A}" type="datetime1">
              <a:rPr lang="en-US" smtClean="0"/>
              <a:t>10/14/2025</a:t>
            </a:fld>
            <a:endParaRPr lang="en-US" dirty="0"/>
          </a:p>
        </p:txBody>
      </p:sp>
      <p:sp>
        <p:nvSpPr>
          <p:cNvPr id="5" name="Footer Placeholder 4">
            <a:extLst>
              <a:ext uri="{FF2B5EF4-FFF2-40B4-BE49-F238E27FC236}">
                <a16:creationId xmlns:a16="http://schemas.microsoft.com/office/drawing/2014/main" id="{4472A646-D2E1-D67F-BCBC-05D484200246}"/>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6" name="Slide Number Placeholder 5">
            <a:extLst>
              <a:ext uri="{FF2B5EF4-FFF2-40B4-BE49-F238E27FC236}">
                <a16:creationId xmlns:a16="http://schemas.microsoft.com/office/drawing/2014/main" id="{BE08679D-226C-369A-7CE5-F17D9B8BB999}"/>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13</a:t>
            </a:fld>
            <a:endParaRPr lang="en-US" dirty="0"/>
          </a:p>
        </p:txBody>
      </p:sp>
    </p:spTree>
    <p:extLst>
      <p:ext uri="{BB962C8B-B14F-4D97-AF65-F5344CB8AC3E}">
        <p14:creationId xmlns:p14="http://schemas.microsoft.com/office/powerpoint/2010/main" val="3958841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3364-1711-3F50-5B5D-66F26435448C}"/>
              </a:ext>
            </a:extLst>
          </p:cNvPr>
          <p:cNvSpPr>
            <a:spLocks noGrp="1"/>
          </p:cNvSpPr>
          <p:nvPr>
            <p:ph type="title"/>
          </p:nvPr>
        </p:nvSpPr>
        <p:spPr>
          <a:xfrm>
            <a:off x="200723" y="193725"/>
            <a:ext cx="8943277" cy="705332"/>
          </a:xfrm>
        </p:spPr>
        <p:txBody>
          <a:bodyPr>
            <a:noAutofit/>
          </a:bodyPr>
          <a:lstStyle/>
          <a:p>
            <a:r>
              <a:rPr lang="en-US" sz="3800" dirty="0"/>
              <a:t>Ignore files (For private files not in repo)</a:t>
            </a:r>
          </a:p>
        </p:txBody>
      </p:sp>
      <p:sp>
        <p:nvSpPr>
          <p:cNvPr id="3" name="Content Placeholder 2">
            <a:extLst>
              <a:ext uri="{FF2B5EF4-FFF2-40B4-BE49-F238E27FC236}">
                <a16:creationId xmlns:a16="http://schemas.microsoft.com/office/drawing/2014/main" id="{3F3DDC22-E850-27B5-F08B-175B50D8846D}"/>
              </a:ext>
            </a:extLst>
          </p:cNvPr>
          <p:cNvSpPr>
            <a:spLocks noGrp="1"/>
          </p:cNvSpPr>
          <p:nvPr>
            <p:ph idx="1"/>
          </p:nvPr>
        </p:nvSpPr>
        <p:spPr/>
        <p:txBody>
          <a:bodyPr>
            <a:normAutofit/>
          </a:bodyPr>
          <a:lstStyle/>
          <a:p>
            <a:r>
              <a:rPr lang="en-US" dirty="0" err="1"/>
              <a:t>mkdir</a:t>
            </a:r>
            <a:r>
              <a:rPr lang="en-US" dirty="0"/>
              <a:t> config</a:t>
            </a:r>
          </a:p>
          <a:p>
            <a:r>
              <a:rPr lang="en-US" dirty="0"/>
              <a:t>touch config/</a:t>
            </a:r>
            <a:r>
              <a:rPr lang="en-US" dirty="0" err="1"/>
              <a:t>private.txt</a:t>
            </a:r>
            <a:endParaRPr lang="en-US" dirty="0"/>
          </a:p>
          <a:p>
            <a:r>
              <a:rPr lang="en-US" dirty="0"/>
              <a:t>git status</a:t>
            </a:r>
          </a:p>
          <a:p>
            <a:r>
              <a:rPr lang="en-US" dirty="0"/>
              <a:t>vim .</a:t>
            </a:r>
            <a:r>
              <a:rPr lang="en-US" dirty="0" err="1"/>
              <a:t>gitignore</a:t>
            </a:r>
            <a:r>
              <a:rPr lang="en-US" dirty="0"/>
              <a:t> (config/ - specify files and folders you want to ignore)</a:t>
            </a:r>
          </a:p>
          <a:p>
            <a:r>
              <a:rPr lang="en-US" dirty="0"/>
              <a:t>git status</a:t>
            </a:r>
          </a:p>
          <a:p>
            <a:r>
              <a:rPr lang="en-US" dirty="0"/>
              <a:t>ls -a</a:t>
            </a:r>
          </a:p>
          <a:p>
            <a:r>
              <a:rPr lang="en-US" dirty="0"/>
              <a:t>git add .</a:t>
            </a:r>
          </a:p>
          <a:p>
            <a:r>
              <a:rPr lang="en-US" dirty="0"/>
              <a:t>git commit -m “Added </a:t>
            </a:r>
            <a:r>
              <a:rPr lang="en-US" dirty="0" err="1"/>
              <a:t>gitignore</a:t>
            </a:r>
            <a:r>
              <a:rPr lang="en-US" dirty="0"/>
              <a:t> config”</a:t>
            </a:r>
          </a:p>
          <a:p>
            <a:r>
              <a:rPr lang="en-US" dirty="0"/>
              <a:t>git status</a:t>
            </a:r>
          </a:p>
          <a:p>
            <a:endParaRPr lang="en-US" dirty="0"/>
          </a:p>
        </p:txBody>
      </p:sp>
      <p:sp>
        <p:nvSpPr>
          <p:cNvPr id="4" name="Date Placeholder 3">
            <a:extLst>
              <a:ext uri="{FF2B5EF4-FFF2-40B4-BE49-F238E27FC236}">
                <a16:creationId xmlns:a16="http://schemas.microsoft.com/office/drawing/2014/main" id="{B4FE5B64-FEE8-D6E1-8F94-8EAE60D26245}"/>
              </a:ext>
            </a:extLst>
          </p:cNvPr>
          <p:cNvSpPr>
            <a:spLocks noGrp="1"/>
          </p:cNvSpPr>
          <p:nvPr>
            <p:ph type="dt" sz="half" idx="4294967295"/>
          </p:nvPr>
        </p:nvSpPr>
        <p:spPr>
          <a:xfrm>
            <a:off x="0" y="4772025"/>
            <a:ext cx="2133600" cy="273050"/>
          </a:xfrm>
        </p:spPr>
        <p:txBody>
          <a:bodyPr/>
          <a:lstStyle/>
          <a:p>
            <a:fld id="{FDEC4126-B38E-4103-B124-102E4594767A}" type="datetime1">
              <a:rPr lang="en-US" smtClean="0"/>
              <a:t>10/14/2025</a:t>
            </a:fld>
            <a:endParaRPr lang="en-US" dirty="0"/>
          </a:p>
        </p:txBody>
      </p:sp>
      <p:sp>
        <p:nvSpPr>
          <p:cNvPr id="5" name="Footer Placeholder 4">
            <a:extLst>
              <a:ext uri="{FF2B5EF4-FFF2-40B4-BE49-F238E27FC236}">
                <a16:creationId xmlns:a16="http://schemas.microsoft.com/office/drawing/2014/main" id="{44AB8A2B-6004-9C7A-A89B-F0F0848A9FB5}"/>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6" name="Slide Number Placeholder 5">
            <a:extLst>
              <a:ext uri="{FF2B5EF4-FFF2-40B4-BE49-F238E27FC236}">
                <a16:creationId xmlns:a16="http://schemas.microsoft.com/office/drawing/2014/main" id="{B4C3AD7E-01DF-C1FF-F1A7-46E6C21CEA20}"/>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14</a:t>
            </a:fld>
            <a:endParaRPr lang="en-US" dirty="0"/>
          </a:p>
        </p:txBody>
      </p:sp>
    </p:spTree>
    <p:extLst>
      <p:ext uri="{BB962C8B-B14F-4D97-AF65-F5344CB8AC3E}">
        <p14:creationId xmlns:p14="http://schemas.microsoft.com/office/powerpoint/2010/main" val="24539313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F6002-B76D-99B0-21D3-E83683440618}"/>
              </a:ext>
            </a:extLst>
          </p:cNvPr>
          <p:cNvSpPr>
            <a:spLocks noGrp="1"/>
          </p:cNvSpPr>
          <p:nvPr>
            <p:ph type="title"/>
          </p:nvPr>
        </p:nvSpPr>
        <p:spPr/>
        <p:txBody>
          <a:bodyPr anchor="ctr">
            <a:normAutofit/>
          </a:bodyPr>
          <a:lstStyle/>
          <a:p>
            <a:pPr marL="36576" indent="0">
              <a:lnSpc>
                <a:spcPct val="90000"/>
              </a:lnSpc>
              <a:buNone/>
            </a:pPr>
            <a:r>
              <a:rPr lang="en-US" sz="4000" dirty="0"/>
              <a:t>Git Branch </a:t>
            </a:r>
          </a:p>
        </p:txBody>
      </p:sp>
      <p:sp>
        <p:nvSpPr>
          <p:cNvPr id="2" name="Content Placeholder 2">
            <a:extLst>
              <a:ext uri="{FF2B5EF4-FFF2-40B4-BE49-F238E27FC236}">
                <a16:creationId xmlns:a16="http://schemas.microsoft.com/office/drawing/2014/main" id="{FDF83462-391F-84B4-93FC-66C29565E02D}"/>
              </a:ext>
            </a:extLst>
          </p:cNvPr>
          <p:cNvSpPr>
            <a:spLocks noGrp="1"/>
          </p:cNvSpPr>
          <p:nvPr>
            <p:ph idx="1"/>
          </p:nvPr>
        </p:nvSpPr>
        <p:spPr>
          <a:xfrm>
            <a:off x="457200" y="1063229"/>
            <a:ext cx="7467600" cy="3262788"/>
          </a:xfrm>
        </p:spPr>
        <p:txBody>
          <a:bodyPr>
            <a:normAutofit lnSpcReduction="10000"/>
          </a:bodyPr>
          <a:lstStyle/>
          <a:p>
            <a:r>
              <a:rPr lang="en-US" dirty="0"/>
              <a:t>git checkout -b feature/new-table</a:t>
            </a:r>
          </a:p>
          <a:p>
            <a:r>
              <a:rPr lang="en-US" dirty="0"/>
              <a:t>git status</a:t>
            </a:r>
          </a:p>
          <a:p>
            <a:r>
              <a:rPr lang="en-US" dirty="0"/>
              <a:t>vim </a:t>
            </a:r>
            <a:r>
              <a:rPr lang="en-US" dirty="0" err="1"/>
              <a:t>index.html</a:t>
            </a:r>
            <a:r>
              <a:rPr lang="en-US" dirty="0"/>
              <a:t> (Make some changes in the branch feature/new-table)</a:t>
            </a:r>
          </a:p>
          <a:p>
            <a:r>
              <a:rPr lang="en-US" dirty="0"/>
              <a:t>git add .</a:t>
            </a:r>
          </a:p>
          <a:p>
            <a:r>
              <a:rPr lang="en-US" dirty="0"/>
              <a:t>g</a:t>
            </a:r>
            <a:r>
              <a:rPr lang="en-US"/>
              <a:t>it </a:t>
            </a:r>
            <a:r>
              <a:rPr lang="en-US" dirty="0"/>
              <a:t>commit -m “Added a table”</a:t>
            </a:r>
          </a:p>
          <a:p>
            <a:r>
              <a:rPr lang="en-US" dirty="0"/>
              <a:t>cat </a:t>
            </a:r>
            <a:r>
              <a:rPr lang="en-US" dirty="0" err="1"/>
              <a:t>index.html</a:t>
            </a:r>
            <a:endParaRPr lang="en-US" dirty="0"/>
          </a:p>
          <a:p>
            <a:r>
              <a:rPr lang="en-US" dirty="0"/>
              <a:t>git checkout master</a:t>
            </a:r>
          </a:p>
          <a:p>
            <a:r>
              <a:rPr lang="en-US" dirty="0"/>
              <a:t>cat </a:t>
            </a:r>
            <a:r>
              <a:rPr lang="en-US" dirty="0" err="1"/>
              <a:t>index.html</a:t>
            </a:r>
            <a:endParaRPr lang="en-US" dirty="0"/>
          </a:p>
          <a:p>
            <a:r>
              <a:rPr lang="en-US" dirty="0"/>
              <a:t>git checkout feature/new-table</a:t>
            </a:r>
          </a:p>
          <a:p>
            <a:r>
              <a:rPr lang="en-US" dirty="0"/>
              <a:t>git branch -d feature/new-table</a:t>
            </a:r>
          </a:p>
        </p:txBody>
      </p:sp>
      <p:sp>
        <p:nvSpPr>
          <p:cNvPr id="5" name="Date Placeholder 4">
            <a:extLst>
              <a:ext uri="{FF2B5EF4-FFF2-40B4-BE49-F238E27FC236}">
                <a16:creationId xmlns:a16="http://schemas.microsoft.com/office/drawing/2014/main" id="{B6F62F6E-60A0-8FFC-551E-506303FABA54}"/>
              </a:ext>
            </a:extLst>
          </p:cNvPr>
          <p:cNvSpPr>
            <a:spLocks noGrp="1"/>
          </p:cNvSpPr>
          <p:nvPr>
            <p:ph type="dt" sz="half" idx="4294967295"/>
          </p:nvPr>
        </p:nvSpPr>
        <p:spPr>
          <a:xfrm>
            <a:off x="0" y="4772025"/>
            <a:ext cx="2133600" cy="273050"/>
          </a:xfrm>
        </p:spPr>
        <p:txBody>
          <a:bodyPr anchor="ctr">
            <a:normAutofit/>
          </a:bodyPr>
          <a:lstStyle/>
          <a:p>
            <a:pPr>
              <a:lnSpc>
                <a:spcPct val="90000"/>
              </a:lnSpc>
              <a:spcAft>
                <a:spcPts val="600"/>
              </a:spcAft>
            </a:pPr>
            <a:fld id="{360D11B8-E184-47EB-B689-91B87491E864}" type="datetime1">
              <a:rPr lang="en-US" smtClean="0"/>
              <a:pPr>
                <a:lnSpc>
                  <a:spcPct val="90000"/>
                </a:lnSpc>
                <a:spcAft>
                  <a:spcPts val="600"/>
                </a:spcAft>
              </a:pPr>
              <a:t>10/14/2025</a:t>
            </a:fld>
            <a:endParaRPr lang="en-US"/>
          </a:p>
        </p:txBody>
      </p:sp>
      <p:sp>
        <p:nvSpPr>
          <p:cNvPr id="6" name="Footer Placeholder 5">
            <a:extLst>
              <a:ext uri="{FF2B5EF4-FFF2-40B4-BE49-F238E27FC236}">
                <a16:creationId xmlns:a16="http://schemas.microsoft.com/office/drawing/2014/main" id="{A022E6AF-42DB-A2D2-413C-0A8C73A0820E}"/>
              </a:ext>
            </a:extLst>
          </p:cNvPr>
          <p:cNvSpPr>
            <a:spLocks noGrp="1"/>
          </p:cNvSpPr>
          <p:nvPr>
            <p:ph type="ftr" sz="quarter" idx="4294967295"/>
          </p:nvPr>
        </p:nvSpPr>
        <p:spPr>
          <a:xfrm>
            <a:off x="6248400" y="4767263"/>
            <a:ext cx="2895600" cy="274637"/>
          </a:xfrm>
        </p:spPr>
        <p:txBody>
          <a:bodyPr anchor="ctr">
            <a:normAutofit/>
          </a:bodyPr>
          <a:lstStyle/>
          <a:p>
            <a:pPr>
              <a:lnSpc>
                <a:spcPct val="90000"/>
              </a:lnSpc>
              <a:spcAft>
                <a:spcPts val="600"/>
              </a:spcAft>
            </a:pPr>
            <a:r>
              <a:rPr lang="en-US"/>
              <a:t> </a:t>
            </a:r>
          </a:p>
        </p:txBody>
      </p:sp>
      <p:sp>
        <p:nvSpPr>
          <p:cNvPr id="7" name="Slide Number Placeholder 6">
            <a:extLst>
              <a:ext uri="{FF2B5EF4-FFF2-40B4-BE49-F238E27FC236}">
                <a16:creationId xmlns:a16="http://schemas.microsoft.com/office/drawing/2014/main" id="{FF582077-8D3C-C748-8A19-5AC6E907F498}"/>
              </a:ext>
            </a:extLst>
          </p:cNvPr>
          <p:cNvSpPr>
            <a:spLocks noGrp="1"/>
          </p:cNvSpPr>
          <p:nvPr>
            <p:ph type="sldNum" sz="quarter" idx="4294967295"/>
          </p:nvPr>
        </p:nvSpPr>
        <p:spPr>
          <a:xfrm>
            <a:off x="8642350" y="4767263"/>
            <a:ext cx="501650" cy="274637"/>
          </a:xfrm>
        </p:spPr>
        <p:txBody>
          <a:bodyPr anchor="ctr">
            <a:normAutofit fontScale="77500" lnSpcReduction="20000"/>
          </a:bodyPr>
          <a:lstStyle/>
          <a:p>
            <a:pPr>
              <a:lnSpc>
                <a:spcPct val="90000"/>
              </a:lnSpc>
              <a:spcAft>
                <a:spcPts val="600"/>
              </a:spcAft>
            </a:pPr>
            <a:fld id="{17918391-D411-FE40-AAD7-861AE5233E0E}" type="slidenum">
              <a:rPr lang="en-US" smtClean="0"/>
              <a:pPr>
                <a:lnSpc>
                  <a:spcPct val="90000"/>
                </a:lnSpc>
                <a:spcAft>
                  <a:spcPts val="600"/>
                </a:spcAft>
              </a:pPr>
              <a:t>15</a:t>
            </a:fld>
            <a:endParaRPr lang="en-US"/>
          </a:p>
        </p:txBody>
      </p:sp>
    </p:spTree>
    <p:extLst>
      <p:ext uri="{BB962C8B-B14F-4D97-AF65-F5344CB8AC3E}">
        <p14:creationId xmlns:p14="http://schemas.microsoft.com/office/powerpoint/2010/main" val="12125867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6D41-0552-606A-97E6-B20822FB2F41}"/>
              </a:ext>
            </a:extLst>
          </p:cNvPr>
          <p:cNvSpPr>
            <a:spLocks noGrp="1"/>
          </p:cNvSpPr>
          <p:nvPr>
            <p:ph type="title"/>
          </p:nvPr>
        </p:nvSpPr>
        <p:spPr/>
        <p:txBody>
          <a:bodyPr>
            <a:normAutofit/>
          </a:bodyPr>
          <a:lstStyle/>
          <a:p>
            <a:r>
              <a:rPr lang="en-US" dirty="0"/>
              <a:t>Git Merge</a:t>
            </a:r>
          </a:p>
        </p:txBody>
      </p:sp>
      <p:sp>
        <p:nvSpPr>
          <p:cNvPr id="3" name="Content Placeholder 2">
            <a:extLst>
              <a:ext uri="{FF2B5EF4-FFF2-40B4-BE49-F238E27FC236}">
                <a16:creationId xmlns:a16="http://schemas.microsoft.com/office/drawing/2014/main" id="{159F439D-1BBE-7283-0FD0-4FF0BEB05A5D}"/>
              </a:ext>
            </a:extLst>
          </p:cNvPr>
          <p:cNvSpPr>
            <a:spLocks noGrp="1"/>
          </p:cNvSpPr>
          <p:nvPr>
            <p:ph idx="1"/>
          </p:nvPr>
        </p:nvSpPr>
        <p:spPr/>
        <p:txBody>
          <a:bodyPr>
            <a:normAutofit/>
          </a:bodyPr>
          <a:lstStyle/>
          <a:p>
            <a:pPr marL="36576" indent="0">
              <a:buNone/>
            </a:pPr>
            <a:r>
              <a:rPr lang="en-US" dirty="0"/>
              <a:t>1. Fast-forward merge</a:t>
            </a:r>
          </a:p>
          <a:p>
            <a:r>
              <a:rPr lang="en-US" dirty="0"/>
              <a:t>git checkout master</a:t>
            </a:r>
          </a:p>
          <a:p>
            <a:r>
              <a:rPr lang="en-US" dirty="0"/>
              <a:t>git merge feature/new-table</a:t>
            </a:r>
          </a:p>
          <a:p>
            <a:r>
              <a:rPr lang="en-US" dirty="0"/>
              <a:t>git log</a:t>
            </a:r>
          </a:p>
          <a:p>
            <a:r>
              <a:rPr lang="en-US" dirty="0"/>
              <a:t>git branch</a:t>
            </a:r>
          </a:p>
          <a:p>
            <a:r>
              <a:rPr lang="en-US" dirty="0"/>
              <a:t>git branch -d feature/new-table</a:t>
            </a:r>
          </a:p>
        </p:txBody>
      </p:sp>
      <p:sp>
        <p:nvSpPr>
          <p:cNvPr id="4" name="Date Placeholder 3">
            <a:extLst>
              <a:ext uri="{FF2B5EF4-FFF2-40B4-BE49-F238E27FC236}">
                <a16:creationId xmlns:a16="http://schemas.microsoft.com/office/drawing/2014/main" id="{97AB8568-2C66-B5DB-A16A-3D017ABCD862}"/>
              </a:ext>
            </a:extLst>
          </p:cNvPr>
          <p:cNvSpPr>
            <a:spLocks noGrp="1"/>
          </p:cNvSpPr>
          <p:nvPr>
            <p:ph type="dt" sz="half" idx="4294967295"/>
          </p:nvPr>
        </p:nvSpPr>
        <p:spPr>
          <a:xfrm>
            <a:off x="0" y="4772025"/>
            <a:ext cx="2133600" cy="273050"/>
          </a:xfrm>
        </p:spPr>
        <p:txBody>
          <a:bodyPr/>
          <a:lstStyle/>
          <a:p>
            <a:fld id="{FDEC4126-B38E-4103-B124-102E4594767A}" type="datetime1">
              <a:rPr lang="en-US" smtClean="0"/>
              <a:t>10/14/2025</a:t>
            </a:fld>
            <a:endParaRPr lang="en-US" dirty="0"/>
          </a:p>
        </p:txBody>
      </p:sp>
      <p:sp>
        <p:nvSpPr>
          <p:cNvPr id="5" name="Footer Placeholder 4">
            <a:extLst>
              <a:ext uri="{FF2B5EF4-FFF2-40B4-BE49-F238E27FC236}">
                <a16:creationId xmlns:a16="http://schemas.microsoft.com/office/drawing/2014/main" id="{53C1A992-EA6E-1896-0E39-0CE4DB714485}"/>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6" name="Slide Number Placeholder 5">
            <a:extLst>
              <a:ext uri="{FF2B5EF4-FFF2-40B4-BE49-F238E27FC236}">
                <a16:creationId xmlns:a16="http://schemas.microsoft.com/office/drawing/2014/main" id="{0F1CD429-62D9-0212-D9C0-89B4014B0A31}"/>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16</a:t>
            </a:fld>
            <a:endParaRPr lang="en-US" dirty="0"/>
          </a:p>
        </p:txBody>
      </p:sp>
    </p:spTree>
    <p:extLst>
      <p:ext uri="{BB962C8B-B14F-4D97-AF65-F5344CB8AC3E}">
        <p14:creationId xmlns:p14="http://schemas.microsoft.com/office/powerpoint/2010/main" val="29838299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6FBB-0DD3-0B17-FBBE-78F96A6C4A6C}"/>
              </a:ext>
            </a:extLst>
          </p:cNvPr>
          <p:cNvSpPr>
            <a:spLocks noGrp="1"/>
          </p:cNvSpPr>
          <p:nvPr>
            <p:ph type="title"/>
          </p:nvPr>
        </p:nvSpPr>
        <p:spPr/>
        <p:txBody>
          <a:bodyPr anchor="ctr">
            <a:normAutofit/>
          </a:bodyPr>
          <a:lstStyle/>
          <a:p>
            <a:pPr>
              <a:lnSpc>
                <a:spcPct val="90000"/>
              </a:lnSpc>
            </a:pPr>
            <a:r>
              <a:rPr lang="en-US" sz="4000" dirty="0"/>
              <a:t>Fast-forward Merge</a:t>
            </a:r>
          </a:p>
        </p:txBody>
      </p:sp>
      <p:sp>
        <p:nvSpPr>
          <p:cNvPr id="5" name="Date Placeholder 4">
            <a:extLst>
              <a:ext uri="{FF2B5EF4-FFF2-40B4-BE49-F238E27FC236}">
                <a16:creationId xmlns:a16="http://schemas.microsoft.com/office/drawing/2014/main" id="{6B5DF1C9-599E-5D21-D220-F150048ED3D0}"/>
              </a:ext>
            </a:extLst>
          </p:cNvPr>
          <p:cNvSpPr>
            <a:spLocks noGrp="1"/>
          </p:cNvSpPr>
          <p:nvPr>
            <p:ph type="dt" sz="half" idx="4294967295"/>
          </p:nvPr>
        </p:nvSpPr>
        <p:spPr>
          <a:xfrm>
            <a:off x="0" y="4772025"/>
            <a:ext cx="2133600" cy="273050"/>
          </a:xfrm>
        </p:spPr>
        <p:txBody>
          <a:bodyPr anchor="ctr">
            <a:normAutofit/>
          </a:bodyPr>
          <a:lstStyle/>
          <a:p>
            <a:pPr>
              <a:lnSpc>
                <a:spcPct val="90000"/>
              </a:lnSpc>
              <a:spcAft>
                <a:spcPts val="600"/>
              </a:spcAft>
            </a:pPr>
            <a:fld id="{360D11B8-E184-47EB-B689-91B87491E864}" type="datetime1">
              <a:rPr lang="en-US" smtClean="0"/>
              <a:pPr>
                <a:lnSpc>
                  <a:spcPct val="90000"/>
                </a:lnSpc>
                <a:spcAft>
                  <a:spcPts val="600"/>
                </a:spcAft>
              </a:pPr>
              <a:t>10/14/2025</a:t>
            </a:fld>
            <a:endParaRPr lang="en-US"/>
          </a:p>
        </p:txBody>
      </p:sp>
      <p:sp>
        <p:nvSpPr>
          <p:cNvPr id="6" name="Footer Placeholder 5">
            <a:extLst>
              <a:ext uri="{FF2B5EF4-FFF2-40B4-BE49-F238E27FC236}">
                <a16:creationId xmlns:a16="http://schemas.microsoft.com/office/drawing/2014/main" id="{23C5F005-AC6E-41C7-DA5D-A75BCE8DF356}"/>
              </a:ext>
            </a:extLst>
          </p:cNvPr>
          <p:cNvSpPr>
            <a:spLocks noGrp="1"/>
          </p:cNvSpPr>
          <p:nvPr>
            <p:ph type="ftr" sz="quarter" idx="4294967295"/>
          </p:nvPr>
        </p:nvSpPr>
        <p:spPr>
          <a:xfrm>
            <a:off x="6248400" y="4767263"/>
            <a:ext cx="2895600" cy="274637"/>
          </a:xfrm>
        </p:spPr>
        <p:txBody>
          <a:bodyPr anchor="ctr">
            <a:normAutofit/>
          </a:bodyPr>
          <a:lstStyle/>
          <a:p>
            <a:pPr>
              <a:lnSpc>
                <a:spcPct val="90000"/>
              </a:lnSpc>
              <a:spcAft>
                <a:spcPts val="600"/>
              </a:spcAft>
            </a:pPr>
            <a:r>
              <a:rPr lang="en-US"/>
              <a:t> </a:t>
            </a:r>
          </a:p>
        </p:txBody>
      </p:sp>
      <p:sp>
        <p:nvSpPr>
          <p:cNvPr id="7" name="Slide Number Placeholder 6">
            <a:extLst>
              <a:ext uri="{FF2B5EF4-FFF2-40B4-BE49-F238E27FC236}">
                <a16:creationId xmlns:a16="http://schemas.microsoft.com/office/drawing/2014/main" id="{C7C641CE-CF9E-31EA-5397-F16CDE53C318}"/>
              </a:ext>
            </a:extLst>
          </p:cNvPr>
          <p:cNvSpPr>
            <a:spLocks noGrp="1"/>
          </p:cNvSpPr>
          <p:nvPr>
            <p:ph type="sldNum" sz="quarter" idx="4294967295"/>
          </p:nvPr>
        </p:nvSpPr>
        <p:spPr>
          <a:xfrm>
            <a:off x="8642350" y="4767263"/>
            <a:ext cx="501650" cy="274637"/>
          </a:xfrm>
        </p:spPr>
        <p:txBody>
          <a:bodyPr anchor="ctr">
            <a:normAutofit fontScale="77500" lnSpcReduction="20000"/>
          </a:bodyPr>
          <a:lstStyle/>
          <a:p>
            <a:pPr>
              <a:lnSpc>
                <a:spcPct val="90000"/>
              </a:lnSpc>
              <a:spcAft>
                <a:spcPts val="600"/>
              </a:spcAft>
            </a:pPr>
            <a:fld id="{17918391-D411-FE40-AAD7-861AE5233E0E}" type="slidenum">
              <a:rPr lang="en-US" smtClean="0"/>
              <a:pPr>
                <a:lnSpc>
                  <a:spcPct val="90000"/>
                </a:lnSpc>
                <a:spcAft>
                  <a:spcPts val="600"/>
                </a:spcAft>
              </a:pPr>
              <a:t>17</a:t>
            </a:fld>
            <a:endParaRPr lang="en-US"/>
          </a:p>
        </p:txBody>
      </p:sp>
      <p:pic>
        <p:nvPicPr>
          <p:cNvPr id="3076" name="Picture 4" descr="What Is a Git Merge Fast Forward?">
            <a:extLst>
              <a:ext uri="{FF2B5EF4-FFF2-40B4-BE49-F238E27FC236}">
                <a16:creationId xmlns:a16="http://schemas.microsoft.com/office/drawing/2014/main" id="{AB0DCA69-6A90-9D39-400A-CE6060E2CC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660" y="296176"/>
            <a:ext cx="7472428" cy="42782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453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6D41-0552-606A-97E6-B20822FB2F41}"/>
              </a:ext>
            </a:extLst>
          </p:cNvPr>
          <p:cNvSpPr>
            <a:spLocks noGrp="1"/>
          </p:cNvSpPr>
          <p:nvPr>
            <p:ph type="title"/>
          </p:nvPr>
        </p:nvSpPr>
        <p:spPr/>
        <p:txBody>
          <a:bodyPr>
            <a:normAutofit/>
          </a:bodyPr>
          <a:lstStyle/>
          <a:p>
            <a:r>
              <a:rPr lang="en-US" dirty="0"/>
              <a:t>Git Merge</a:t>
            </a:r>
          </a:p>
        </p:txBody>
      </p:sp>
      <p:sp>
        <p:nvSpPr>
          <p:cNvPr id="3" name="Content Placeholder 2">
            <a:extLst>
              <a:ext uri="{FF2B5EF4-FFF2-40B4-BE49-F238E27FC236}">
                <a16:creationId xmlns:a16="http://schemas.microsoft.com/office/drawing/2014/main" id="{159F439D-1BBE-7283-0FD0-4FF0BEB05A5D}"/>
              </a:ext>
            </a:extLst>
          </p:cNvPr>
          <p:cNvSpPr>
            <a:spLocks noGrp="1"/>
          </p:cNvSpPr>
          <p:nvPr>
            <p:ph idx="1"/>
          </p:nvPr>
        </p:nvSpPr>
        <p:spPr/>
        <p:txBody>
          <a:bodyPr>
            <a:normAutofit lnSpcReduction="10000"/>
          </a:bodyPr>
          <a:lstStyle/>
          <a:p>
            <a:pPr marL="36576" indent="0">
              <a:buNone/>
            </a:pPr>
            <a:r>
              <a:rPr lang="en-US" dirty="0"/>
              <a:t>2. Advance merge</a:t>
            </a:r>
          </a:p>
          <a:p>
            <a:r>
              <a:rPr lang="en-US" dirty="0"/>
              <a:t>git checkout -b bugfix/table</a:t>
            </a:r>
          </a:p>
          <a:p>
            <a:r>
              <a:rPr lang="en-US" dirty="0"/>
              <a:t>vim </a:t>
            </a:r>
            <a:r>
              <a:rPr lang="en-US" dirty="0" err="1"/>
              <a:t>index.html</a:t>
            </a:r>
            <a:endParaRPr lang="en-US" dirty="0"/>
          </a:p>
          <a:p>
            <a:r>
              <a:rPr lang="en-US" dirty="0"/>
              <a:t>git add .</a:t>
            </a:r>
          </a:p>
          <a:p>
            <a:r>
              <a:rPr lang="en-US" dirty="0"/>
              <a:t>git status</a:t>
            </a:r>
          </a:p>
          <a:p>
            <a:r>
              <a:rPr lang="en-US" dirty="0"/>
              <a:t>git commit -m “Added table cell”</a:t>
            </a:r>
          </a:p>
          <a:p>
            <a:r>
              <a:rPr lang="en-US" dirty="0"/>
              <a:t>git checkout master</a:t>
            </a:r>
          </a:p>
          <a:p>
            <a:r>
              <a:rPr lang="en-US" dirty="0"/>
              <a:t>vim </a:t>
            </a:r>
            <a:r>
              <a:rPr lang="en-US" dirty="0" err="1"/>
              <a:t>readme.md</a:t>
            </a:r>
            <a:r>
              <a:rPr lang="en-US" dirty="0"/>
              <a:t> (I am learning and merging)</a:t>
            </a:r>
          </a:p>
          <a:p>
            <a:r>
              <a:rPr lang="en-US" dirty="0"/>
              <a:t>git add .</a:t>
            </a:r>
          </a:p>
          <a:p>
            <a:r>
              <a:rPr lang="en-US" dirty="0"/>
              <a:t>git commit -m “Learning branching”</a:t>
            </a:r>
          </a:p>
        </p:txBody>
      </p:sp>
      <p:sp>
        <p:nvSpPr>
          <p:cNvPr id="4" name="Date Placeholder 3">
            <a:extLst>
              <a:ext uri="{FF2B5EF4-FFF2-40B4-BE49-F238E27FC236}">
                <a16:creationId xmlns:a16="http://schemas.microsoft.com/office/drawing/2014/main" id="{97AB8568-2C66-B5DB-A16A-3D017ABCD862}"/>
              </a:ext>
            </a:extLst>
          </p:cNvPr>
          <p:cNvSpPr>
            <a:spLocks noGrp="1"/>
          </p:cNvSpPr>
          <p:nvPr>
            <p:ph type="dt" sz="half" idx="4294967295"/>
          </p:nvPr>
        </p:nvSpPr>
        <p:spPr>
          <a:xfrm>
            <a:off x="0" y="4772025"/>
            <a:ext cx="2133600" cy="273050"/>
          </a:xfrm>
        </p:spPr>
        <p:txBody>
          <a:bodyPr/>
          <a:lstStyle/>
          <a:p>
            <a:fld id="{FDEC4126-B38E-4103-B124-102E4594767A}" type="datetime1">
              <a:rPr lang="en-US" smtClean="0"/>
              <a:t>10/14/2025</a:t>
            </a:fld>
            <a:endParaRPr lang="en-US" dirty="0"/>
          </a:p>
        </p:txBody>
      </p:sp>
      <p:sp>
        <p:nvSpPr>
          <p:cNvPr id="5" name="Footer Placeholder 4">
            <a:extLst>
              <a:ext uri="{FF2B5EF4-FFF2-40B4-BE49-F238E27FC236}">
                <a16:creationId xmlns:a16="http://schemas.microsoft.com/office/drawing/2014/main" id="{53C1A992-EA6E-1896-0E39-0CE4DB714485}"/>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6" name="Slide Number Placeholder 5">
            <a:extLst>
              <a:ext uri="{FF2B5EF4-FFF2-40B4-BE49-F238E27FC236}">
                <a16:creationId xmlns:a16="http://schemas.microsoft.com/office/drawing/2014/main" id="{0F1CD429-62D9-0212-D9C0-89B4014B0A31}"/>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18</a:t>
            </a:fld>
            <a:endParaRPr lang="en-US" dirty="0"/>
          </a:p>
        </p:txBody>
      </p:sp>
    </p:spTree>
    <p:extLst>
      <p:ext uri="{BB962C8B-B14F-4D97-AF65-F5344CB8AC3E}">
        <p14:creationId xmlns:p14="http://schemas.microsoft.com/office/powerpoint/2010/main" val="498668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06D41-0552-606A-97E6-B20822FB2F41}"/>
              </a:ext>
            </a:extLst>
          </p:cNvPr>
          <p:cNvSpPr>
            <a:spLocks noGrp="1"/>
          </p:cNvSpPr>
          <p:nvPr>
            <p:ph type="title"/>
          </p:nvPr>
        </p:nvSpPr>
        <p:spPr/>
        <p:txBody>
          <a:bodyPr>
            <a:normAutofit/>
          </a:bodyPr>
          <a:lstStyle/>
          <a:p>
            <a:r>
              <a:rPr lang="en-US" dirty="0"/>
              <a:t>Git Merge</a:t>
            </a:r>
          </a:p>
        </p:txBody>
      </p:sp>
      <p:sp>
        <p:nvSpPr>
          <p:cNvPr id="3" name="Content Placeholder 2">
            <a:extLst>
              <a:ext uri="{FF2B5EF4-FFF2-40B4-BE49-F238E27FC236}">
                <a16:creationId xmlns:a16="http://schemas.microsoft.com/office/drawing/2014/main" id="{159F439D-1BBE-7283-0FD0-4FF0BEB05A5D}"/>
              </a:ext>
            </a:extLst>
          </p:cNvPr>
          <p:cNvSpPr>
            <a:spLocks noGrp="1"/>
          </p:cNvSpPr>
          <p:nvPr>
            <p:ph idx="1"/>
          </p:nvPr>
        </p:nvSpPr>
        <p:spPr>
          <a:xfrm>
            <a:off x="457200" y="880452"/>
            <a:ext cx="8229600" cy="3405613"/>
          </a:xfrm>
        </p:spPr>
        <p:txBody>
          <a:bodyPr>
            <a:noAutofit/>
          </a:bodyPr>
          <a:lstStyle/>
          <a:p>
            <a:pPr marL="36576" indent="0">
              <a:buNone/>
            </a:pPr>
            <a:r>
              <a:rPr lang="en-US" sz="1200" dirty="0"/>
              <a:t>2. Advance merge - continue… (Rebase Commits)</a:t>
            </a:r>
          </a:p>
          <a:p>
            <a:r>
              <a:rPr lang="en-US" sz="1200" dirty="0"/>
              <a:t>git checkout -b bugfix/table-2</a:t>
            </a:r>
          </a:p>
          <a:p>
            <a:r>
              <a:rPr lang="en-US" sz="1200" dirty="0"/>
              <a:t>vim </a:t>
            </a:r>
            <a:r>
              <a:rPr lang="en-US" sz="1200" dirty="0" err="1"/>
              <a:t>index.html</a:t>
            </a:r>
            <a:endParaRPr lang="en-US" sz="1200" dirty="0"/>
          </a:p>
          <a:p>
            <a:r>
              <a:rPr lang="en-US" sz="1200" dirty="0"/>
              <a:t>git add .</a:t>
            </a:r>
          </a:p>
          <a:p>
            <a:r>
              <a:rPr lang="en-US" sz="1200" dirty="0"/>
              <a:t>git commit -m “Added 2</a:t>
            </a:r>
            <a:r>
              <a:rPr lang="en-US" sz="1200" baseline="30000" dirty="0"/>
              <a:t>nd</a:t>
            </a:r>
            <a:r>
              <a:rPr lang="en-US" sz="1200" dirty="0"/>
              <a:t> cell”</a:t>
            </a:r>
          </a:p>
          <a:p>
            <a:r>
              <a:rPr lang="en-US" sz="1200" dirty="0"/>
              <a:t>git checkout master</a:t>
            </a:r>
          </a:p>
          <a:p>
            <a:r>
              <a:rPr lang="en-US" sz="1200" dirty="0"/>
              <a:t>vim </a:t>
            </a:r>
            <a:r>
              <a:rPr lang="en-US" sz="1200" dirty="0" err="1"/>
              <a:t>readme.md</a:t>
            </a:r>
            <a:r>
              <a:rPr lang="en-US" sz="1200" dirty="0"/>
              <a:t> (“I am learning, merging and rebasing”)</a:t>
            </a:r>
          </a:p>
          <a:p>
            <a:r>
              <a:rPr lang="en-US" sz="1200" dirty="0"/>
              <a:t>git add .</a:t>
            </a:r>
          </a:p>
          <a:p>
            <a:r>
              <a:rPr lang="en-US" sz="1200" dirty="0"/>
              <a:t>git commit -m “Learning rebasing”</a:t>
            </a:r>
          </a:p>
          <a:p>
            <a:r>
              <a:rPr lang="en-US" sz="1200" dirty="0"/>
              <a:t>git checkout bugfix/table-2</a:t>
            </a:r>
          </a:p>
          <a:p>
            <a:r>
              <a:rPr lang="en-US" sz="1200" dirty="0"/>
              <a:t>git log</a:t>
            </a:r>
          </a:p>
          <a:p>
            <a:r>
              <a:rPr lang="en-US" sz="1200" dirty="0"/>
              <a:t>git rebase master</a:t>
            </a:r>
          </a:p>
          <a:p>
            <a:r>
              <a:rPr lang="en-US" sz="1200" dirty="0"/>
              <a:t>git log</a:t>
            </a:r>
          </a:p>
          <a:p>
            <a:r>
              <a:rPr lang="en-US" sz="1200" dirty="0"/>
              <a:t>git checkout master</a:t>
            </a:r>
          </a:p>
          <a:p>
            <a:r>
              <a:rPr lang="en-US" sz="1200" dirty="0"/>
              <a:t>git merge bugfix/table-2</a:t>
            </a:r>
          </a:p>
        </p:txBody>
      </p:sp>
      <p:sp>
        <p:nvSpPr>
          <p:cNvPr id="4" name="Date Placeholder 3">
            <a:extLst>
              <a:ext uri="{FF2B5EF4-FFF2-40B4-BE49-F238E27FC236}">
                <a16:creationId xmlns:a16="http://schemas.microsoft.com/office/drawing/2014/main" id="{97AB8568-2C66-B5DB-A16A-3D017ABCD862}"/>
              </a:ext>
            </a:extLst>
          </p:cNvPr>
          <p:cNvSpPr>
            <a:spLocks noGrp="1"/>
          </p:cNvSpPr>
          <p:nvPr>
            <p:ph type="dt" sz="half" idx="4294967295"/>
          </p:nvPr>
        </p:nvSpPr>
        <p:spPr>
          <a:xfrm>
            <a:off x="0" y="4772025"/>
            <a:ext cx="2133600" cy="273050"/>
          </a:xfrm>
        </p:spPr>
        <p:txBody>
          <a:bodyPr/>
          <a:lstStyle/>
          <a:p>
            <a:fld id="{FDEC4126-B38E-4103-B124-102E4594767A}" type="datetime1">
              <a:rPr lang="en-US" smtClean="0"/>
              <a:t>10/14/2025</a:t>
            </a:fld>
            <a:endParaRPr lang="en-US" dirty="0"/>
          </a:p>
        </p:txBody>
      </p:sp>
      <p:sp>
        <p:nvSpPr>
          <p:cNvPr id="5" name="Footer Placeholder 4">
            <a:extLst>
              <a:ext uri="{FF2B5EF4-FFF2-40B4-BE49-F238E27FC236}">
                <a16:creationId xmlns:a16="http://schemas.microsoft.com/office/drawing/2014/main" id="{53C1A992-EA6E-1896-0E39-0CE4DB714485}"/>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6" name="Slide Number Placeholder 5">
            <a:extLst>
              <a:ext uri="{FF2B5EF4-FFF2-40B4-BE49-F238E27FC236}">
                <a16:creationId xmlns:a16="http://schemas.microsoft.com/office/drawing/2014/main" id="{0F1CD429-62D9-0212-D9C0-89B4014B0A31}"/>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19</a:t>
            </a:fld>
            <a:endParaRPr lang="en-US" dirty="0"/>
          </a:p>
        </p:txBody>
      </p:sp>
    </p:spTree>
    <p:extLst>
      <p:ext uri="{BB962C8B-B14F-4D97-AF65-F5344CB8AC3E}">
        <p14:creationId xmlns:p14="http://schemas.microsoft.com/office/powerpoint/2010/main" val="361749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VERSION CONTROL</a:t>
            </a:r>
            <a:endParaRPr lang="en-IN" dirty="0"/>
          </a:p>
        </p:txBody>
      </p:sp>
      <p:sp>
        <p:nvSpPr>
          <p:cNvPr id="3" name="Content Placeholder 2"/>
          <p:cNvSpPr>
            <a:spLocks noGrp="1"/>
          </p:cNvSpPr>
          <p:nvPr>
            <p:ph sz="half" idx="1"/>
          </p:nvPr>
        </p:nvSpPr>
        <p:spPr/>
        <p:txBody>
          <a:bodyPr/>
          <a:lstStyle/>
          <a:p>
            <a:r>
              <a:rPr lang="en-US" dirty="0"/>
              <a:t>Version control is the practice of tracking and managing changes to files over time, often used in software development to manage source code. It allows multiple people to collaborate on a project by recording every modification, so team members can see who made a change, when, and can revert to a previous version if necessary. Version control systems (VCS) provide a safety net against accidental loss of data and streamline workflows, especially for complex projects</a:t>
            </a:r>
            <a:endParaRPr lang="en-IN" dirty="0"/>
          </a:p>
        </p:txBody>
      </p:sp>
      <p:sp>
        <p:nvSpPr>
          <p:cNvPr id="5" name="Date Placeholder 4"/>
          <p:cNvSpPr>
            <a:spLocks noGrp="1"/>
          </p:cNvSpPr>
          <p:nvPr>
            <p:ph type="dt" sz="half" idx="10"/>
          </p:nvPr>
        </p:nvSpPr>
        <p:spPr/>
        <p:txBody>
          <a:bodyPr/>
          <a:lstStyle/>
          <a:p>
            <a:fld id="{3C85AEE0-09D6-40A0-A821-615A81DF2C32}" type="datetime1">
              <a:rPr lang="en-US" smtClean="0"/>
              <a:t>10/14/2025</a:t>
            </a:fld>
            <a:endParaRPr lang="en-US" dirty="0"/>
          </a:p>
        </p:txBody>
      </p:sp>
      <p:sp>
        <p:nvSpPr>
          <p:cNvPr id="6" name="Footer Placeholder 5"/>
          <p:cNvSpPr>
            <a:spLocks noGrp="1"/>
          </p:cNvSpPr>
          <p:nvPr>
            <p:ph type="ftr" sz="quarter" idx="11"/>
          </p:nvPr>
        </p:nvSpPr>
        <p:spPr/>
        <p:txBody>
          <a:bodyPr/>
          <a:lstStyle/>
          <a:p>
            <a:r>
              <a:rPr lang="en-US" smtClean="0"/>
              <a:t> </a:t>
            </a:r>
            <a:endParaRPr lang="en-US" dirty="0"/>
          </a:p>
        </p:txBody>
      </p:sp>
      <p:sp>
        <p:nvSpPr>
          <p:cNvPr id="7" name="Slide Number Placeholder 6"/>
          <p:cNvSpPr>
            <a:spLocks noGrp="1"/>
          </p:cNvSpPr>
          <p:nvPr>
            <p:ph type="sldNum" sz="quarter" idx="12"/>
          </p:nvPr>
        </p:nvSpPr>
        <p:spPr/>
        <p:txBody>
          <a:bodyPr/>
          <a:lstStyle/>
          <a:p>
            <a:fld id="{17918391-D411-FE40-AAD7-861AE5233E0E}" type="slidenum">
              <a:rPr lang="en-US" smtClean="0"/>
              <a:pPr/>
              <a:t>2</a:t>
            </a:fld>
            <a:endParaRPr lang="en-US" dirty="0"/>
          </a:p>
        </p:txBody>
      </p:sp>
      <p:pic>
        <p:nvPicPr>
          <p:cNvPr id="13" name="Content Placeholder 12"/>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79144" y="1796081"/>
            <a:ext cx="3294761" cy="2192514"/>
          </a:xfrm>
        </p:spPr>
      </p:pic>
    </p:spTree>
    <p:extLst>
      <p:ext uri="{BB962C8B-B14F-4D97-AF65-F5344CB8AC3E}">
        <p14:creationId xmlns:p14="http://schemas.microsoft.com/office/powerpoint/2010/main" val="2994304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6FBB-0DD3-0B17-FBBE-78F96A6C4A6C}"/>
              </a:ext>
            </a:extLst>
          </p:cNvPr>
          <p:cNvSpPr>
            <a:spLocks noGrp="1"/>
          </p:cNvSpPr>
          <p:nvPr>
            <p:ph type="title"/>
          </p:nvPr>
        </p:nvSpPr>
        <p:spPr/>
        <p:txBody>
          <a:bodyPr anchor="ctr">
            <a:normAutofit/>
          </a:bodyPr>
          <a:lstStyle/>
          <a:p>
            <a:pPr>
              <a:lnSpc>
                <a:spcPct val="90000"/>
              </a:lnSpc>
            </a:pPr>
            <a:r>
              <a:rPr lang="en-US" sz="4300"/>
              <a:t>Advanced Merge</a:t>
            </a:r>
          </a:p>
        </p:txBody>
      </p:sp>
      <p:sp>
        <p:nvSpPr>
          <p:cNvPr id="5" name="Date Placeholder 4">
            <a:extLst>
              <a:ext uri="{FF2B5EF4-FFF2-40B4-BE49-F238E27FC236}">
                <a16:creationId xmlns:a16="http://schemas.microsoft.com/office/drawing/2014/main" id="{6B5DF1C9-599E-5D21-D220-F150048ED3D0}"/>
              </a:ext>
            </a:extLst>
          </p:cNvPr>
          <p:cNvSpPr>
            <a:spLocks noGrp="1"/>
          </p:cNvSpPr>
          <p:nvPr>
            <p:ph type="dt" sz="half" idx="4294967295"/>
          </p:nvPr>
        </p:nvSpPr>
        <p:spPr>
          <a:xfrm>
            <a:off x="0" y="4772025"/>
            <a:ext cx="2133600" cy="273050"/>
          </a:xfrm>
        </p:spPr>
        <p:txBody>
          <a:bodyPr anchor="ctr">
            <a:normAutofit/>
          </a:bodyPr>
          <a:lstStyle/>
          <a:p>
            <a:pPr>
              <a:lnSpc>
                <a:spcPct val="90000"/>
              </a:lnSpc>
              <a:spcAft>
                <a:spcPts val="600"/>
              </a:spcAft>
            </a:pPr>
            <a:fld id="{360D11B8-E184-47EB-B689-91B87491E864}" type="datetime1">
              <a:rPr lang="en-US" smtClean="0"/>
              <a:pPr>
                <a:lnSpc>
                  <a:spcPct val="90000"/>
                </a:lnSpc>
                <a:spcAft>
                  <a:spcPts val="600"/>
                </a:spcAft>
              </a:pPr>
              <a:t>10/14/2025</a:t>
            </a:fld>
            <a:endParaRPr lang="en-US"/>
          </a:p>
        </p:txBody>
      </p:sp>
      <p:sp>
        <p:nvSpPr>
          <p:cNvPr id="6" name="Footer Placeholder 5">
            <a:extLst>
              <a:ext uri="{FF2B5EF4-FFF2-40B4-BE49-F238E27FC236}">
                <a16:creationId xmlns:a16="http://schemas.microsoft.com/office/drawing/2014/main" id="{23C5F005-AC6E-41C7-DA5D-A75BCE8DF356}"/>
              </a:ext>
            </a:extLst>
          </p:cNvPr>
          <p:cNvSpPr>
            <a:spLocks noGrp="1"/>
          </p:cNvSpPr>
          <p:nvPr>
            <p:ph type="ftr" sz="quarter" idx="4294967295"/>
          </p:nvPr>
        </p:nvSpPr>
        <p:spPr>
          <a:xfrm>
            <a:off x="6248400" y="4767263"/>
            <a:ext cx="2895600" cy="274637"/>
          </a:xfrm>
        </p:spPr>
        <p:txBody>
          <a:bodyPr anchor="ctr">
            <a:normAutofit/>
          </a:bodyPr>
          <a:lstStyle/>
          <a:p>
            <a:pPr>
              <a:lnSpc>
                <a:spcPct val="90000"/>
              </a:lnSpc>
              <a:spcAft>
                <a:spcPts val="600"/>
              </a:spcAft>
            </a:pPr>
            <a:r>
              <a:rPr lang="en-US"/>
              <a:t> </a:t>
            </a:r>
          </a:p>
        </p:txBody>
      </p:sp>
      <p:sp>
        <p:nvSpPr>
          <p:cNvPr id="7" name="Slide Number Placeholder 6">
            <a:extLst>
              <a:ext uri="{FF2B5EF4-FFF2-40B4-BE49-F238E27FC236}">
                <a16:creationId xmlns:a16="http://schemas.microsoft.com/office/drawing/2014/main" id="{C7C641CE-CF9E-31EA-5397-F16CDE53C318}"/>
              </a:ext>
            </a:extLst>
          </p:cNvPr>
          <p:cNvSpPr>
            <a:spLocks noGrp="1"/>
          </p:cNvSpPr>
          <p:nvPr>
            <p:ph type="sldNum" sz="quarter" idx="4294967295"/>
          </p:nvPr>
        </p:nvSpPr>
        <p:spPr>
          <a:xfrm>
            <a:off x="8642350" y="4767263"/>
            <a:ext cx="501650" cy="274637"/>
          </a:xfrm>
        </p:spPr>
        <p:txBody>
          <a:bodyPr anchor="ctr">
            <a:normAutofit fontScale="77500" lnSpcReduction="20000"/>
          </a:bodyPr>
          <a:lstStyle/>
          <a:p>
            <a:pPr>
              <a:lnSpc>
                <a:spcPct val="90000"/>
              </a:lnSpc>
              <a:spcAft>
                <a:spcPts val="600"/>
              </a:spcAft>
            </a:pPr>
            <a:fld id="{17918391-D411-FE40-AAD7-861AE5233E0E}" type="slidenum">
              <a:rPr lang="en-US" smtClean="0"/>
              <a:pPr>
                <a:lnSpc>
                  <a:spcPct val="90000"/>
                </a:lnSpc>
                <a:spcAft>
                  <a:spcPts val="600"/>
                </a:spcAft>
              </a:pPr>
              <a:t>20</a:t>
            </a:fld>
            <a:endParaRPr lang="en-US"/>
          </a:p>
        </p:txBody>
      </p:sp>
      <p:pic>
        <p:nvPicPr>
          <p:cNvPr id="17" name="Picture 16" descr="A picture containing timeline&#10;&#10;Description automatically generated">
            <a:extLst>
              <a:ext uri="{FF2B5EF4-FFF2-40B4-BE49-F238E27FC236}">
                <a16:creationId xmlns:a16="http://schemas.microsoft.com/office/drawing/2014/main" id="{D8433669-830C-5F52-FACB-0527020075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4760" y="994205"/>
            <a:ext cx="5694480" cy="3203145"/>
          </a:xfrm>
          <a:prstGeom prst="rect">
            <a:avLst/>
          </a:prstGeom>
          <a:noFill/>
        </p:spPr>
      </p:pic>
      <p:sp>
        <p:nvSpPr>
          <p:cNvPr id="22" name="Oval 21">
            <a:extLst>
              <a:ext uri="{FF2B5EF4-FFF2-40B4-BE49-F238E27FC236}">
                <a16:creationId xmlns:a16="http://schemas.microsoft.com/office/drawing/2014/main" id="{E43F250D-F8F5-DFDE-165C-6FC11EEDF36A}"/>
              </a:ext>
            </a:extLst>
          </p:cNvPr>
          <p:cNvSpPr/>
          <p:nvPr/>
        </p:nvSpPr>
        <p:spPr>
          <a:xfrm>
            <a:off x="6630556" y="3444658"/>
            <a:ext cx="897586" cy="851769"/>
          </a:xfrm>
          <a:prstGeom prst="ellipse">
            <a:avLst/>
          </a:prstGeom>
          <a:ln>
            <a:no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745455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6FBB-0DD3-0B17-FBBE-78F96A6C4A6C}"/>
              </a:ext>
            </a:extLst>
          </p:cNvPr>
          <p:cNvSpPr>
            <a:spLocks noGrp="1"/>
          </p:cNvSpPr>
          <p:nvPr>
            <p:ph type="title"/>
          </p:nvPr>
        </p:nvSpPr>
        <p:spPr/>
        <p:txBody>
          <a:bodyPr>
            <a:normAutofit/>
          </a:bodyPr>
          <a:lstStyle/>
          <a:p>
            <a:r>
              <a:rPr lang="en-US" sz="4000" dirty="0"/>
              <a:t>Merge Conflicts</a:t>
            </a:r>
          </a:p>
        </p:txBody>
      </p:sp>
      <p:sp>
        <p:nvSpPr>
          <p:cNvPr id="3" name="Content Placeholder 2">
            <a:extLst>
              <a:ext uri="{FF2B5EF4-FFF2-40B4-BE49-F238E27FC236}">
                <a16:creationId xmlns:a16="http://schemas.microsoft.com/office/drawing/2014/main" id="{E02D45AF-B877-7E24-7615-BF380B83004A}"/>
              </a:ext>
            </a:extLst>
          </p:cNvPr>
          <p:cNvSpPr>
            <a:spLocks noGrp="1"/>
          </p:cNvSpPr>
          <p:nvPr>
            <p:ph sz="half" idx="1"/>
          </p:nvPr>
        </p:nvSpPr>
        <p:spPr>
          <a:xfrm>
            <a:off x="457200" y="1063229"/>
            <a:ext cx="7467600" cy="3262788"/>
          </a:xfrm>
        </p:spPr>
        <p:txBody>
          <a:bodyPr/>
          <a:lstStyle/>
          <a:p>
            <a:r>
              <a:rPr lang="en-US" dirty="0"/>
              <a:t>git merge --abort</a:t>
            </a:r>
          </a:p>
          <a:p>
            <a:r>
              <a:rPr lang="en-US" dirty="0"/>
              <a:t>git rebase --abort</a:t>
            </a:r>
          </a:p>
          <a:p>
            <a:r>
              <a:rPr lang="en-US" dirty="0"/>
              <a:t>Go to the IDE (code .) and accept the changes</a:t>
            </a:r>
          </a:p>
          <a:p>
            <a:r>
              <a:rPr lang="en-US" dirty="0"/>
              <a:t>Then merge</a:t>
            </a:r>
          </a:p>
          <a:p>
            <a:r>
              <a:rPr lang="en-US" dirty="0"/>
              <a:t>git checkout master</a:t>
            </a:r>
          </a:p>
          <a:p>
            <a:r>
              <a:rPr lang="en-US" dirty="0"/>
              <a:t>git merge branch2</a:t>
            </a:r>
          </a:p>
        </p:txBody>
      </p:sp>
      <p:sp>
        <p:nvSpPr>
          <p:cNvPr id="5" name="Date Placeholder 4">
            <a:extLst>
              <a:ext uri="{FF2B5EF4-FFF2-40B4-BE49-F238E27FC236}">
                <a16:creationId xmlns:a16="http://schemas.microsoft.com/office/drawing/2014/main" id="{6B5DF1C9-599E-5D21-D220-F150048ED3D0}"/>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23C5F005-AC6E-41C7-DA5D-A75BCE8DF356}"/>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C7C641CE-CF9E-31EA-5397-F16CDE53C318}"/>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21</a:t>
            </a:fld>
            <a:endParaRPr lang="en-US" dirty="0"/>
          </a:p>
        </p:txBody>
      </p:sp>
    </p:spTree>
    <p:extLst>
      <p:ext uri="{BB962C8B-B14F-4D97-AF65-F5344CB8AC3E}">
        <p14:creationId xmlns:p14="http://schemas.microsoft.com/office/powerpoint/2010/main" val="3356425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7348-8333-571F-578D-8FBE73A83008}"/>
              </a:ext>
            </a:extLst>
          </p:cNvPr>
          <p:cNvSpPr>
            <a:spLocks noGrp="1"/>
          </p:cNvSpPr>
          <p:nvPr>
            <p:ph type="title"/>
          </p:nvPr>
        </p:nvSpPr>
        <p:spPr/>
        <p:txBody>
          <a:bodyPr>
            <a:normAutofit fontScale="90000"/>
          </a:bodyPr>
          <a:lstStyle/>
          <a:p>
            <a:r>
              <a:rPr lang="en-US" sz="4000" dirty="0"/>
              <a:t>Remotes in CERN Gitlab- SSH</a:t>
            </a:r>
          </a:p>
        </p:txBody>
      </p:sp>
      <p:sp>
        <p:nvSpPr>
          <p:cNvPr id="3" name="Content Placeholder 2">
            <a:extLst>
              <a:ext uri="{FF2B5EF4-FFF2-40B4-BE49-F238E27FC236}">
                <a16:creationId xmlns:a16="http://schemas.microsoft.com/office/drawing/2014/main" id="{A6838E72-B315-028E-229E-14FDF2E5FD5F}"/>
              </a:ext>
            </a:extLst>
          </p:cNvPr>
          <p:cNvSpPr>
            <a:spLocks noGrp="1"/>
          </p:cNvSpPr>
          <p:nvPr>
            <p:ph sz="half" idx="1"/>
          </p:nvPr>
        </p:nvSpPr>
        <p:spPr>
          <a:xfrm>
            <a:off x="176270" y="1200151"/>
            <a:ext cx="8967730" cy="3262788"/>
          </a:xfrm>
        </p:spPr>
        <p:txBody>
          <a:bodyPr>
            <a:normAutofit/>
          </a:bodyPr>
          <a:lstStyle/>
          <a:p>
            <a:pPr>
              <a:buFont typeface="Arial" panose="020B0604020202020204" pitchFamily="34" charset="0"/>
              <a:buChar char="•"/>
            </a:pPr>
            <a:r>
              <a:rPr lang="en-CA" b="1" i="0" dirty="0">
                <a:solidFill>
                  <a:srgbClr val="222261"/>
                </a:solidFill>
                <a:effectLst/>
                <a:latin typeface="-apple-system"/>
              </a:rPr>
              <a:t>Generate an SSH key pair</a:t>
            </a:r>
            <a:r>
              <a:rPr lang="en-US" dirty="0"/>
              <a:t>:</a:t>
            </a:r>
          </a:p>
          <a:p>
            <a:pPr algn="l"/>
            <a:r>
              <a:rPr lang="en-CA" b="0" i="0" dirty="0">
                <a:solidFill>
                  <a:srgbClr val="404040"/>
                </a:solidFill>
                <a:effectLst/>
                <a:latin typeface="-apple-system"/>
              </a:rPr>
              <a:t>For example, for ED25519:</a:t>
            </a:r>
          </a:p>
          <a:p>
            <a:pPr marL="36576" indent="0" algn="l">
              <a:buNone/>
            </a:pPr>
            <a:r>
              <a:rPr lang="en-CA" b="0" i="0" dirty="0">
                <a:solidFill>
                  <a:schemeClr val="tx2"/>
                </a:solidFill>
                <a:effectLst/>
                <a:latin typeface="-apple-system"/>
              </a:rPr>
              <a:t>1.    </a:t>
            </a:r>
            <a:r>
              <a:rPr lang="en-CA" b="0" i="0" dirty="0" err="1">
                <a:solidFill>
                  <a:schemeClr val="tx2"/>
                </a:solidFill>
                <a:effectLst/>
                <a:latin typeface="-apple-system"/>
              </a:rPr>
              <a:t>ssh</a:t>
            </a:r>
            <a:r>
              <a:rPr lang="en-CA" b="0" i="0" dirty="0">
                <a:solidFill>
                  <a:schemeClr val="tx2"/>
                </a:solidFill>
                <a:effectLst/>
                <a:latin typeface="-apple-system"/>
              </a:rPr>
              <a:t>-keygen -t ed25519 -C "&lt;comment&gt;"</a:t>
            </a:r>
          </a:p>
          <a:p>
            <a:pPr algn="l">
              <a:buFont typeface="Arial" panose="020B0604020202020204" pitchFamily="34" charset="0"/>
              <a:buChar char="•"/>
            </a:pPr>
            <a:r>
              <a:rPr lang="en-CA" b="0" i="0" dirty="0">
                <a:solidFill>
                  <a:srgbClr val="404040"/>
                </a:solidFill>
                <a:effectLst/>
                <a:latin typeface="-apple-system"/>
              </a:rPr>
              <a:t>For 2048-bit RSA:</a:t>
            </a:r>
            <a:endParaRPr lang="en-CA" dirty="0">
              <a:solidFill>
                <a:schemeClr val="tx2"/>
              </a:solidFill>
              <a:latin typeface="Arial" panose="020B0604020202020204" pitchFamily="34" charset="0"/>
              <a:cs typeface="Arial" panose="020B0604020202020204" pitchFamily="34" charset="0"/>
            </a:endParaRPr>
          </a:p>
          <a:p>
            <a:pPr marL="36576" indent="0" algn="l">
              <a:buNone/>
            </a:pPr>
            <a:r>
              <a:rPr lang="en-CA" b="0" i="0" dirty="0">
                <a:solidFill>
                  <a:schemeClr val="tx2"/>
                </a:solidFill>
                <a:effectLst/>
                <a:latin typeface="-apple-system"/>
              </a:rPr>
              <a:t>2.    </a:t>
            </a:r>
            <a:r>
              <a:rPr lang="en-CA" b="0" i="0" dirty="0" err="1">
                <a:solidFill>
                  <a:schemeClr val="tx2"/>
                </a:solidFill>
                <a:effectLst/>
                <a:latin typeface="-apple-system"/>
              </a:rPr>
              <a:t>ssh</a:t>
            </a:r>
            <a:r>
              <a:rPr lang="en-CA" b="0" i="0" dirty="0">
                <a:solidFill>
                  <a:schemeClr val="tx2"/>
                </a:solidFill>
                <a:effectLst/>
                <a:latin typeface="-apple-system"/>
              </a:rPr>
              <a:t>-keygen -t </a:t>
            </a:r>
            <a:r>
              <a:rPr lang="en-CA" b="0" i="0" dirty="0" err="1">
                <a:solidFill>
                  <a:schemeClr val="tx2"/>
                </a:solidFill>
                <a:effectLst/>
                <a:latin typeface="-apple-system"/>
              </a:rPr>
              <a:t>rsa</a:t>
            </a:r>
            <a:r>
              <a:rPr lang="en-CA" b="0" i="0" dirty="0">
                <a:solidFill>
                  <a:schemeClr val="tx2"/>
                </a:solidFill>
                <a:effectLst/>
                <a:latin typeface="-apple-system"/>
              </a:rPr>
              <a:t> -b 2048 -C "&lt;comment&gt;" </a:t>
            </a:r>
          </a:p>
          <a:p>
            <a:r>
              <a:rPr lang="en-CA" sz="2200" b="0" i="0" dirty="0">
                <a:solidFill>
                  <a:schemeClr val="accent6"/>
                </a:solidFill>
                <a:effectLst/>
                <a:latin typeface="Arial" panose="020B0604020202020204" pitchFamily="34" charset="0"/>
                <a:cs typeface="Arial" panose="020B0604020202020204" pitchFamily="34" charset="0"/>
              </a:rPr>
              <a:t>Generating public/private ed25519 key pair.</a:t>
            </a:r>
          </a:p>
          <a:p>
            <a:r>
              <a:rPr lang="en-CA" sz="2200" b="0" i="0" dirty="0">
                <a:solidFill>
                  <a:schemeClr val="accent6"/>
                </a:solidFill>
                <a:effectLst/>
                <a:latin typeface="Arial" panose="020B0604020202020204" pitchFamily="34" charset="0"/>
                <a:cs typeface="Arial" panose="020B0604020202020204" pitchFamily="34" charset="0"/>
              </a:rPr>
              <a:t>Enter file in which to save the key (/home/user/.</a:t>
            </a:r>
            <a:r>
              <a:rPr lang="en-CA" sz="2200" b="0" i="0" dirty="0" err="1">
                <a:solidFill>
                  <a:schemeClr val="accent6"/>
                </a:solidFill>
                <a:effectLst/>
                <a:latin typeface="Arial" panose="020B0604020202020204" pitchFamily="34" charset="0"/>
                <a:cs typeface="Arial" panose="020B0604020202020204" pitchFamily="34" charset="0"/>
              </a:rPr>
              <a:t>ssh</a:t>
            </a:r>
            <a:r>
              <a:rPr lang="en-CA" sz="2200" b="0" i="0" dirty="0">
                <a:solidFill>
                  <a:schemeClr val="accent6"/>
                </a:solidFill>
                <a:effectLst/>
                <a:latin typeface="Arial" panose="020B0604020202020204" pitchFamily="34" charset="0"/>
                <a:cs typeface="Arial" panose="020B0604020202020204" pitchFamily="34" charset="0"/>
              </a:rPr>
              <a:t>/id_ed25519):</a:t>
            </a:r>
          </a:p>
        </p:txBody>
      </p:sp>
      <p:sp>
        <p:nvSpPr>
          <p:cNvPr id="5" name="Date Placeholder 4">
            <a:extLst>
              <a:ext uri="{FF2B5EF4-FFF2-40B4-BE49-F238E27FC236}">
                <a16:creationId xmlns:a16="http://schemas.microsoft.com/office/drawing/2014/main" id="{B144DC23-DD59-9DA2-307D-E72F2AC00E95}"/>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C3488E8B-F0E7-1E05-7DE6-81776E39909C}"/>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6F4D84FD-6298-0B6B-2DBA-E2236E8DA3EF}"/>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22</a:t>
            </a:fld>
            <a:endParaRPr lang="en-US" dirty="0"/>
          </a:p>
        </p:txBody>
      </p:sp>
    </p:spTree>
    <p:extLst>
      <p:ext uri="{BB962C8B-B14F-4D97-AF65-F5344CB8AC3E}">
        <p14:creationId xmlns:p14="http://schemas.microsoft.com/office/powerpoint/2010/main" val="3017722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7348-8333-571F-578D-8FBE73A83008}"/>
              </a:ext>
            </a:extLst>
          </p:cNvPr>
          <p:cNvSpPr>
            <a:spLocks noGrp="1"/>
          </p:cNvSpPr>
          <p:nvPr>
            <p:ph type="title"/>
          </p:nvPr>
        </p:nvSpPr>
        <p:spPr/>
        <p:txBody>
          <a:bodyPr>
            <a:normAutofit fontScale="90000"/>
          </a:bodyPr>
          <a:lstStyle/>
          <a:p>
            <a:r>
              <a:rPr lang="en-US" sz="4000" dirty="0"/>
              <a:t>Remotes in CERN Gitlab- SSH</a:t>
            </a:r>
          </a:p>
        </p:txBody>
      </p:sp>
      <p:sp>
        <p:nvSpPr>
          <p:cNvPr id="3" name="Content Placeholder 2">
            <a:extLst>
              <a:ext uri="{FF2B5EF4-FFF2-40B4-BE49-F238E27FC236}">
                <a16:creationId xmlns:a16="http://schemas.microsoft.com/office/drawing/2014/main" id="{A6838E72-B315-028E-229E-14FDF2E5FD5F}"/>
              </a:ext>
            </a:extLst>
          </p:cNvPr>
          <p:cNvSpPr>
            <a:spLocks noGrp="1"/>
          </p:cNvSpPr>
          <p:nvPr>
            <p:ph sz="half" idx="1"/>
          </p:nvPr>
        </p:nvSpPr>
        <p:spPr>
          <a:xfrm>
            <a:off x="187286" y="1063229"/>
            <a:ext cx="8956713" cy="3399710"/>
          </a:xfrm>
        </p:spPr>
        <p:txBody>
          <a:bodyPr>
            <a:noAutofit/>
          </a:bodyPr>
          <a:lstStyle/>
          <a:p>
            <a:pPr marL="36576" indent="0" algn="l">
              <a:buNone/>
            </a:pPr>
            <a:r>
              <a:rPr lang="en-CA" sz="800" b="0" i="0" dirty="0">
                <a:effectLst/>
                <a:latin typeface="+mj-lt"/>
              </a:rPr>
              <a:t>Copy the contents of your public key file. You can do this manually or use a script. For example, to copy an ED25519 key to the clipboard:</a:t>
            </a:r>
          </a:p>
          <a:p>
            <a:r>
              <a:rPr lang="en-CA" sz="800" b="1" i="0" dirty="0">
                <a:effectLst/>
                <a:latin typeface="+mj-lt"/>
              </a:rPr>
              <a:t>macOS</a:t>
            </a:r>
            <a:endParaRPr lang="en-CA" sz="800" b="0" i="0" dirty="0">
              <a:effectLst/>
              <a:latin typeface="+mj-lt"/>
            </a:endParaRPr>
          </a:p>
          <a:p>
            <a:pPr marL="36576" indent="0" algn="l">
              <a:buNone/>
            </a:pPr>
            <a:r>
              <a:rPr lang="en-CA" sz="800" b="0" i="0" dirty="0">
                <a:solidFill>
                  <a:schemeClr val="accent1">
                    <a:lumMod val="10000"/>
                  </a:schemeClr>
                </a:solidFill>
                <a:effectLst/>
                <a:latin typeface="+mj-lt"/>
              </a:rPr>
              <a:t>	tr -d '\n' &lt; ~/.</a:t>
            </a:r>
            <a:r>
              <a:rPr lang="en-CA" sz="800" b="0" i="0" dirty="0" err="1">
                <a:solidFill>
                  <a:schemeClr val="accent1">
                    <a:lumMod val="10000"/>
                  </a:schemeClr>
                </a:solidFill>
                <a:effectLst/>
                <a:latin typeface="+mj-lt"/>
              </a:rPr>
              <a:t>ssh</a:t>
            </a:r>
            <a:r>
              <a:rPr lang="en-CA" sz="800" b="0" i="0" dirty="0">
                <a:solidFill>
                  <a:schemeClr val="accent1">
                    <a:lumMod val="10000"/>
                  </a:schemeClr>
                </a:solidFill>
                <a:effectLst/>
                <a:latin typeface="+mj-lt"/>
              </a:rPr>
              <a:t>/id_ed25519.pub | </a:t>
            </a:r>
            <a:r>
              <a:rPr lang="en-CA" sz="800" b="0" i="0" dirty="0" err="1">
                <a:solidFill>
                  <a:schemeClr val="accent1">
                    <a:lumMod val="10000"/>
                  </a:schemeClr>
                </a:solidFill>
                <a:effectLst/>
                <a:latin typeface="+mj-lt"/>
              </a:rPr>
              <a:t>pbcopy</a:t>
            </a:r>
            <a:r>
              <a:rPr lang="en-CA" sz="800" b="0" i="0" dirty="0">
                <a:solidFill>
                  <a:schemeClr val="accent1">
                    <a:lumMod val="10000"/>
                  </a:schemeClr>
                </a:solidFill>
                <a:effectLst/>
                <a:latin typeface="+mj-lt"/>
              </a:rPr>
              <a:t> </a:t>
            </a:r>
          </a:p>
          <a:p>
            <a:r>
              <a:rPr lang="en-CA" sz="800" b="1" i="0" dirty="0">
                <a:effectLst/>
                <a:latin typeface="+mj-lt"/>
              </a:rPr>
              <a:t>Linux</a:t>
            </a:r>
            <a:r>
              <a:rPr lang="en-CA" sz="800" b="0" i="0" dirty="0">
                <a:effectLst/>
                <a:latin typeface="+mj-lt"/>
              </a:rPr>
              <a:t> (requires the </a:t>
            </a:r>
            <a:r>
              <a:rPr lang="en-CA" sz="800" b="0" i="0" dirty="0" err="1">
                <a:effectLst/>
                <a:latin typeface="+mj-lt"/>
              </a:rPr>
              <a:t>xclip</a:t>
            </a:r>
            <a:r>
              <a:rPr lang="en-CA" sz="800" b="0" i="0" dirty="0">
                <a:effectLst/>
                <a:latin typeface="+mj-lt"/>
              </a:rPr>
              <a:t> package)</a:t>
            </a:r>
          </a:p>
          <a:p>
            <a:pPr marL="36576" indent="0" algn="l">
              <a:buNone/>
            </a:pPr>
            <a:r>
              <a:rPr lang="en-CA" sz="800" b="0" i="0" dirty="0">
                <a:solidFill>
                  <a:schemeClr val="accent1">
                    <a:lumMod val="10000"/>
                  </a:schemeClr>
                </a:solidFill>
                <a:effectLst/>
                <a:latin typeface="+mj-lt"/>
              </a:rPr>
              <a:t>	</a:t>
            </a:r>
            <a:r>
              <a:rPr lang="en-CA" sz="800" b="0" i="0" dirty="0" err="1">
                <a:solidFill>
                  <a:schemeClr val="accent1">
                    <a:lumMod val="10000"/>
                  </a:schemeClr>
                </a:solidFill>
                <a:effectLst/>
                <a:latin typeface="+mj-lt"/>
              </a:rPr>
              <a:t>xclip</a:t>
            </a:r>
            <a:r>
              <a:rPr lang="en-CA" sz="800" b="0" i="0" dirty="0">
                <a:solidFill>
                  <a:schemeClr val="accent1">
                    <a:lumMod val="10000"/>
                  </a:schemeClr>
                </a:solidFill>
                <a:effectLst/>
                <a:latin typeface="+mj-lt"/>
              </a:rPr>
              <a:t> -</a:t>
            </a:r>
            <a:r>
              <a:rPr lang="en-CA" sz="800" b="0" i="0" dirty="0" err="1">
                <a:solidFill>
                  <a:schemeClr val="accent1">
                    <a:lumMod val="10000"/>
                  </a:schemeClr>
                </a:solidFill>
                <a:effectLst/>
                <a:latin typeface="+mj-lt"/>
              </a:rPr>
              <a:t>sel</a:t>
            </a:r>
            <a:r>
              <a:rPr lang="en-CA" sz="800" b="0" i="0" dirty="0">
                <a:solidFill>
                  <a:schemeClr val="accent1">
                    <a:lumMod val="10000"/>
                  </a:schemeClr>
                </a:solidFill>
                <a:effectLst/>
                <a:latin typeface="+mj-lt"/>
              </a:rPr>
              <a:t> clip &lt; ~/.</a:t>
            </a:r>
            <a:r>
              <a:rPr lang="en-CA" sz="800" b="0" i="0" dirty="0" err="1">
                <a:solidFill>
                  <a:schemeClr val="accent1">
                    <a:lumMod val="10000"/>
                  </a:schemeClr>
                </a:solidFill>
                <a:effectLst/>
                <a:latin typeface="+mj-lt"/>
              </a:rPr>
              <a:t>ssh</a:t>
            </a:r>
            <a:r>
              <a:rPr lang="en-CA" sz="800" b="0" i="0" dirty="0">
                <a:solidFill>
                  <a:schemeClr val="accent1">
                    <a:lumMod val="10000"/>
                  </a:schemeClr>
                </a:solidFill>
                <a:effectLst/>
                <a:latin typeface="+mj-lt"/>
              </a:rPr>
              <a:t>/id_ed25519.pub </a:t>
            </a:r>
          </a:p>
          <a:p>
            <a:r>
              <a:rPr lang="en-CA" sz="800" b="1" i="0" dirty="0">
                <a:effectLst/>
                <a:latin typeface="+mj-lt"/>
              </a:rPr>
              <a:t>Git Bash on Windows</a:t>
            </a:r>
            <a:endParaRPr lang="en-CA" sz="800" b="0" i="0" dirty="0">
              <a:effectLst/>
              <a:latin typeface="+mj-lt"/>
            </a:endParaRPr>
          </a:p>
          <a:p>
            <a:pPr marL="36576" indent="0" algn="l">
              <a:buNone/>
            </a:pPr>
            <a:r>
              <a:rPr lang="en-CA" sz="800" b="0" i="0" dirty="0">
                <a:solidFill>
                  <a:schemeClr val="accent1">
                    <a:lumMod val="10000"/>
                  </a:schemeClr>
                </a:solidFill>
                <a:effectLst/>
                <a:latin typeface="+mj-lt"/>
              </a:rPr>
              <a:t>	cat ~/.</a:t>
            </a:r>
            <a:r>
              <a:rPr lang="en-CA" sz="800" b="0" i="0" dirty="0" err="1">
                <a:solidFill>
                  <a:schemeClr val="accent1">
                    <a:lumMod val="10000"/>
                  </a:schemeClr>
                </a:solidFill>
                <a:effectLst/>
                <a:latin typeface="+mj-lt"/>
              </a:rPr>
              <a:t>ssh</a:t>
            </a:r>
            <a:r>
              <a:rPr lang="en-CA" sz="800" b="0" i="0" dirty="0">
                <a:solidFill>
                  <a:schemeClr val="accent1">
                    <a:lumMod val="10000"/>
                  </a:schemeClr>
                </a:solidFill>
                <a:effectLst/>
                <a:latin typeface="+mj-lt"/>
              </a:rPr>
              <a:t>/id_ed25519.pub | clip </a:t>
            </a:r>
          </a:p>
          <a:p>
            <a:pPr marL="36576" indent="0" algn="l">
              <a:buNone/>
            </a:pPr>
            <a:r>
              <a:rPr lang="en-CA" sz="800" b="0" i="0" dirty="0">
                <a:effectLst/>
                <a:latin typeface="+mj-lt"/>
              </a:rPr>
              <a:t>Replace id_ed25519.pub with your filename. For example, use </a:t>
            </a:r>
            <a:r>
              <a:rPr lang="en-CA" sz="800" b="0" i="0" dirty="0" err="1">
                <a:effectLst/>
                <a:latin typeface="+mj-lt"/>
              </a:rPr>
              <a:t>id_rsa.pub</a:t>
            </a:r>
            <a:r>
              <a:rPr lang="en-CA" sz="800" b="0" i="0" dirty="0">
                <a:effectLst/>
                <a:latin typeface="+mj-lt"/>
              </a:rPr>
              <a:t> for RSA.</a:t>
            </a:r>
          </a:p>
          <a:p>
            <a:pPr marL="36576" indent="0" algn="l">
              <a:buNone/>
            </a:pPr>
            <a:endParaRPr lang="en-CA" sz="800" b="0" i="0" dirty="0">
              <a:effectLst/>
              <a:latin typeface="+mj-lt"/>
            </a:endParaRPr>
          </a:p>
          <a:p>
            <a:pPr algn="l">
              <a:buFont typeface="+mj-lt"/>
              <a:buAutoNum type="arabicPeriod"/>
            </a:pPr>
            <a:r>
              <a:rPr lang="en-CA" sz="800" b="0" i="0" dirty="0">
                <a:effectLst/>
                <a:latin typeface="+mj-lt"/>
              </a:rPr>
              <a:t>Sign in to GitLab.</a:t>
            </a:r>
          </a:p>
          <a:p>
            <a:pPr algn="l">
              <a:buFont typeface="+mj-lt"/>
              <a:buAutoNum type="arabicPeriod"/>
            </a:pPr>
            <a:r>
              <a:rPr lang="en-CA" sz="800" b="0" i="0" dirty="0">
                <a:effectLst/>
                <a:latin typeface="+mj-lt"/>
              </a:rPr>
              <a:t>On the top bar, in the top right corner, select your avatar.</a:t>
            </a:r>
          </a:p>
          <a:p>
            <a:pPr algn="l">
              <a:buFont typeface="+mj-lt"/>
              <a:buAutoNum type="arabicPeriod"/>
            </a:pPr>
            <a:r>
              <a:rPr lang="en-CA" sz="800" b="0" i="0" dirty="0">
                <a:effectLst/>
                <a:latin typeface="+mj-lt"/>
              </a:rPr>
              <a:t>Select </a:t>
            </a:r>
            <a:r>
              <a:rPr lang="en-CA" sz="800" b="1" i="0" dirty="0">
                <a:effectLst/>
                <a:latin typeface="+mj-lt"/>
              </a:rPr>
              <a:t>Preferences</a:t>
            </a:r>
            <a:r>
              <a:rPr lang="en-CA" sz="800" b="0" i="0" dirty="0">
                <a:effectLst/>
                <a:latin typeface="+mj-lt"/>
              </a:rPr>
              <a:t>.</a:t>
            </a:r>
          </a:p>
          <a:p>
            <a:pPr algn="l">
              <a:buFont typeface="+mj-lt"/>
              <a:buAutoNum type="arabicPeriod"/>
            </a:pPr>
            <a:r>
              <a:rPr lang="en-CA" sz="800" b="0" i="0" dirty="0">
                <a:effectLst/>
                <a:latin typeface="+mj-lt"/>
              </a:rPr>
              <a:t>On the left sidebar, select </a:t>
            </a:r>
            <a:r>
              <a:rPr lang="en-CA" sz="800" b="1" i="0" dirty="0">
                <a:effectLst/>
                <a:latin typeface="+mj-lt"/>
              </a:rPr>
              <a:t>SSH Keys</a:t>
            </a:r>
            <a:r>
              <a:rPr lang="en-CA" sz="800" b="0" i="0" dirty="0">
                <a:effectLst/>
                <a:latin typeface="+mj-lt"/>
              </a:rPr>
              <a:t>.</a:t>
            </a:r>
          </a:p>
          <a:p>
            <a:pPr algn="l">
              <a:buFont typeface="+mj-lt"/>
              <a:buAutoNum type="arabicPeriod"/>
            </a:pPr>
            <a:r>
              <a:rPr lang="en-CA" sz="800" b="0" i="0" dirty="0">
                <a:effectLst/>
                <a:latin typeface="+mj-lt"/>
              </a:rPr>
              <a:t>In the </a:t>
            </a:r>
            <a:r>
              <a:rPr lang="en-CA" sz="800" b="1" i="0" dirty="0">
                <a:effectLst/>
                <a:latin typeface="+mj-lt"/>
              </a:rPr>
              <a:t>Key</a:t>
            </a:r>
            <a:r>
              <a:rPr lang="en-CA" sz="800" b="0" i="0" dirty="0">
                <a:effectLst/>
                <a:latin typeface="+mj-lt"/>
              </a:rPr>
              <a:t> box, paste the contents of your public key. If you manually copied the key, make sure you copy the entire key, which starts with </a:t>
            </a:r>
            <a:r>
              <a:rPr lang="en-CA" sz="800" b="0" i="0" dirty="0" err="1">
                <a:effectLst/>
                <a:latin typeface="+mj-lt"/>
              </a:rPr>
              <a:t>ssh-rsa</a:t>
            </a:r>
            <a:r>
              <a:rPr lang="en-CA" sz="800" b="0" i="0" dirty="0">
                <a:effectLst/>
                <a:latin typeface="+mj-lt"/>
              </a:rPr>
              <a:t>, </a:t>
            </a:r>
            <a:r>
              <a:rPr lang="en-CA" sz="800" b="0" i="0" dirty="0" err="1">
                <a:effectLst/>
                <a:latin typeface="+mj-lt"/>
              </a:rPr>
              <a:t>ssh-dss</a:t>
            </a:r>
            <a:r>
              <a:rPr lang="en-CA" sz="800" b="0" i="0" dirty="0">
                <a:effectLst/>
                <a:latin typeface="+mj-lt"/>
              </a:rPr>
              <a:t>, ecdsa-sha2-nistp256, ecdsa-sha2-nistp384, ecdsa-sha2-nistp521, ssh-ed25519, sk-ecdsa-sha2-nistp256@openssh.com, or sk-ssh-ed25519@openssh.com, and may end with a comment.</a:t>
            </a:r>
          </a:p>
          <a:p>
            <a:pPr algn="l">
              <a:buFont typeface="+mj-lt"/>
              <a:buAutoNum type="arabicPeriod"/>
            </a:pPr>
            <a:r>
              <a:rPr lang="en-CA" sz="800" b="0" i="0" dirty="0">
                <a:effectLst/>
                <a:latin typeface="+mj-lt"/>
              </a:rPr>
              <a:t>In the </a:t>
            </a:r>
            <a:r>
              <a:rPr lang="en-CA" sz="800" b="1" i="0" dirty="0">
                <a:effectLst/>
                <a:latin typeface="+mj-lt"/>
              </a:rPr>
              <a:t>Title</a:t>
            </a:r>
            <a:r>
              <a:rPr lang="en-CA" sz="800" b="0" i="0" dirty="0">
                <a:effectLst/>
                <a:latin typeface="+mj-lt"/>
              </a:rPr>
              <a:t> box, type a description, like Work Laptop or Home Workstation.</a:t>
            </a:r>
          </a:p>
          <a:p>
            <a:pPr algn="l">
              <a:buFont typeface="+mj-lt"/>
              <a:buAutoNum type="arabicPeriod"/>
            </a:pPr>
            <a:r>
              <a:rPr lang="en-CA" sz="800" b="0" i="0" dirty="0">
                <a:effectLst/>
                <a:latin typeface="+mj-lt"/>
              </a:rPr>
              <a:t>Optional. Update </a:t>
            </a:r>
            <a:r>
              <a:rPr lang="en-CA" sz="800" b="1" i="0" dirty="0">
                <a:effectLst/>
                <a:latin typeface="+mj-lt"/>
              </a:rPr>
              <a:t>Expiration date</a:t>
            </a:r>
            <a:r>
              <a:rPr lang="en-CA" sz="800" b="0" i="0" dirty="0">
                <a:effectLst/>
                <a:latin typeface="+mj-lt"/>
              </a:rPr>
              <a:t> to modify the default expiration date. In:</a:t>
            </a:r>
          </a:p>
          <a:p>
            <a:pPr marL="742950" lvl="1" indent="-285750" algn="l">
              <a:buFont typeface="+mj-lt"/>
              <a:buAutoNum type="arabicPeriod"/>
            </a:pPr>
            <a:r>
              <a:rPr lang="en-CA" sz="800" b="0" i="0" dirty="0">
                <a:effectLst/>
                <a:latin typeface="+mj-lt"/>
              </a:rPr>
              <a:t>GitLab 13.12 and earlier, the expiration date is informational only. It doesn’t prevent you from using the key. Administrators can view expiration dates and use them for guidance when </a:t>
            </a:r>
            <a:r>
              <a:rPr lang="en-CA" sz="800" b="0" i="0" u="none" strike="noStrike" dirty="0">
                <a:effectLst/>
                <a:latin typeface="+mj-lt"/>
                <a:hlinkClick r:id="rId2">
                  <a:extLst>
                    <a:ext uri="{A12FA001-AC4F-418D-AE19-62706E023703}">
                      <ahyp:hlinkClr xmlns:ahyp="http://schemas.microsoft.com/office/drawing/2018/hyperlinkcolor" xmlns="" val="tx"/>
                    </a:ext>
                  </a:extLst>
                </a:hlinkClick>
              </a:rPr>
              <a:t>deleting keys</a:t>
            </a:r>
            <a:r>
              <a:rPr lang="en-CA" sz="800" b="0" i="0" dirty="0">
                <a:effectLst/>
                <a:latin typeface="+mj-lt"/>
              </a:rPr>
              <a:t>.</a:t>
            </a:r>
          </a:p>
          <a:p>
            <a:pPr marL="742950" lvl="1" indent="-285750" algn="l">
              <a:buFont typeface="+mj-lt"/>
              <a:buAutoNum type="arabicPeriod"/>
            </a:pPr>
            <a:r>
              <a:rPr lang="en-CA" sz="800" b="0" i="0" dirty="0">
                <a:effectLst/>
                <a:latin typeface="+mj-lt"/>
              </a:rPr>
              <a:t>GitLab checks all SSH keys at 02:00 AM UTC every day. It emails an expiration notice for all SSH keys that expire on the current date. (</a:t>
            </a:r>
            <a:r>
              <a:rPr lang="en-CA" sz="800" b="0" i="0" u="none" strike="noStrike" dirty="0">
                <a:effectLst/>
                <a:latin typeface="+mj-lt"/>
                <a:hlinkClick r:id="rId3">
                  <a:extLst>
                    <a:ext uri="{A12FA001-AC4F-418D-AE19-62706E023703}">
                      <ahyp:hlinkClr xmlns:ahyp="http://schemas.microsoft.com/office/drawing/2018/hyperlinkcolor" xmlns="" val="tx"/>
                    </a:ext>
                  </a:extLst>
                </a:hlinkClick>
              </a:rPr>
              <a:t>Introduced</a:t>
            </a:r>
            <a:r>
              <a:rPr lang="en-CA" sz="800" b="0" i="0" dirty="0">
                <a:effectLst/>
                <a:latin typeface="+mj-lt"/>
              </a:rPr>
              <a:t> in GitLab 13.11.)</a:t>
            </a:r>
          </a:p>
          <a:p>
            <a:pPr marL="742950" lvl="1" indent="-285750" algn="l">
              <a:buFont typeface="+mj-lt"/>
              <a:buAutoNum type="arabicPeriod"/>
            </a:pPr>
            <a:r>
              <a:rPr lang="en-CA" sz="800" b="0" i="0" dirty="0">
                <a:effectLst/>
                <a:latin typeface="+mj-lt"/>
              </a:rPr>
              <a:t>GitLab checks all SSH keys at 01:00 AM UTC every day. It emails an expiration notice for all SSH keys that are scheduled to expire seven days from now. (</a:t>
            </a:r>
            <a:r>
              <a:rPr lang="en-CA" sz="800" b="0" i="0" u="none" strike="noStrike" dirty="0">
                <a:effectLst/>
                <a:latin typeface="+mj-lt"/>
                <a:hlinkClick r:id="rId3">
                  <a:extLst>
                    <a:ext uri="{A12FA001-AC4F-418D-AE19-62706E023703}">
                      <ahyp:hlinkClr xmlns:ahyp="http://schemas.microsoft.com/office/drawing/2018/hyperlinkcolor" xmlns="" val="tx"/>
                    </a:ext>
                  </a:extLst>
                </a:hlinkClick>
              </a:rPr>
              <a:t>Introduced</a:t>
            </a:r>
            <a:r>
              <a:rPr lang="en-CA" sz="800" b="0" i="0" dirty="0">
                <a:effectLst/>
                <a:latin typeface="+mj-lt"/>
              </a:rPr>
              <a:t> in GitLab 13.11.)</a:t>
            </a:r>
          </a:p>
          <a:p>
            <a:pPr algn="l">
              <a:buFont typeface="+mj-lt"/>
              <a:buAutoNum type="arabicPeriod"/>
            </a:pPr>
            <a:r>
              <a:rPr lang="en-CA" sz="800" b="0" i="0" dirty="0">
                <a:effectLst/>
                <a:latin typeface="+mj-lt"/>
              </a:rPr>
              <a:t>Select </a:t>
            </a:r>
            <a:r>
              <a:rPr lang="en-CA" sz="800" b="1" i="0" dirty="0">
                <a:effectLst/>
                <a:latin typeface="+mj-lt"/>
              </a:rPr>
              <a:t>Add key</a:t>
            </a:r>
            <a:r>
              <a:rPr lang="en-CA" sz="800" b="0" i="0" dirty="0">
                <a:effectLst/>
                <a:latin typeface="+mj-lt"/>
              </a:rPr>
              <a:t>.</a:t>
            </a:r>
          </a:p>
        </p:txBody>
      </p:sp>
      <p:sp>
        <p:nvSpPr>
          <p:cNvPr id="5" name="Date Placeholder 4">
            <a:extLst>
              <a:ext uri="{FF2B5EF4-FFF2-40B4-BE49-F238E27FC236}">
                <a16:creationId xmlns:a16="http://schemas.microsoft.com/office/drawing/2014/main" id="{B144DC23-DD59-9DA2-307D-E72F2AC00E95}"/>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C3488E8B-F0E7-1E05-7DE6-81776E39909C}"/>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6F4D84FD-6298-0B6B-2DBA-E2236E8DA3EF}"/>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23</a:t>
            </a:fld>
            <a:endParaRPr lang="en-US" dirty="0"/>
          </a:p>
        </p:txBody>
      </p:sp>
    </p:spTree>
    <p:extLst>
      <p:ext uri="{BB962C8B-B14F-4D97-AF65-F5344CB8AC3E}">
        <p14:creationId xmlns:p14="http://schemas.microsoft.com/office/powerpoint/2010/main" val="2687747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7348-8333-571F-578D-8FBE73A83008}"/>
              </a:ext>
            </a:extLst>
          </p:cNvPr>
          <p:cNvSpPr>
            <a:spLocks noGrp="1"/>
          </p:cNvSpPr>
          <p:nvPr>
            <p:ph type="title"/>
          </p:nvPr>
        </p:nvSpPr>
        <p:spPr/>
        <p:txBody>
          <a:bodyPr>
            <a:normAutofit fontScale="90000"/>
          </a:bodyPr>
          <a:lstStyle/>
          <a:p>
            <a:r>
              <a:rPr lang="en-US" sz="4000" dirty="0"/>
              <a:t>Remotes in CERN Gitlab- SSH</a:t>
            </a:r>
          </a:p>
        </p:txBody>
      </p:sp>
      <p:sp>
        <p:nvSpPr>
          <p:cNvPr id="3" name="Content Placeholder 2">
            <a:extLst>
              <a:ext uri="{FF2B5EF4-FFF2-40B4-BE49-F238E27FC236}">
                <a16:creationId xmlns:a16="http://schemas.microsoft.com/office/drawing/2014/main" id="{A6838E72-B315-028E-229E-14FDF2E5FD5F}"/>
              </a:ext>
            </a:extLst>
          </p:cNvPr>
          <p:cNvSpPr>
            <a:spLocks noGrp="1"/>
          </p:cNvSpPr>
          <p:nvPr>
            <p:ph sz="half" idx="1"/>
          </p:nvPr>
        </p:nvSpPr>
        <p:spPr>
          <a:xfrm>
            <a:off x="457200" y="1200151"/>
            <a:ext cx="8229600" cy="3262788"/>
          </a:xfrm>
        </p:spPr>
        <p:txBody>
          <a:bodyPr>
            <a:normAutofit fontScale="92500" lnSpcReduction="10000"/>
          </a:bodyPr>
          <a:lstStyle/>
          <a:p>
            <a:pPr algn="l">
              <a:buFont typeface="Arial" panose="020B0604020202020204" pitchFamily="34" charset="0"/>
              <a:buChar char="•"/>
            </a:pPr>
            <a:r>
              <a:rPr lang="en-US" dirty="0"/>
              <a:t>If this is the first time you connect, you should verify the authenticity of the GitLab host. If you see a message like:</a:t>
            </a:r>
          </a:p>
          <a:p>
            <a:pPr algn="l">
              <a:buFont typeface="Arial" panose="020B0604020202020204" pitchFamily="34" charset="0"/>
              <a:buChar char="•"/>
            </a:pPr>
            <a:endParaRPr lang="en-US" dirty="0"/>
          </a:p>
          <a:p>
            <a:pPr marL="448056" lvl="1" indent="0">
              <a:buNone/>
            </a:pPr>
            <a:r>
              <a:rPr lang="en-US" dirty="0">
                <a:solidFill>
                  <a:schemeClr val="accent1">
                    <a:lumMod val="10000"/>
                  </a:schemeClr>
                </a:solidFill>
              </a:rPr>
              <a:t>The authenticity of host '</a:t>
            </a:r>
            <a:r>
              <a:rPr lang="en-US" dirty="0" err="1">
                <a:solidFill>
                  <a:schemeClr val="accent1">
                    <a:lumMod val="10000"/>
                  </a:schemeClr>
                </a:solidFill>
              </a:rPr>
              <a:t>gitlab.example.com</a:t>
            </a:r>
            <a:r>
              <a:rPr lang="en-US" dirty="0">
                <a:solidFill>
                  <a:schemeClr val="accent1">
                    <a:lumMod val="10000"/>
                  </a:schemeClr>
                </a:solidFill>
              </a:rPr>
              <a:t> (35.231.145.151)' can't be established.</a:t>
            </a:r>
          </a:p>
          <a:p>
            <a:pPr marL="448056" lvl="1" indent="0">
              <a:buNone/>
            </a:pPr>
            <a:r>
              <a:rPr lang="en-US" dirty="0">
                <a:solidFill>
                  <a:schemeClr val="accent1">
                    <a:lumMod val="10000"/>
                  </a:schemeClr>
                </a:solidFill>
              </a:rPr>
              <a:t>ECDSA key fingerprint is SHA256:HbW3g8zUjNSksFbqTiUWPWg2Bq1x8xdGUrliXFzSnUw.</a:t>
            </a:r>
          </a:p>
          <a:p>
            <a:pPr marL="448056" lvl="1" indent="0">
              <a:buNone/>
            </a:pPr>
            <a:r>
              <a:rPr lang="en-US" dirty="0">
                <a:solidFill>
                  <a:schemeClr val="accent1">
                    <a:lumMod val="10000"/>
                  </a:schemeClr>
                </a:solidFill>
              </a:rPr>
              <a:t>Are you sure you want to continue connecting (yes/no)? yes</a:t>
            </a:r>
          </a:p>
          <a:p>
            <a:pPr marL="448056" lvl="1" indent="0">
              <a:buNone/>
            </a:pPr>
            <a:r>
              <a:rPr lang="en-US" dirty="0">
                <a:solidFill>
                  <a:schemeClr val="accent1">
                    <a:lumMod val="10000"/>
                  </a:schemeClr>
                </a:solidFill>
              </a:rPr>
              <a:t>Warning: Permanently added '</a:t>
            </a:r>
            <a:r>
              <a:rPr lang="en-US" dirty="0" err="1">
                <a:solidFill>
                  <a:schemeClr val="accent1">
                    <a:lumMod val="10000"/>
                  </a:schemeClr>
                </a:solidFill>
              </a:rPr>
              <a:t>gitlab.example.com</a:t>
            </a:r>
            <a:r>
              <a:rPr lang="en-US" dirty="0">
                <a:solidFill>
                  <a:schemeClr val="accent1">
                    <a:lumMod val="10000"/>
                  </a:schemeClr>
                </a:solidFill>
              </a:rPr>
              <a:t>' (ECDSA) to the list of known hosts.</a:t>
            </a:r>
          </a:p>
          <a:p>
            <a:pPr algn="l">
              <a:buFont typeface="Arial" panose="020B0604020202020204" pitchFamily="34" charset="0"/>
              <a:buChar char="•"/>
            </a:pPr>
            <a:endParaRPr lang="en-US" dirty="0"/>
          </a:p>
          <a:p>
            <a:pPr algn="l">
              <a:buFont typeface="Arial" panose="020B0604020202020204" pitchFamily="34" charset="0"/>
              <a:buChar char="•"/>
            </a:pPr>
            <a:r>
              <a:rPr lang="en-US" dirty="0"/>
              <a:t>Type yes and press Enter.</a:t>
            </a:r>
          </a:p>
          <a:p>
            <a:pPr algn="l">
              <a:buFont typeface="Arial" panose="020B0604020202020204" pitchFamily="34" charset="0"/>
              <a:buChar char="•"/>
            </a:pPr>
            <a:endParaRPr lang="en-US" dirty="0"/>
          </a:p>
          <a:p>
            <a:pPr algn="l">
              <a:buFont typeface="Arial" panose="020B0604020202020204" pitchFamily="34" charset="0"/>
              <a:buChar char="•"/>
            </a:pPr>
            <a:r>
              <a:rPr lang="en-US" dirty="0"/>
              <a:t>Run the </a:t>
            </a:r>
            <a:r>
              <a:rPr lang="en-US" dirty="0" err="1">
                <a:solidFill>
                  <a:srgbClr val="007434"/>
                </a:solidFill>
              </a:rPr>
              <a:t>ssh</a:t>
            </a:r>
            <a:r>
              <a:rPr lang="en-US" dirty="0">
                <a:solidFill>
                  <a:srgbClr val="007434"/>
                </a:solidFill>
              </a:rPr>
              <a:t> -T </a:t>
            </a:r>
            <a:r>
              <a:rPr lang="en-US" dirty="0" err="1">
                <a:solidFill>
                  <a:srgbClr val="007434"/>
                </a:solidFill>
              </a:rPr>
              <a:t>git@gitlab.cern.ch</a:t>
            </a:r>
            <a:r>
              <a:rPr lang="en-US" dirty="0"/>
              <a:t> command again. You should receive a </a:t>
            </a:r>
          </a:p>
          <a:p>
            <a:pPr algn="l">
              <a:buFont typeface="Arial" panose="020B0604020202020204" pitchFamily="34" charset="0"/>
              <a:buChar char="•"/>
            </a:pPr>
            <a:r>
              <a:rPr lang="en-US" dirty="0"/>
              <a:t>Welcome to GitLab, @username! message. </a:t>
            </a:r>
            <a:r>
              <a:rPr lang="en-CA" b="0" i="0" dirty="0">
                <a:solidFill>
                  <a:schemeClr val="tx2"/>
                </a:solidFill>
                <a:effectLst/>
                <a:latin typeface="Arial" panose="020B0604020202020204" pitchFamily="34" charset="0"/>
                <a:cs typeface="Arial" panose="020B0604020202020204" pitchFamily="34" charset="0"/>
              </a:rPr>
              <a:t>Everything is working correctly if the output of the command is:</a:t>
            </a:r>
          </a:p>
          <a:p>
            <a:pPr algn="l"/>
            <a:r>
              <a:rPr lang="en-CA" b="0" i="0" dirty="0">
                <a:solidFill>
                  <a:srgbClr val="404040"/>
                </a:solidFill>
                <a:effectLst/>
                <a:latin typeface="Lato" panose="020F0502020204030203" pitchFamily="34" charset="0"/>
              </a:rPr>
              <a:t>Welcome to GitLab, @sherlock! </a:t>
            </a:r>
          </a:p>
          <a:p>
            <a:pPr marL="36576" indent="0">
              <a:buNone/>
            </a:pPr>
            <a:endParaRPr lang="en-US" dirty="0"/>
          </a:p>
        </p:txBody>
      </p:sp>
      <p:sp>
        <p:nvSpPr>
          <p:cNvPr id="5" name="Date Placeholder 4">
            <a:extLst>
              <a:ext uri="{FF2B5EF4-FFF2-40B4-BE49-F238E27FC236}">
                <a16:creationId xmlns:a16="http://schemas.microsoft.com/office/drawing/2014/main" id="{B144DC23-DD59-9DA2-307D-E72F2AC00E95}"/>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C3488E8B-F0E7-1E05-7DE6-81776E39909C}"/>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6F4D84FD-6298-0B6B-2DBA-E2236E8DA3EF}"/>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24</a:t>
            </a:fld>
            <a:endParaRPr lang="en-US" dirty="0"/>
          </a:p>
        </p:txBody>
      </p:sp>
    </p:spTree>
    <p:extLst>
      <p:ext uri="{BB962C8B-B14F-4D97-AF65-F5344CB8AC3E}">
        <p14:creationId xmlns:p14="http://schemas.microsoft.com/office/powerpoint/2010/main" val="420736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7348-8333-571F-578D-8FBE73A83008}"/>
              </a:ext>
            </a:extLst>
          </p:cNvPr>
          <p:cNvSpPr>
            <a:spLocks noGrp="1"/>
          </p:cNvSpPr>
          <p:nvPr>
            <p:ph type="title"/>
          </p:nvPr>
        </p:nvSpPr>
        <p:spPr/>
        <p:txBody>
          <a:bodyPr>
            <a:normAutofit fontScale="90000"/>
          </a:bodyPr>
          <a:lstStyle/>
          <a:p>
            <a:r>
              <a:rPr lang="en-US" sz="4000" dirty="0"/>
              <a:t>Remotes in CERN Gitlab- SSH</a:t>
            </a:r>
          </a:p>
        </p:txBody>
      </p:sp>
      <p:sp>
        <p:nvSpPr>
          <p:cNvPr id="3" name="Content Placeholder 2">
            <a:extLst>
              <a:ext uri="{FF2B5EF4-FFF2-40B4-BE49-F238E27FC236}">
                <a16:creationId xmlns:a16="http://schemas.microsoft.com/office/drawing/2014/main" id="{A6838E72-B315-028E-229E-14FDF2E5FD5F}"/>
              </a:ext>
            </a:extLst>
          </p:cNvPr>
          <p:cNvSpPr>
            <a:spLocks noGrp="1"/>
          </p:cNvSpPr>
          <p:nvPr>
            <p:ph sz="half" idx="1"/>
          </p:nvPr>
        </p:nvSpPr>
        <p:spPr>
          <a:xfrm>
            <a:off x="457200" y="1200151"/>
            <a:ext cx="8229600" cy="3262788"/>
          </a:xfrm>
        </p:spPr>
        <p:txBody>
          <a:bodyPr>
            <a:normAutofit/>
          </a:bodyPr>
          <a:lstStyle/>
          <a:p>
            <a:pPr algn="l"/>
            <a:r>
              <a:rPr lang="en-CA" b="0" i="0" dirty="0">
                <a:solidFill>
                  <a:srgbClr val="404040"/>
                </a:solidFill>
                <a:effectLst/>
                <a:latin typeface="-apple-system"/>
              </a:rPr>
              <a:t>If the welcome message doesn’t appear, you can troubleshoot by running </a:t>
            </a:r>
            <a:r>
              <a:rPr lang="en-CA" b="0" i="0" dirty="0" err="1">
                <a:solidFill>
                  <a:srgbClr val="404040"/>
                </a:solidFill>
                <a:effectLst/>
                <a:latin typeface="-apple-system"/>
              </a:rPr>
              <a:t>ssh</a:t>
            </a:r>
            <a:r>
              <a:rPr lang="en-CA" b="0" i="0" dirty="0">
                <a:solidFill>
                  <a:srgbClr val="404040"/>
                </a:solidFill>
                <a:effectLst/>
                <a:latin typeface="-apple-system"/>
              </a:rPr>
              <a:t> in verbose mode:</a:t>
            </a:r>
          </a:p>
          <a:p>
            <a:pPr algn="l"/>
            <a:r>
              <a:rPr lang="en-CA" b="0" i="0" dirty="0" err="1">
                <a:solidFill>
                  <a:srgbClr val="404040"/>
                </a:solidFill>
                <a:effectLst/>
                <a:latin typeface="-apple-system"/>
              </a:rPr>
              <a:t>ssh</a:t>
            </a:r>
            <a:r>
              <a:rPr lang="en-CA" b="0" i="0" dirty="0">
                <a:solidFill>
                  <a:srgbClr val="404040"/>
                </a:solidFill>
                <a:effectLst/>
                <a:latin typeface="-apple-system"/>
              </a:rPr>
              <a:t> </a:t>
            </a:r>
            <a:r>
              <a:rPr lang="en-CA" b="0" i="0" dirty="0">
                <a:solidFill>
                  <a:srgbClr val="96B5B4"/>
                </a:solidFill>
                <a:effectLst/>
                <a:latin typeface="-apple-system"/>
              </a:rPr>
              <a:t>-</a:t>
            </a:r>
            <a:r>
              <a:rPr lang="en-CA" b="0" i="0" dirty="0" err="1">
                <a:solidFill>
                  <a:srgbClr val="96B5B4"/>
                </a:solidFill>
                <a:effectLst/>
                <a:latin typeface="-apple-system"/>
              </a:rPr>
              <a:t>Tvvv</a:t>
            </a:r>
            <a:r>
              <a:rPr lang="en-CA" b="0" i="0" dirty="0">
                <a:solidFill>
                  <a:srgbClr val="404040"/>
                </a:solidFill>
                <a:effectLst/>
                <a:latin typeface="-apple-system"/>
              </a:rPr>
              <a:t> </a:t>
            </a:r>
            <a:r>
              <a:rPr lang="en-CA" b="0" i="0" dirty="0" err="1">
                <a:solidFill>
                  <a:srgbClr val="404040"/>
                </a:solidFill>
                <a:effectLst/>
                <a:latin typeface="-apple-system"/>
              </a:rPr>
              <a:t>git@gitlab.example.com</a:t>
            </a:r>
            <a:endParaRPr lang="en-CA" b="0" i="0" dirty="0">
              <a:solidFill>
                <a:srgbClr val="404040"/>
              </a:solidFill>
              <a:effectLst/>
              <a:latin typeface="-apple-system"/>
            </a:endParaRPr>
          </a:p>
          <a:p>
            <a:pPr marL="36576" indent="0">
              <a:buNone/>
            </a:pPr>
            <a:endParaRPr lang="en-US" dirty="0"/>
          </a:p>
        </p:txBody>
      </p:sp>
      <p:sp>
        <p:nvSpPr>
          <p:cNvPr id="5" name="Date Placeholder 4">
            <a:extLst>
              <a:ext uri="{FF2B5EF4-FFF2-40B4-BE49-F238E27FC236}">
                <a16:creationId xmlns:a16="http://schemas.microsoft.com/office/drawing/2014/main" id="{B144DC23-DD59-9DA2-307D-E72F2AC00E95}"/>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C3488E8B-F0E7-1E05-7DE6-81776E39909C}"/>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6F4D84FD-6298-0B6B-2DBA-E2236E8DA3EF}"/>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25</a:t>
            </a:fld>
            <a:endParaRPr lang="en-US" dirty="0"/>
          </a:p>
        </p:txBody>
      </p:sp>
    </p:spTree>
    <p:extLst>
      <p:ext uri="{BB962C8B-B14F-4D97-AF65-F5344CB8AC3E}">
        <p14:creationId xmlns:p14="http://schemas.microsoft.com/office/powerpoint/2010/main" val="413912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7348-8333-571F-578D-8FBE73A83008}"/>
              </a:ext>
            </a:extLst>
          </p:cNvPr>
          <p:cNvSpPr>
            <a:spLocks noGrp="1"/>
          </p:cNvSpPr>
          <p:nvPr>
            <p:ph type="title"/>
          </p:nvPr>
        </p:nvSpPr>
        <p:spPr/>
        <p:txBody>
          <a:bodyPr>
            <a:normAutofit fontScale="90000"/>
          </a:bodyPr>
          <a:lstStyle/>
          <a:p>
            <a:r>
              <a:rPr lang="en-US" sz="4000" dirty="0"/>
              <a:t>Remotes in CERN Gitlab- Git Push</a:t>
            </a:r>
          </a:p>
        </p:txBody>
      </p:sp>
      <p:sp>
        <p:nvSpPr>
          <p:cNvPr id="3" name="Content Placeholder 2">
            <a:extLst>
              <a:ext uri="{FF2B5EF4-FFF2-40B4-BE49-F238E27FC236}">
                <a16:creationId xmlns:a16="http://schemas.microsoft.com/office/drawing/2014/main" id="{A6838E72-B315-028E-229E-14FDF2E5FD5F}"/>
              </a:ext>
            </a:extLst>
          </p:cNvPr>
          <p:cNvSpPr>
            <a:spLocks noGrp="1"/>
          </p:cNvSpPr>
          <p:nvPr>
            <p:ph sz="half" idx="1"/>
          </p:nvPr>
        </p:nvSpPr>
        <p:spPr>
          <a:xfrm>
            <a:off x="457200" y="1200151"/>
            <a:ext cx="8229600" cy="3262788"/>
          </a:xfrm>
        </p:spPr>
        <p:txBody>
          <a:bodyPr>
            <a:normAutofit/>
          </a:bodyPr>
          <a:lstStyle/>
          <a:p>
            <a:pPr algn="l"/>
            <a:r>
              <a:rPr lang="en-CA" dirty="0"/>
              <a:t>git remote add origin </a:t>
            </a:r>
            <a:r>
              <a:rPr lang="en-CA" dirty="0" err="1">
                <a:effectLst/>
              </a:rPr>
              <a:t>ssh</a:t>
            </a:r>
            <a:r>
              <a:rPr lang="en-CA" dirty="0">
                <a:effectLst/>
              </a:rPr>
              <a:t>://git@gitlab.cern.ch:7999/</a:t>
            </a:r>
            <a:r>
              <a:rPr lang="en-CA" dirty="0" err="1">
                <a:effectLst/>
              </a:rPr>
              <a:t>ssheth</a:t>
            </a:r>
            <a:r>
              <a:rPr lang="en-CA" dirty="0">
                <a:effectLst/>
              </a:rPr>
              <a:t>/my-cool-</a:t>
            </a:r>
            <a:r>
              <a:rPr lang="en-CA" dirty="0" err="1">
                <a:effectLst/>
              </a:rPr>
              <a:t>web.git</a:t>
            </a:r>
            <a:endParaRPr lang="en-CA" dirty="0">
              <a:effectLst/>
            </a:endParaRPr>
          </a:p>
          <a:p>
            <a:pPr algn="l"/>
            <a:r>
              <a:rPr lang="en-CA" dirty="0"/>
              <a:t>git add . </a:t>
            </a:r>
          </a:p>
          <a:p>
            <a:pPr algn="l"/>
            <a:r>
              <a:rPr lang="en-CA" dirty="0"/>
              <a:t>git commit -m ”Final commit" </a:t>
            </a:r>
          </a:p>
          <a:p>
            <a:pPr algn="l"/>
            <a:r>
              <a:rPr lang="en-CA" dirty="0">
                <a:effectLst/>
              </a:rPr>
              <a:t>git push -u origin master</a:t>
            </a:r>
            <a:endParaRPr lang="en-US" dirty="0"/>
          </a:p>
        </p:txBody>
      </p:sp>
      <p:sp>
        <p:nvSpPr>
          <p:cNvPr id="5" name="Date Placeholder 4">
            <a:extLst>
              <a:ext uri="{FF2B5EF4-FFF2-40B4-BE49-F238E27FC236}">
                <a16:creationId xmlns:a16="http://schemas.microsoft.com/office/drawing/2014/main" id="{B144DC23-DD59-9DA2-307D-E72F2AC00E95}"/>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C3488E8B-F0E7-1E05-7DE6-81776E39909C}"/>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6F4D84FD-6298-0B6B-2DBA-E2236E8DA3EF}"/>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26</a:t>
            </a:fld>
            <a:endParaRPr lang="en-US" dirty="0"/>
          </a:p>
        </p:txBody>
      </p:sp>
    </p:spTree>
    <p:extLst>
      <p:ext uri="{BB962C8B-B14F-4D97-AF65-F5344CB8AC3E}">
        <p14:creationId xmlns:p14="http://schemas.microsoft.com/office/powerpoint/2010/main" val="40220065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7348-8333-571F-578D-8FBE73A83008}"/>
              </a:ext>
            </a:extLst>
          </p:cNvPr>
          <p:cNvSpPr>
            <a:spLocks noGrp="1"/>
          </p:cNvSpPr>
          <p:nvPr>
            <p:ph type="title"/>
          </p:nvPr>
        </p:nvSpPr>
        <p:spPr/>
        <p:txBody>
          <a:bodyPr>
            <a:normAutofit fontScale="90000"/>
          </a:bodyPr>
          <a:lstStyle/>
          <a:p>
            <a:r>
              <a:rPr lang="en-US" sz="4000" dirty="0"/>
              <a:t>Remotes in CERN Gitlab- Git Pull</a:t>
            </a:r>
          </a:p>
        </p:txBody>
      </p:sp>
      <p:sp>
        <p:nvSpPr>
          <p:cNvPr id="3" name="Content Placeholder 2">
            <a:extLst>
              <a:ext uri="{FF2B5EF4-FFF2-40B4-BE49-F238E27FC236}">
                <a16:creationId xmlns:a16="http://schemas.microsoft.com/office/drawing/2014/main" id="{A6838E72-B315-028E-229E-14FDF2E5FD5F}"/>
              </a:ext>
            </a:extLst>
          </p:cNvPr>
          <p:cNvSpPr>
            <a:spLocks noGrp="1"/>
          </p:cNvSpPr>
          <p:nvPr>
            <p:ph sz="half" idx="1"/>
          </p:nvPr>
        </p:nvSpPr>
        <p:spPr>
          <a:xfrm>
            <a:off x="457199" y="1200151"/>
            <a:ext cx="8363415" cy="3262788"/>
          </a:xfrm>
        </p:spPr>
        <p:txBody>
          <a:bodyPr>
            <a:normAutofit/>
          </a:bodyPr>
          <a:lstStyle/>
          <a:p>
            <a:r>
              <a:rPr lang="en-CA" b="0" i="0" dirty="0">
                <a:effectLst/>
                <a:latin typeface="Lato" panose="020F0502020204030203" pitchFamily="34" charset="0"/>
              </a:rPr>
              <a:t>git clone </a:t>
            </a:r>
            <a:r>
              <a:rPr lang="en-CA" dirty="0" err="1">
                <a:effectLst/>
              </a:rPr>
              <a:t>ssh</a:t>
            </a:r>
            <a:r>
              <a:rPr lang="en-CA" dirty="0">
                <a:effectLst/>
              </a:rPr>
              <a:t>://git@gitlab.cern.ch:7999/</a:t>
            </a:r>
            <a:r>
              <a:rPr lang="en-CA" dirty="0" err="1">
                <a:effectLst/>
              </a:rPr>
              <a:t>ssheth</a:t>
            </a:r>
            <a:r>
              <a:rPr lang="en-CA" dirty="0">
                <a:effectLst/>
              </a:rPr>
              <a:t>/my-cool-</a:t>
            </a:r>
            <a:r>
              <a:rPr lang="en-CA" dirty="0" err="1">
                <a:effectLst/>
              </a:rPr>
              <a:t>web.git</a:t>
            </a:r>
            <a:endParaRPr lang="en-CA" dirty="0"/>
          </a:p>
          <a:p>
            <a:pPr algn="l"/>
            <a:r>
              <a:rPr lang="en-CA" dirty="0"/>
              <a:t>git pull origin master</a:t>
            </a:r>
          </a:p>
          <a:p>
            <a:pPr algn="l"/>
            <a:r>
              <a:rPr lang="en-CA" dirty="0"/>
              <a:t>vim </a:t>
            </a:r>
            <a:r>
              <a:rPr lang="en-CA" dirty="0" err="1"/>
              <a:t>pluto.txt</a:t>
            </a:r>
            <a:endParaRPr lang="en-CA" dirty="0"/>
          </a:p>
          <a:p>
            <a:pPr algn="l"/>
            <a:r>
              <a:rPr lang="en-CA" dirty="0"/>
              <a:t>cat </a:t>
            </a:r>
            <a:r>
              <a:rPr lang="en-CA" dirty="0" err="1"/>
              <a:t>pluto.txt</a:t>
            </a:r>
            <a:endParaRPr lang="en-CA" dirty="0"/>
          </a:p>
          <a:p>
            <a:pPr algn="l"/>
            <a:r>
              <a:rPr lang="en-CA" dirty="0"/>
              <a:t>git add . </a:t>
            </a:r>
          </a:p>
          <a:p>
            <a:pPr algn="l"/>
            <a:r>
              <a:rPr lang="en-CA" dirty="0"/>
              <a:t>git commit -m ”commit-2" </a:t>
            </a:r>
          </a:p>
          <a:p>
            <a:pPr algn="l"/>
            <a:r>
              <a:rPr lang="en-CA" dirty="0">
                <a:effectLst/>
              </a:rPr>
              <a:t>git push -u origin master</a:t>
            </a:r>
            <a:endParaRPr lang="en-US" dirty="0"/>
          </a:p>
        </p:txBody>
      </p:sp>
      <p:sp>
        <p:nvSpPr>
          <p:cNvPr id="5" name="Date Placeholder 4">
            <a:extLst>
              <a:ext uri="{FF2B5EF4-FFF2-40B4-BE49-F238E27FC236}">
                <a16:creationId xmlns:a16="http://schemas.microsoft.com/office/drawing/2014/main" id="{B144DC23-DD59-9DA2-307D-E72F2AC00E95}"/>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C3488E8B-F0E7-1E05-7DE6-81776E39909C}"/>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6F4D84FD-6298-0B6B-2DBA-E2236E8DA3EF}"/>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27</a:t>
            </a:fld>
            <a:endParaRPr lang="en-US" dirty="0"/>
          </a:p>
        </p:txBody>
      </p:sp>
    </p:spTree>
    <p:extLst>
      <p:ext uri="{BB962C8B-B14F-4D97-AF65-F5344CB8AC3E}">
        <p14:creationId xmlns:p14="http://schemas.microsoft.com/office/powerpoint/2010/main" val="21541736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7348-8333-571F-578D-8FBE73A83008}"/>
              </a:ext>
            </a:extLst>
          </p:cNvPr>
          <p:cNvSpPr>
            <a:spLocks noGrp="1"/>
          </p:cNvSpPr>
          <p:nvPr>
            <p:ph type="title"/>
          </p:nvPr>
        </p:nvSpPr>
        <p:spPr/>
        <p:txBody>
          <a:bodyPr>
            <a:normAutofit fontScale="90000"/>
          </a:bodyPr>
          <a:lstStyle/>
          <a:p>
            <a:r>
              <a:rPr lang="en-US" sz="4000" dirty="0"/>
              <a:t>Remotes in CERN Gitlab- Git Clone</a:t>
            </a:r>
          </a:p>
        </p:txBody>
      </p:sp>
      <p:sp>
        <p:nvSpPr>
          <p:cNvPr id="3" name="Content Placeholder 2">
            <a:extLst>
              <a:ext uri="{FF2B5EF4-FFF2-40B4-BE49-F238E27FC236}">
                <a16:creationId xmlns:a16="http://schemas.microsoft.com/office/drawing/2014/main" id="{A6838E72-B315-028E-229E-14FDF2E5FD5F}"/>
              </a:ext>
            </a:extLst>
          </p:cNvPr>
          <p:cNvSpPr>
            <a:spLocks noGrp="1"/>
          </p:cNvSpPr>
          <p:nvPr>
            <p:ph sz="half" idx="1"/>
          </p:nvPr>
        </p:nvSpPr>
        <p:spPr>
          <a:xfrm>
            <a:off x="457199" y="1200151"/>
            <a:ext cx="8363415" cy="3262788"/>
          </a:xfrm>
        </p:spPr>
        <p:txBody>
          <a:bodyPr>
            <a:normAutofit/>
          </a:bodyPr>
          <a:lstStyle/>
          <a:p>
            <a:r>
              <a:rPr lang="en-CA" b="0" i="0" dirty="0" err="1">
                <a:effectLst/>
                <a:latin typeface="Lato" panose="020F0502020204030203" pitchFamily="34" charset="0"/>
              </a:rPr>
              <a:t>mkdir</a:t>
            </a:r>
            <a:r>
              <a:rPr lang="en-CA" b="0" i="0" dirty="0">
                <a:effectLst/>
                <a:latin typeface="Lato" panose="020F0502020204030203" pitchFamily="34" charset="0"/>
              </a:rPr>
              <a:t> </a:t>
            </a:r>
            <a:r>
              <a:rPr lang="en-CA" b="0" i="0" dirty="0" err="1">
                <a:effectLst/>
                <a:latin typeface="Lato" panose="020F0502020204030203" pitchFamily="34" charset="0"/>
              </a:rPr>
              <a:t>test_merge_requests</a:t>
            </a:r>
            <a:r>
              <a:rPr lang="en-CA" b="0" i="0" dirty="0">
                <a:effectLst/>
                <a:latin typeface="Lato" panose="020F0502020204030203" pitchFamily="34" charset="0"/>
              </a:rPr>
              <a:t>/</a:t>
            </a:r>
          </a:p>
          <a:p>
            <a:r>
              <a:rPr lang="en-CA" b="0" i="0" dirty="0">
                <a:effectLst/>
                <a:latin typeface="Lato" panose="020F0502020204030203" pitchFamily="34" charset="0"/>
              </a:rPr>
              <a:t>cd </a:t>
            </a:r>
            <a:r>
              <a:rPr lang="en-CA" b="0" i="0" dirty="0" err="1">
                <a:effectLst/>
                <a:latin typeface="Lato" panose="020F0502020204030203" pitchFamily="34" charset="0"/>
              </a:rPr>
              <a:t>test_merge_requests</a:t>
            </a:r>
            <a:r>
              <a:rPr lang="en-CA" b="0" i="0" dirty="0">
                <a:effectLst/>
                <a:latin typeface="Lato" panose="020F0502020204030203" pitchFamily="34" charset="0"/>
              </a:rPr>
              <a:t>/</a:t>
            </a:r>
          </a:p>
          <a:p>
            <a:r>
              <a:rPr lang="en-CA" b="0" i="0" dirty="0">
                <a:effectLst/>
                <a:latin typeface="Lato" panose="020F0502020204030203" pitchFamily="34" charset="0"/>
              </a:rPr>
              <a:t>git clone </a:t>
            </a:r>
            <a:r>
              <a:rPr lang="en-CA" b="0" i="0" dirty="0" err="1">
                <a:effectLst/>
                <a:latin typeface="Lato" panose="020F0502020204030203" pitchFamily="34" charset="0"/>
              </a:rPr>
              <a:t>ssh</a:t>
            </a:r>
            <a:r>
              <a:rPr lang="en-CA" b="0" i="0" dirty="0">
                <a:effectLst/>
                <a:latin typeface="Lato" panose="020F0502020204030203" pitchFamily="34" charset="0"/>
              </a:rPr>
              <a:t>://git@gitlab.cern.ch:7999/starter-kit-scratch/starter-kit-</a:t>
            </a:r>
            <a:r>
              <a:rPr lang="en-CA" b="0" i="0" dirty="0" err="1">
                <a:effectLst/>
                <a:latin typeface="Lato" panose="020F0502020204030203" pitchFamily="34" charset="0"/>
              </a:rPr>
              <a:t>example.git</a:t>
            </a:r>
            <a:endParaRPr lang="en-CA" b="0" i="0" dirty="0">
              <a:effectLst/>
              <a:latin typeface="Lato" panose="020F0502020204030203" pitchFamily="34" charset="0"/>
            </a:endParaRPr>
          </a:p>
          <a:p>
            <a:r>
              <a:rPr lang="en-CA" dirty="0">
                <a:solidFill>
                  <a:srgbClr val="008000"/>
                </a:solidFill>
                <a:effectLst/>
              </a:rPr>
              <a:t>cd</a:t>
            </a:r>
            <a:r>
              <a:rPr lang="en-CA" dirty="0"/>
              <a:t> starter-kit-example/ </a:t>
            </a:r>
          </a:p>
          <a:p>
            <a:r>
              <a:rPr lang="en-CA" dirty="0"/>
              <a:t>git remote add YOUR_CERN_USERNAME </a:t>
            </a:r>
            <a:r>
              <a:rPr lang="en-CA" dirty="0" err="1"/>
              <a:t>ssh</a:t>
            </a:r>
            <a:r>
              <a:rPr lang="en-CA" dirty="0"/>
              <a:t>://git@gitlab.cern.ch:7999/YOUR_CERN_USERNAME/starter-kit-</a:t>
            </a:r>
            <a:r>
              <a:rPr lang="en-CA" dirty="0" err="1"/>
              <a:t>example.git</a:t>
            </a:r>
            <a:endParaRPr lang="en-CA" dirty="0"/>
          </a:p>
          <a:p>
            <a:pPr algn="l"/>
            <a:r>
              <a:rPr lang="en-CA" b="0" i="0" dirty="0">
                <a:effectLst/>
                <a:latin typeface="Lato" panose="020F0502020204030203" pitchFamily="34" charset="0"/>
              </a:rPr>
              <a:t>git pull / git pull origin</a:t>
            </a:r>
            <a:r>
              <a:rPr lang="en-CA" dirty="0"/>
              <a:t/>
            </a:r>
            <a:br>
              <a:rPr lang="en-CA" dirty="0"/>
            </a:br>
            <a:endParaRPr lang="en-US" dirty="0"/>
          </a:p>
        </p:txBody>
      </p:sp>
      <p:sp>
        <p:nvSpPr>
          <p:cNvPr id="5" name="Date Placeholder 4">
            <a:extLst>
              <a:ext uri="{FF2B5EF4-FFF2-40B4-BE49-F238E27FC236}">
                <a16:creationId xmlns:a16="http://schemas.microsoft.com/office/drawing/2014/main" id="{B144DC23-DD59-9DA2-307D-E72F2AC00E95}"/>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C3488E8B-F0E7-1E05-7DE6-81776E39909C}"/>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6F4D84FD-6298-0B6B-2DBA-E2236E8DA3EF}"/>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28</a:t>
            </a:fld>
            <a:endParaRPr lang="en-US" dirty="0"/>
          </a:p>
        </p:txBody>
      </p:sp>
    </p:spTree>
    <p:extLst>
      <p:ext uri="{BB962C8B-B14F-4D97-AF65-F5344CB8AC3E}">
        <p14:creationId xmlns:p14="http://schemas.microsoft.com/office/powerpoint/2010/main" val="36579842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7348-8333-571F-578D-8FBE73A83008}"/>
              </a:ext>
            </a:extLst>
          </p:cNvPr>
          <p:cNvSpPr>
            <a:spLocks noGrp="1"/>
          </p:cNvSpPr>
          <p:nvPr>
            <p:ph type="title"/>
          </p:nvPr>
        </p:nvSpPr>
        <p:spPr/>
        <p:txBody>
          <a:bodyPr>
            <a:normAutofit fontScale="90000"/>
          </a:bodyPr>
          <a:lstStyle/>
          <a:p>
            <a:r>
              <a:rPr lang="en-US" sz="4000" dirty="0"/>
              <a:t>Remotes in CERN Gitlab- Git Clone</a:t>
            </a:r>
          </a:p>
        </p:txBody>
      </p:sp>
      <p:sp>
        <p:nvSpPr>
          <p:cNvPr id="3" name="Content Placeholder 2">
            <a:extLst>
              <a:ext uri="{FF2B5EF4-FFF2-40B4-BE49-F238E27FC236}">
                <a16:creationId xmlns:a16="http://schemas.microsoft.com/office/drawing/2014/main" id="{A6838E72-B315-028E-229E-14FDF2E5FD5F}"/>
              </a:ext>
            </a:extLst>
          </p:cNvPr>
          <p:cNvSpPr>
            <a:spLocks noGrp="1"/>
          </p:cNvSpPr>
          <p:nvPr>
            <p:ph sz="half" idx="1"/>
          </p:nvPr>
        </p:nvSpPr>
        <p:spPr>
          <a:xfrm>
            <a:off x="457200" y="1063229"/>
            <a:ext cx="8363415" cy="3262788"/>
          </a:xfrm>
        </p:spPr>
        <p:txBody>
          <a:bodyPr>
            <a:noAutofit/>
          </a:bodyPr>
          <a:lstStyle/>
          <a:p>
            <a:pPr algn="l"/>
            <a:r>
              <a:rPr lang="en-CA" sz="1600" b="0" i="0" dirty="0">
                <a:effectLst/>
                <a:latin typeface="Lato" panose="020F0502020204030203" pitchFamily="34" charset="0"/>
              </a:rPr>
              <a:t>In some cases you might end up with your working directory (and/or branch) “messed up” and the git pull command will not work seamlessly. If you are sure you are not going to lose anything important, you can simply reset your current working directory by </a:t>
            </a:r>
            <a:r>
              <a:rPr lang="en-CA" sz="1600" b="1" i="0" dirty="0">
                <a:effectLst/>
                <a:latin typeface="Lato" panose="020F0502020204030203" pitchFamily="34" charset="0"/>
              </a:rPr>
              <a:t>ignoring any local modification and destroying it</a:t>
            </a:r>
            <a:r>
              <a:rPr lang="en-CA" sz="1600" b="0" i="0" dirty="0">
                <a:effectLst/>
                <a:latin typeface="Lato" panose="020F0502020204030203" pitchFamily="34" charset="0"/>
              </a:rPr>
              <a:t>:</a:t>
            </a:r>
          </a:p>
          <a:p>
            <a:pPr algn="l"/>
            <a:r>
              <a:rPr lang="en-CA" sz="1600" b="0" i="0" dirty="0">
                <a:solidFill>
                  <a:srgbClr val="404040"/>
                </a:solidFill>
                <a:effectLst/>
                <a:latin typeface="Lato" panose="020F0502020204030203" pitchFamily="34" charset="0"/>
              </a:rPr>
              <a:t>git fetch --all </a:t>
            </a:r>
            <a:r>
              <a:rPr lang="en-CA" sz="1600" b="0" i="1" dirty="0">
                <a:solidFill>
                  <a:srgbClr val="3D7B7B"/>
                </a:solidFill>
                <a:effectLst/>
                <a:latin typeface="Lato" panose="020F0502020204030203" pitchFamily="34" charset="0"/>
              </a:rPr>
              <a:t># make local git aware of what changed remotely</a:t>
            </a:r>
            <a:r>
              <a:rPr lang="en-CA" sz="1600" b="0" i="0" dirty="0">
                <a:solidFill>
                  <a:srgbClr val="404040"/>
                </a:solidFill>
                <a:effectLst/>
                <a:latin typeface="Lato" panose="020F0502020204030203" pitchFamily="34" charset="0"/>
              </a:rPr>
              <a:t> </a:t>
            </a:r>
          </a:p>
          <a:p>
            <a:pPr algn="l"/>
            <a:r>
              <a:rPr lang="en-CA" sz="1600" b="0" i="0" dirty="0">
                <a:solidFill>
                  <a:srgbClr val="404040"/>
                </a:solidFill>
                <a:effectLst/>
                <a:latin typeface="Lato" panose="020F0502020204030203" pitchFamily="34" charset="0"/>
              </a:rPr>
              <a:t>git reset --hard origin/master </a:t>
            </a:r>
            <a:r>
              <a:rPr lang="en-CA" sz="1600" b="0" i="1" dirty="0">
                <a:solidFill>
                  <a:srgbClr val="3D7B7B"/>
                </a:solidFill>
                <a:effectLst/>
                <a:latin typeface="Lato" panose="020F0502020204030203" pitchFamily="34" charset="0"/>
              </a:rPr>
              <a:t># lose any local modification</a:t>
            </a:r>
            <a:r>
              <a:rPr lang="en-CA" sz="1600" b="0" i="0" dirty="0">
                <a:solidFill>
                  <a:srgbClr val="404040"/>
                </a:solidFill>
                <a:effectLst/>
                <a:latin typeface="Lato" panose="020F0502020204030203" pitchFamily="34" charset="0"/>
              </a:rPr>
              <a:t> </a:t>
            </a:r>
          </a:p>
          <a:p>
            <a:pPr algn="l"/>
            <a:r>
              <a:rPr lang="en-CA" sz="1600" b="0" i="0" dirty="0">
                <a:solidFill>
                  <a:srgbClr val="404040"/>
                </a:solidFill>
                <a:effectLst/>
                <a:latin typeface="Lato" panose="020F0502020204030203" pitchFamily="34" charset="0"/>
              </a:rPr>
              <a:t>git clean -</a:t>
            </a:r>
            <a:r>
              <a:rPr lang="en-CA" sz="1600" b="0" i="0" dirty="0" err="1">
                <a:solidFill>
                  <a:srgbClr val="404040"/>
                </a:solidFill>
                <a:effectLst/>
                <a:latin typeface="Lato" panose="020F0502020204030203" pitchFamily="34" charset="0"/>
              </a:rPr>
              <a:t>fxd</a:t>
            </a:r>
            <a:r>
              <a:rPr lang="en-CA" sz="1600" b="0" i="0" dirty="0">
                <a:solidFill>
                  <a:srgbClr val="404040"/>
                </a:solidFill>
                <a:effectLst/>
                <a:latin typeface="Lato" panose="020F0502020204030203" pitchFamily="34" charset="0"/>
              </a:rPr>
              <a:t> </a:t>
            </a:r>
            <a:r>
              <a:rPr lang="en-CA" sz="1600" b="0" i="1" dirty="0">
                <a:solidFill>
                  <a:srgbClr val="3D7B7B"/>
                </a:solidFill>
                <a:effectLst/>
                <a:latin typeface="Lato" panose="020F0502020204030203" pitchFamily="34" charset="0"/>
              </a:rPr>
              <a:t># get rid of any extra files not under version control</a:t>
            </a:r>
            <a:r>
              <a:rPr lang="en-CA" sz="1600" b="0" i="0" dirty="0">
                <a:solidFill>
                  <a:srgbClr val="404040"/>
                </a:solidFill>
                <a:effectLst/>
                <a:latin typeface="Lato" panose="020F0502020204030203" pitchFamily="34" charset="0"/>
              </a:rPr>
              <a:t> </a:t>
            </a:r>
          </a:p>
          <a:p>
            <a:pPr algn="l"/>
            <a:r>
              <a:rPr lang="en-CA" sz="1600" b="0" i="0" dirty="0">
                <a:solidFill>
                  <a:srgbClr val="404040"/>
                </a:solidFill>
                <a:effectLst/>
                <a:latin typeface="Lato" panose="020F0502020204030203" pitchFamily="34" charset="0"/>
              </a:rPr>
              <a:t>You should be </a:t>
            </a:r>
            <a:r>
              <a:rPr lang="en-CA" sz="1600" b="1" i="0" dirty="0">
                <a:solidFill>
                  <a:srgbClr val="404040"/>
                </a:solidFill>
                <a:effectLst/>
                <a:latin typeface="Lato" panose="020F0502020204030203" pitchFamily="34" charset="0"/>
              </a:rPr>
              <a:t>very careful</a:t>
            </a:r>
            <a:r>
              <a:rPr lang="en-CA" sz="1600" b="0" i="0" dirty="0">
                <a:solidFill>
                  <a:srgbClr val="404040"/>
                </a:solidFill>
                <a:effectLst/>
                <a:latin typeface="Lato" panose="020F0502020204030203" pitchFamily="34" charset="0"/>
              </a:rPr>
              <a:t> about using </a:t>
            </a:r>
            <a:r>
              <a:rPr lang="en-CA" sz="1600" b="0" i="0" dirty="0">
                <a:effectLst/>
                <a:latin typeface="Lato" panose="020F0502020204030203" pitchFamily="34" charset="0"/>
              </a:rPr>
              <a:t>the git reset and git clean commands, but they are very useful when your working area got messed up somehow.</a:t>
            </a:r>
          </a:p>
          <a:p>
            <a:pPr algn="l"/>
            <a:r>
              <a:rPr lang="en-CA" sz="1600" dirty="0">
                <a:solidFill>
                  <a:srgbClr val="008000"/>
                </a:solidFill>
                <a:effectLst/>
              </a:rPr>
              <a:t>echo</a:t>
            </a:r>
            <a:r>
              <a:rPr lang="en-CA" sz="1600" dirty="0"/>
              <a:t> </a:t>
            </a:r>
            <a:r>
              <a:rPr lang="en-CA" sz="1600" dirty="0">
                <a:solidFill>
                  <a:srgbClr val="BA2121"/>
                </a:solidFill>
                <a:effectLst/>
              </a:rPr>
              <a:t>"I hereby certify that this information is true."</a:t>
            </a:r>
            <a:r>
              <a:rPr lang="en-CA" sz="1600" dirty="0"/>
              <a:t> &gt;&gt; </a:t>
            </a:r>
            <a:r>
              <a:rPr lang="en-CA" sz="1600" dirty="0" err="1"/>
              <a:t>YOUR_CERN_USERNAME.txt</a:t>
            </a:r>
            <a:endParaRPr lang="en-CA" sz="1600" b="0" i="0" dirty="0">
              <a:effectLst/>
              <a:latin typeface="Lato" panose="020F0502020204030203" pitchFamily="34" charset="0"/>
            </a:endParaRPr>
          </a:p>
          <a:p>
            <a:pPr algn="l"/>
            <a:r>
              <a:rPr lang="en-CA" sz="1600" dirty="0"/>
              <a:t>git commit -a -m </a:t>
            </a:r>
            <a:r>
              <a:rPr lang="en-CA" sz="1600" dirty="0">
                <a:solidFill>
                  <a:srgbClr val="BA2121"/>
                </a:solidFill>
                <a:effectLst/>
              </a:rPr>
              <a:t>'Add information certification’</a:t>
            </a:r>
          </a:p>
          <a:p>
            <a:pPr algn="l"/>
            <a:r>
              <a:rPr lang="en-CA" sz="1600" dirty="0"/>
              <a:t>git push YOUR_CERN_USERNAME</a:t>
            </a:r>
            <a:endParaRPr lang="en-US" sz="1600" dirty="0"/>
          </a:p>
        </p:txBody>
      </p:sp>
      <p:sp>
        <p:nvSpPr>
          <p:cNvPr id="5" name="Date Placeholder 4">
            <a:extLst>
              <a:ext uri="{FF2B5EF4-FFF2-40B4-BE49-F238E27FC236}">
                <a16:creationId xmlns:a16="http://schemas.microsoft.com/office/drawing/2014/main" id="{B144DC23-DD59-9DA2-307D-E72F2AC00E95}"/>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C3488E8B-F0E7-1E05-7DE6-81776E39909C}"/>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6F4D84FD-6298-0B6B-2DBA-E2236E8DA3EF}"/>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29</a:t>
            </a:fld>
            <a:endParaRPr lang="en-US" dirty="0"/>
          </a:p>
        </p:txBody>
      </p:sp>
    </p:spTree>
    <p:extLst>
      <p:ext uri="{BB962C8B-B14F-4D97-AF65-F5344CB8AC3E}">
        <p14:creationId xmlns:p14="http://schemas.microsoft.com/office/powerpoint/2010/main" val="370582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1A718-6D21-43F0-A80F-463E5199CDE2}"/>
              </a:ext>
            </a:extLst>
          </p:cNvPr>
          <p:cNvSpPr>
            <a:spLocks noGrp="1"/>
          </p:cNvSpPr>
          <p:nvPr>
            <p:ph type="title"/>
          </p:nvPr>
        </p:nvSpPr>
        <p:spPr>
          <a:xfrm>
            <a:off x="881743" y="97873"/>
            <a:ext cx="7052271" cy="705332"/>
          </a:xfrm>
        </p:spPr>
        <p:txBody>
          <a:bodyPr>
            <a:noAutofit/>
          </a:bodyPr>
          <a:lstStyle/>
          <a:p>
            <a:r>
              <a:rPr lang="en-US" sz="4000" dirty="0"/>
              <a:t>What is Git/GitLab/GitHub?</a:t>
            </a:r>
          </a:p>
        </p:txBody>
      </p:sp>
      <p:sp>
        <p:nvSpPr>
          <p:cNvPr id="3" name="Date Placeholder 2">
            <a:extLst>
              <a:ext uri="{FF2B5EF4-FFF2-40B4-BE49-F238E27FC236}">
                <a16:creationId xmlns:a16="http://schemas.microsoft.com/office/drawing/2014/main" id="{23E86185-922A-4D3F-878F-50EE570A5CF1}"/>
              </a:ext>
            </a:extLst>
          </p:cNvPr>
          <p:cNvSpPr>
            <a:spLocks noGrp="1"/>
          </p:cNvSpPr>
          <p:nvPr>
            <p:ph type="dt" sz="half" idx="2"/>
          </p:nvPr>
        </p:nvSpPr>
        <p:spPr/>
        <p:txBody>
          <a:bodyPr/>
          <a:lstStyle/>
          <a:p>
            <a:fld id="{A5ABC17E-279C-4D65-8ACD-3E23DDBA40DF}" type="datetime1">
              <a:rPr lang="en-US" smtClean="0"/>
              <a:t>10/14/2025</a:t>
            </a:fld>
            <a:endParaRPr lang="en-US" dirty="0"/>
          </a:p>
        </p:txBody>
      </p:sp>
      <p:sp>
        <p:nvSpPr>
          <p:cNvPr id="4" name="Footer Placeholder 3">
            <a:extLst>
              <a:ext uri="{FF2B5EF4-FFF2-40B4-BE49-F238E27FC236}">
                <a16:creationId xmlns:a16="http://schemas.microsoft.com/office/drawing/2014/main" id="{D8FC237D-8529-4D58-B81C-44909CCC4766}"/>
              </a:ext>
            </a:extLst>
          </p:cNvPr>
          <p:cNvSpPr>
            <a:spLocks noGrp="1"/>
          </p:cNvSpPr>
          <p:nvPr>
            <p:ph type="ftr" sz="quarter" idx="3"/>
          </p:nvPr>
        </p:nvSpPr>
        <p:spPr/>
        <p:txBody>
          <a:bodyPr/>
          <a:lstStyle/>
          <a:p>
            <a:r>
              <a:rPr lang="en-US" dirty="0"/>
              <a:t> </a:t>
            </a:r>
          </a:p>
        </p:txBody>
      </p:sp>
      <p:sp>
        <p:nvSpPr>
          <p:cNvPr id="5" name="Slide Number Placeholder 4">
            <a:extLst>
              <a:ext uri="{FF2B5EF4-FFF2-40B4-BE49-F238E27FC236}">
                <a16:creationId xmlns:a16="http://schemas.microsoft.com/office/drawing/2014/main" id="{4EF6902C-A591-43CD-8C5A-B813667BA537}"/>
              </a:ext>
            </a:extLst>
          </p:cNvPr>
          <p:cNvSpPr>
            <a:spLocks noGrp="1"/>
          </p:cNvSpPr>
          <p:nvPr>
            <p:ph type="sldNum" sz="quarter" idx="4"/>
          </p:nvPr>
        </p:nvSpPr>
        <p:spPr/>
        <p:txBody>
          <a:bodyPr/>
          <a:lstStyle/>
          <a:p>
            <a:fld id="{17918391-D411-FE40-AAD7-861AE5233E0E}" type="slidenum">
              <a:rPr lang="en-US" smtClean="0"/>
              <a:pPr/>
              <a:t>3</a:t>
            </a:fld>
            <a:endParaRPr lang="en-US" dirty="0"/>
          </a:p>
        </p:txBody>
      </p:sp>
      <p:sp>
        <p:nvSpPr>
          <p:cNvPr id="9" name="Text Placeholder 7">
            <a:extLst>
              <a:ext uri="{FF2B5EF4-FFF2-40B4-BE49-F238E27FC236}">
                <a16:creationId xmlns:a16="http://schemas.microsoft.com/office/drawing/2014/main" id="{D43D28A3-72E7-2814-3C56-554CB1807CA5}"/>
              </a:ext>
            </a:extLst>
          </p:cNvPr>
          <p:cNvSpPr txBox="1">
            <a:spLocks/>
          </p:cNvSpPr>
          <p:nvPr/>
        </p:nvSpPr>
        <p:spPr>
          <a:xfrm>
            <a:off x="587828" y="1014761"/>
            <a:ext cx="3147831" cy="2962266"/>
          </a:xfrm>
          <a:prstGeom prst="rect">
            <a:avLst/>
          </a:prstGeom>
        </p:spPr>
        <p:txBody>
          <a:bodyPr vert="horz" lIns="45720" tIns="0" rIns="45720" bIns="0" anchor="b">
            <a:normAutofit/>
          </a:bodyPr>
          <a:lstStyle>
            <a:lvl1pPr marL="0" indent="0" algn="l" rtl="0" eaLnBrk="1" latinLnBrk="0" hangingPunct="1">
              <a:spcBef>
                <a:spcPct val="20000"/>
              </a:spcBef>
              <a:buClr>
                <a:schemeClr val="tx1"/>
              </a:buClr>
              <a:buSzPct val="80000"/>
              <a:buFont typeface="Arial"/>
              <a:buNone/>
              <a:defRPr kumimoji="0" sz="1400" kern="1200">
                <a:solidFill>
                  <a:schemeClr val="tx1"/>
                </a:solidFill>
                <a:latin typeface="+mn-lt"/>
                <a:ea typeface="+mn-ea"/>
                <a:cs typeface="+mn-cs"/>
              </a:defRPr>
            </a:lvl1pPr>
            <a:lvl2pPr marL="905256" indent="-457200" algn="l" rtl="0" eaLnBrk="1" latinLnBrk="0" hangingPunct="1">
              <a:spcBef>
                <a:spcPct val="20000"/>
              </a:spcBef>
              <a:buClr>
                <a:schemeClr val="tx1"/>
              </a:buClr>
              <a:buSzPct val="90000"/>
              <a:buFont typeface="Arial"/>
              <a:buNone/>
              <a:defRPr kumimoji="0" sz="1200" kern="1200">
                <a:solidFill>
                  <a:schemeClr val="tx1"/>
                </a:solidFill>
                <a:latin typeface="+mn-lt"/>
                <a:ea typeface="+mn-ea"/>
                <a:cs typeface="+mn-cs"/>
              </a:defRPr>
            </a:lvl2pPr>
            <a:lvl3pPr marL="1092708" indent="-342900" algn="l" rtl="0" eaLnBrk="1" latinLnBrk="0" hangingPunct="1">
              <a:spcBef>
                <a:spcPct val="20000"/>
              </a:spcBef>
              <a:buClr>
                <a:schemeClr val="tx1"/>
              </a:buClr>
              <a:buSzPct val="85000"/>
              <a:buFont typeface="Arial"/>
              <a:buNone/>
              <a:defRPr kumimoji="0" sz="1000" kern="1200">
                <a:solidFill>
                  <a:schemeClr val="tx1"/>
                </a:solidFill>
                <a:latin typeface="+mn-lt"/>
                <a:ea typeface="+mn-ea"/>
                <a:cs typeface="+mn-cs"/>
              </a:defRPr>
            </a:lvl3pPr>
            <a:lvl4pPr marL="1385316" indent="-342900" algn="l" rtl="0" eaLnBrk="1" latinLnBrk="0" hangingPunct="1">
              <a:spcBef>
                <a:spcPct val="20000"/>
              </a:spcBef>
              <a:buClr>
                <a:schemeClr val="tx1"/>
              </a:buClr>
              <a:buSzPct val="90000"/>
              <a:buFont typeface="Arial"/>
              <a:buNone/>
              <a:defRPr kumimoji="0" sz="900" kern="1200">
                <a:solidFill>
                  <a:schemeClr val="tx1"/>
                </a:solidFill>
                <a:latin typeface="+mn-lt"/>
                <a:ea typeface="+mn-ea"/>
                <a:cs typeface="+mn-cs"/>
              </a:defRPr>
            </a:lvl4pPr>
            <a:lvl5pPr marL="1650492" indent="-342900" algn="l" rtl="0" eaLnBrk="1" latinLnBrk="0" hangingPunct="1">
              <a:spcBef>
                <a:spcPct val="20000"/>
              </a:spcBef>
              <a:buClr>
                <a:schemeClr val="tx1"/>
              </a:buClr>
              <a:buSzPct val="100000"/>
              <a:buFont typeface="Arial"/>
              <a:buNone/>
              <a:defRPr kumimoji="0" sz="9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700" dirty="0"/>
              <a:t>Git: Version Control System.</a:t>
            </a:r>
          </a:p>
          <a:p>
            <a:pPr marL="285750" indent="-285750" algn="just">
              <a:buFont typeface="Arial" panose="020B0604020202020204" pitchFamily="34" charset="0"/>
              <a:buChar char="•"/>
            </a:pPr>
            <a:r>
              <a:rPr lang="en-US" sz="1700" dirty="0"/>
              <a:t>GitLab/GitHub: Source Code management System/platform used to host git repositories and to share it with others enabling collaboration.</a:t>
            </a:r>
          </a:p>
          <a:p>
            <a:pPr marL="285750" indent="-285750" algn="just">
              <a:buFont typeface="Arial" panose="020B0604020202020204" pitchFamily="34" charset="0"/>
              <a:buChar char="•"/>
            </a:pPr>
            <a:r>
              <a:rPr lang="en-US" sz="1700" dirty="0"/>
              <a:t>GitLab has a built-in CI/CD whereas GitHub doesn’t.</a:t>
            </a:r>
          </a:p>
          <a:p>
            <a:endParaRPr lang="en-US" dirty="0"/>
          </a:p>
        </p:txBody>
      </p:sp>
      <p:pic>
        <p:nvPicPr>
          <p:cNvPr id="1026" name="Picture 2" descr="What's the difference between git, GitHub, and GitLab?">
            <a:extLst>
              <a:ext uri="{FF2B5EF4-FFF2-40B4-BE49-F238E27FC236}">
                <a16:creationId xmlns:a16="http://schemas.microsoft.com/office/drawing/2014/main" id="{D71D39F1-E08F-6FC1-FE4A-6C692120E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8112" y="1166472"/>
            <a:ext cx="4996543" cy="2810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736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DD8F-C00B-03A9-8657-A4195271461F}"/>
              </a:ext>
            </a:extLst>
          </p:cNvPr>
          <p:cNvSpPr>
            <a:spLocks noGrp="1"/>
          </p:cNvSpPr>
          <p:nvPr>
            <p:ph type="title"/>
          </p:nvPr>
        </p:nvSpPr>
        <p:spPr/>
        <p:txBody>
          <a:bodyPr>
            <a:normAutofit/>
          </a:bodyPr>
          <a:lstStyle/>
          <a:p>
            <a:r>
              <a:rPr lang="en-US" sz="4000" dirty="0"/>
              <a:t>Summary</a:t>
            </a:r>
          </a:p>
        </p:txBody>
      </p:sp>
      <p:sp>
        <p:nvSpPr>
          <p:cNvPr id="3" name="Content Placeholder 2">
            <a:extLst>
              <a:ext uri="{FF2B5EF4-FFF2-40B4-BE49-F238E27FC236}">
                <a16:creationId xmlns:a16="http://schemas.microsoft.com/office/drawing/2014/main" id="{732D55C9-5B01-CC5A-D01C-5BDFBEB57639}"/>
              </a:ext>
            </a:extLst>
          </p:cNvPr>
          <p:cNvSpPr>
            <a:spLocks noGrp="1"/>
          </p:cNvSpPr>
          <p:nvPr>
            <p:ph sz="half" idx="1"/>
          </p:nvPr>
        </p:nvSpPr>
        <p:spPr>
          <a:xfrm>
            <a:off x="457200" y="1063229"/>
            <a:ext cx="7467600" cy="3262788"/>
          </a:xfrm>
        </p:spPr>
        <p:txBody>
          <a:bodyPr>
            <a:noAutofit/>
          </a:bodyPr>
          <a:lstStyle/>
          <a:p>
            <a:pPr algn="l">
              <a:buFont typeface="Arial" panose="020B0604020202020204" pitchFamily="34" charset="0"/>
              <a:buChar char="•"/>
            </a:pPr>
            <a:r>
              <a:rPr lang="en-CA" sz="1600" b="0" i="0" dirty="0">
                <a:effectLst/>
                <a:latin typeface="Lato" panose="020F0502020204030203" pitchFamily="34" charset="0"/>
              </a:rPr>
              <a:t>A local Git repository can be connected to one or more remote repositories.</a:t>
            </a:r>
          </a:p>
          <a:p>
            <a:pPr algn="l">
              <a:buFont typeface="Arial" panose="020B0604020202020204" pitchFamily="34" charset="0"/>
              <a:buChar char="•"/>
            </a:pPr>
            <a:r>
              <a:rPr lang="en-CA" sz="1600" b="0" i="0" dirty="0">
                <a:effectLst/>
                <a:latin typeface="Lato" panose="020F0502020204030203" pitchFamily="34" charset="0"/>
              </a:rPr>
              <a:t>Use the </a:t>
            </a:r>
            <a:r>
              <a:rPr lang="en-CA" sz="1600" b="0" i="0" dirty="0">
                <a:solidFill>
                  <a:srgbClr val="5BC1FF"/>
                </a:solidFill>
                <a:effectLst/>
                <a:latin typeface="Lato" panose="020F0502020204030203" pitchFamily="34" charset="0"/>
              </a:rPr>
              <a:t>SSH protocol </a:t>
            </a:r>
            <a:r>
              <a:rPr lang="en-CA" sz="1600" b="0" i="0" dirty="0">
                <a:effectLst/>
                <a:latin typeface="Lato" panose="020F0502020204030203" pitchFamily="34" charset="0"/>
              </a:rPr>
              <a:t>to connect to remote repositories.</a:t>
            </a:r>
          </a:p>
          <a:p>
            <a:pPr algn="l">
              <a:buFont typeface="Arial" panose="020B0604020202020204" pitchFamily="34" charset="0"/>
              <a:buChar char="•"/>
            </a:pPr>
            <a:r>
              <a:rPr lang="en-CA" sz="1600" b="0" i="0" dirty="0">
                <a:solidFill>
                  <a:srgbClr val="007434"/>
                </a:solidFill>
                <a:effectLst/>
                <a:latin typeface="Lato" panose="020F0502020204030203" pitchFamily="34" charset="0"/>
              </a:rPr>
              <a:t>git push </a:t>
            </a:r>
            <a:r>
              <a:rPr lang="en-CA" sz="1600" b="0" i="0" dirty="0">
                <a:effectLst/>
                <a:latin typeface="Lato" panose="020F0502020204030203" pitchFamily="34" charset="0"/>
              </a:rPr>
              <a:t>copies changes from a local repository to a remote repository.</a:t>
            </a:r>
          </a:p>
          <a:p>
            <a:pPr algn="l">
              <a:buFont typeface="Arial" panose="020B0604020202020204" pitchFamily="34" charset="0"/>
              <a:buChar char="•"/>
            </a:pPr>
            <a:r>
              <a:rPr lang="en-CA" sz="1600" b="0" i="0" dirty="0">
                <a:solidFill>
                  <a:srgbClr val="FF0000"/>
                </a:solidFill>
                <a:effectLst/>
                <a:latin typeface="Lato" panose="020F0502020204030203" pitchFamily="34" charset="0"/>
              </a:rPr>
              <a:t>git pull </a:t>
            </a:r>
            <a:r>
              <a:rPr lang="en-CA" sz="1600" b="0" i="0" dirty="0">
                <a:effectLst/>
                <a:latin typeface="Lato" panose="020F0502020204030203" pitchFamily="34" charset="0"/>
              </a:rPr>
              <a:t>copies changes from a remote repository to a local repository. In practice, it is good to be sure that you have an updated version of the repository you are collaborating on, so you should git pull before making our changes. The basic collaborative workflow would be:</a:t>
            </a:r>
          </a:p>
          <a:p>
            <a:pPr algn="l">
              <a:buFont typeface="Arial" panose="020B0604020202020204" pitchFamily="34" charset="0"/>
              <a:buChar char="•"/>
            </a:pPr>
            <a:r>
              <a:rPr lang="en-CA" sz="1600" b="0" i="0" dirty="0">
                <a:solidFill>
                  <a:srgbClr val="404040"/>
                </a:solidFill>
                <a:effectLst/>
                <a:latin typeface="Lato" panose="020F0502020204030203" pitchFamily="34" charset="0"/>
              </a:rPr>
              <a:t>update your local repo with git pull origin master,</a:t>
            </a:r>
          </a:p>
          <a:p>
            <a:pPr algn="l">
              <a:buFont typeface="Arial" panose="020B0604020202020204" pitchFamily="34" charset="0"/>
              <a:buChar char="•"/>
            </a:pPr>
            <a:r>
              <a:rPr lang="en-CA" sz="1600" b="0" i="0" dirty="0">
                <a:solidFill>
                  <a:srgbClr val="404040"/>
                </a:solidFill>
                <a:effectLst/>
                <a:latin typeface="Lato" panose="020F0502020204030203" pitchFamily="34" charset="0"/>
              </a:rPr>
              <a:t>make your changes and stage them with git add,</a:t>
            </a:r>
          </a:p>
          <a:p>
            <a:pPr algn="l">
              <a:buFont typeface="Arial" panose="020B0604020202020204" pitchFamily="34" charset="0"/>
              <a:buChar char="•"/>
            </a:pPr>
            <a:r>
              <a:rPr lang="en-CA" sz="1600" b="0" i="0" dirty="0">
                <a:solidFill>
                  <a:srgbClr val="404040"/>
                </a:solidFill>
                <a:effectLst/>
                <a:latin typeface="Lato" panose="020F0502020204030203" pitchFamily="34" charset="0"/>
              </a:rPr>
              <a:t>commit your changes with git commit -m, and</a:t>
            </a:r>
          </a:p>
          <a:p>
            <a:pPr algn="l">
              <a:buFont typeface="Arial" panose="020B0604020202020204" pitchFamily="34" charset="0"/>
              <a:buChar char="•"/>
            </a:pPr>
            <a:r>
              <a:rPr lang="en-CA" sz="1600" b="0" i="0" dirty="0">
                <a:solidFill>
                  <a:srgbClr val="404040"/>
                </a:solidFill>
                <a:effectLst/>
                <a:latin typeface="Lato" panose="020F0502020204030203" pitchFamily="34" charset="0"/>
              </a:rPr>
              <a:t>upload the changes to GitLab with git push origin master</a:t>
            </a:r>
          </a:p>
        </p:txBody>
      </p:sp>
      <p:sp>
        <p:nvSpPr>
          <p:cNvPr id="5" name="Date Placeholder 4">
            <a:extLst>
              <a:ext uri="{FF2B5EF4-FFF2-40B4-BE49-F238E27FC236}">
                <a16:creationId xmlns:a16="http://schemas.microsoft.com/office/drawing/2014/main" id="{946C317A-21EE-9210-0C76-CC669A285C18}"/>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81CF67E0-5BAA-C3EC-02D3-95531C152DD5}"/>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F8BD7150-D381-9783-8642-4E587BF3A473}"/>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30</a:t>
            </a:fld>
            <a:endParaRPr lang="en-US" dirty="0"/>
          </a:p>
        </p:txBody>
      </p:sp>
    </p:spTree>
    <p:extLst>
      <p:ext uri="{BB962C8B-B14F-4D97-AF65-F5344CB8AC3E}">
        <p14:creationId xmlns:p14="http://schemas.microsoft.com/office/powerpoint/2010/main" val="1967799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DDD8F-C00B-03A9-8657-A4195271461F}"/>
              </a:ext>
            </a:extLst>
          </p:cNvPr>
          <p:cNvSpPr>
            <a:spLocks noGrp="1"/>
          </p:cNvSpPr>
          <p:nvPr>
            <p:ph type="title"/>
          </p:nvPr>
        </p:nvSpPr>
        <p:spPr/>
        <p:txBody>
          <a:bodyPr>
            <a:normAutofit/>
          </a:bodyPr>
          <a:lstStyle/>
          <a:p>
            <a:r>
              <a:rPr lang="en-US" sz="4000" dirty="0"/>
              <a:t>GitLab CI</a:t>
            </a:r>
          </a:p>
        </p:txBody>
      </p:sp>
      <p:sp>
        <p:nvSpPr>
          <p:cNvPr id="3" name="Content Placeholder 2">
            <a:extLst>
              <a:ext uri="{FF2B5EF4-FFF2-40B4-BE49-F238E27FC236}">
                <a16:creationId xmlns:a16="http://schemas.microsoft.com/office/drawing/2014/main" id="{732D55C9-5B01-CC5A-D01C-5BDFBEB57639}"/>
              </a:ext>
            </a:extLst>
          </p:cNvPr>
          <p:cNvSpPr>
            <a:spLocks noGrp="1"/>
          </p:cNvSpPr>
          <p:nvPr>
            <p:ph sz="half" idx="1"/>
          </p:nvPr>
        </p:nvSpPr>
        <p:spPr>
          <a:xfrm>
            <a:off x="457200" y="1063229"/>
            <a:ext cx="7467600" cy="3262788"/>
          </a:xfrm>
        </p:spPr>
        <p:txBody>
          <a:bodyPr>
            <a:noAutofit/>
          </a:bodyPr>
          <a:lstStyle/>
          <a:p>
            <a:pPr algn="l">
              <a:buFont typeface="Arial" panose="020B0604020202020204" pitchFamily="34" charset="0"/>
              <a:buChar char="•"/>
            </a:pPr>
            <a:r>
              <a:rPr lang="en-CA" sz="1800" dirty="0">
                <a:latin typeface="Lato" panose="020F0502020204030203" pitchFamily="34" charset="0"/>
              </a:rPr>
              <a:t>Continuous integration (or CI) is a popular development practice where one or more tasks are ran automatically, often each time a commit is pushed to a remote repository.</a:t>
            </a:r>
          </a:p>
          <a:p>
            <a:pPr algn="l">
              <a:buFont typeface="Arial" panose="020B0604020202020204" pitchFamily="34" charset="0"/>
              <a:buChar char="•"/>
            </a:pPr>
            <a:r>
              <a:rPr lang="en-CA" sz="1800" dirty="0">
                <a:latin typeface="Lato" panose="020F0502020204030203" pitchFamily="34" charset="0"/>
              </a:rPr>
              <a:t>Used for R</a:t>
            </a:r>
            <a:r>
              <a:rPr lang="en-CA" sz="1800" b="0" i="0" dirty="0">
                <a:effectLst/>
                <a:latin typeface="Lato" panose="020F0502020204030203" pitchFamily="34" charset="0"/>
              </a:rPr>
              <a:t>unning tests for software packages or deploying changes.</a:t>
            </a:r>
          </a:p>
          <a:p>
            <a:pPr algn="l">
              <a:buFont typeface="Arial" panose="020B0604020202020204" pitchFamily="34" charset="0"/>
              <a:buChar char="•"/>
            </a:pPr>
            <a:r>
              <a:rPr lang="en-CA" sz="1800" b="0" i="0" dirty="0">
                <a:effectLst/>
                <a:latin typeface="Lato" panose="020F0502020204030203" pitchFamily="34" charset="0"/>
              </a:rPr>
              <a:t>The </a:t>
            </a:r>
            <a:r>
              <a:rPr lang="en-CA" sz="1800" b="0" i="0" dirty="0">
                <a:solidFill>
                  <a:srgbClr val="C00000"/>
                </a:solidFill>
                <a:effectLst/>
                <a:latin typeface="Lato" panose="020F0502020204030203" pitchFamily="34" charset="0"/>
              </a:rPr>
              <a:t>.</a:t>
            </a:r>
            <a:r>
              <a:rPr lang="en-CA" sz="1800" b="0" i="0" dirty="0" err="1">
                <a:solidFill>
                  <a:srgbClr val="C00000"/>
                </a:solidFill>
                <a:effectLst/>
                <a:latin typeface="Lato" panose="020F0502020204030203" pitchFamily="34" charset="0"/>
              </a:rPr>
              <a:t>gitlab-ci.yml</a:t>
            </a:r>
            <a:r>
              <a:rPr lang="en-CA" sz="1800" b="0" i="0" dirty="0">
                <a:solidFill>
                  <a:srgbClr val="C00000"/>
                </a:solidFill>
                <a:effectLst/>
                <a:latin typeface="Lato" panose="020F0502020204030203" pitchFamily="34" charset="0"/>
              </a:rPr>
              <a:t> </a:t>
            </a:r>
            <a:r>
              <a:rPr lang="en-CA" sz="1800" b="0" i="0" dirty="0">
                <a:effectLst/>
                <a:latin typeface="Lato" panose="020F0502020204030203" pitchFamily="34" charset="0"/>
              </a:rPr>
              <a:t>file is used to configure CI.</a:t>
            </a:r>
          </a:p>
          <a:p>
            <a:pPr>
              <a:buFont typeface="Arial" panose="020B0604020202020204" pitchFamily="34" charset="0"/>
              <a:buChar char="•"/>
            </a:pPr>
            <a:r>
              <a:rPr lang="en-CA" sz="1800" dirty="0">
                <a:latin typeface="Lato" panose="020F0502020204030203" pitchFamily="34" charset="0"/>
              </a:rPr>
              <a:t>“</a:t>
            </a:r>
            <a:r>
              <a:rPr lang="en-CA" sz="1800" b="0" i="0" dirty="0">
                <a:effectLst/>
                <a:latin typeface="Lato" panose="020F0502020204030203" pitchFamily="34" charset="0"/>
              </a:rPr>
              <a:t>Pipeline failed" means you can not merge because GitLab CI test has failed (</a:t>
            </a:r>
            <a:r>
              <a:rPr lang="en-CA" sz="1800" b="0" i="0" dirty="0">
                <a:solidFill>
                  <a:srgbClr val="FF0000"/>
                </a:solidFill>
                <a:effectLst/>
                <a:latin typeface="Lato" panose="020F0502020204030203" pitchFamily="34" charset="0"/>
              </a:rPr>
              <a:t>https://</a:t>
            </a:r>
            <a:r>
              <a:rPr lang="en-CA" sz="1800" b="0" i="0" dirty="0" err="1">
                <a:solidFill>
                  <a:srgbClr val="FF0000"/>
                </a:solidFill>
                <a:effectLst/>
                <a:latin typeface="Lato" panose="020F0502020204030203" pitchFamily="34" charset="0"/>
              </a:rPr>
              <a:t>gitlab.cern.ch</a:t>
            </a:r>
            <a:r>
              <a:rPr lang="en-CA" sz="1800" b="0" i="0" dirty="0">
                <a:solidFill>
                  <a:srgbClr val="FF0000"/>
                </a:solidFill>
                <a:effectLst/>
                <a:latin typeface="Lato" panose="020F0502020204030203" pitchFamily="34" charset="0"/>
              </a:rPr>
              <a:t>/</a:t>
            </a:r>
            <a:r>
              <a:rPr lang="en-CA" sz="1800" b="0" i="0" dirty="0" err="1">
                <a:solidFill>
                  <a:srgbClr val="FF0000"/>
                </a:solidFill>
                <a:effectLst/>
                <a:latin typeface="Lato" panose="020F0502020204030203" pitchFamily="34" charset="0"/>
              </a:rPr>
              <a:t>lhcb</a:t>
            </a:r>
            <a:r>
              <a:rPr lang="en-CA" sz="1800" b="0" i="0" dirty="0">
                <a:solidFill>
                  <a:srgbClr val="FF0000"/>
                </a:solidFill>
                <a:effectLst/>
                <a:latin typeface="Lato" panose="020F0502020204030203" pitchFamily="34" charset="0"/>
              </a:rPr>
              <a:t>/Alignment/-/pipelines</a:t>
            </a:r>
            <a:r>
              <a:rPr lang="en-CA" sz="1800" b="0" i="0" dirty="0">
                <a:effectLst/>
                <a:latin typeface="Lato" panose="020F0502020204030203" pitchFamily="34" charset="0"/>
              </a:rPr>
              <a:t>).</a:t>
            </a:r>
            <a:endParaRPr lang="en-CA" sz="1800" dirty="0">
              <a:latin typeface="Lato" panose="020F0502020204030203" pitchFamily="34" charset="0"/>
            </a:endParaRPr>
          </a:p>
          <a:p>
            <a:pPr>
              <a:buFont typeface="Arial" panose="020B0604020202020204" pitchFamily="34" charset="0"/>
              <a:buChar char="•"/>
            </a:pPr>
            <a:r>
              <a:rPr lang="en-CA" sz="1800" b="0" i="0" dirty="0">
                <a:effectLst/>
                <a:latin typeface="Lato" panose="020F0502020204030203" pitchFamily="34" charset="0"/>
              </a:rPr>
              <a:t>Practice:</a:t>
            </a:r>
            <a:r>
              <a:rPr lang="en-CA" sz="1800" b="0" i="0" dirty="0">
                <a:solidFill>
                  <a:srgbClr val="FFC000"/>
                </a:solidFill>
                <a:effectLst/>
                <a:latin typeface="Lato" panose="020F0502020204030203" pitchFamily="34" charset="0"/>
              </a:rPr>
              <a:t> </a:t>
            </a:r>
            <a:r>
              <a:rPr lang="en-CA" sz="1800" b="0" i="0" dirty="0">
                <a:solidFill>
                  <a:schemeClr val="bg2">
                    <a:lumMod val="10000"/>
                  </a:schemeClr>
                </a:solidFill>
                <a:effectLst/>
                <a:latin typeface="Lato" panose="020F0502020204030203" pitchFamily="34" charset="0"/>
              </a:rPr>
              <a:t>https://</a:t>
            </a:r>
            <a:r>
              <a:rPr lang="en-CA" sz="1800" b="0" i="0" dirty="0" err="1">
                <a:solidFill>
                  <a:schemeClr val="bg2">
                    <a:lumMod val="10000"/>
                  </a:schemeClr>
                </a:solidFill>
                <a:effectLst/>
                <a:latin typeface="Lato" panose="020F0502020204030203" pitchFamily="34" charset="0"/>
              </a:rPr>
              <a:t>hsf-training.github.io</a:t>
            </a:r>
            <a:r>
              <a:rPr lang="en-CA" sz="1800" b="0" i="0" dirty="0">
                <a:solidFill>
                  <a:schemeClr val="bg2">
                    <a:lumMod val="10000"/>
                  </a:schemeClr>
                </a:solidFill>
                <a:effectLst/>
                <a:latin typeface="Lato" panose="020F0502020204030203" pitchFamily="34" charset="0"/>
              </a:rPr>
              <a:t>/analysis-essentials/git/11-ci.html</a:t>
            </a:r>
          </a:p>
        </p:txBody>
      </p:sp>
      <p:sp>
        <p:nvSpPr>
          <p:cNvPr id="5" name="Date Placeholder 4">
            <a:extLst>
              <a:ext uri="{FF2B5EF4-FFF2-40B4-BE49-F238E27FC236}">
                <a16:creationId xmlns:a16="http://schemas.microsoft.com/office/drawing/2014/main" id="{946C317A-21EE-9210-0C76-CC669A285C18}"/>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81CF67E0-5BAA-C3EC-02D3-95531C152DD5}"/>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F8BD7150-D381-9783-8642-4E587BF3A473}"/>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31</a:t>
            </a:fld>
            <a:endParaRPr lang="en-US" dirty="0"/>
          </a:p>
        </p:txBody>
      </p:sp>
    </p:spTree>
    <p:extLst>
      <p:ext uri="{BB962C8B-B14F-4D97-AF65-F5344CB8AC3E}">
        <p14:creationId xmlns:p14="http://schemas.microsoft.com/office/powerpoint/2010/main" val="41965420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CD5DEB5-20DC-42EC-8616-F008691FA541}"/>
              </a:ext>
            </a:extLst>
          </p:cNvPr>
          <p:cNvSpPr>
            <a:spLocks noGrp="1"/>
          </p:cNvSpPr>
          <p:nvPr>
            <p:ph type="title"/>
          </p:nvPr>
        </p:nvSpPr>
        <p:spPr/>
        <p:txBody>
          <a:bodyPr>
            <a:normAutofit fontScale="90000"/>
          </a:bodyPr>
          <a:lstStyle/>
          <a:p>
            <a:pPr algn="ctr"/>
            <a:r>
              <a:rPr lang="en-US" sz="4800" dirty="0">
                <a:latin typeface="Edwardian Script ITC" panose="030303020407070D0804" pitchFamily="66" charset="0"/>
              </a:rPr>
              <a:t>Thanks for your attention</a:t>
            </a:r>
            <a:endParaRPr lang="en-US" dirty="0"/>
          </a:p>
        </p:txBody>
      </p:sp>
      <p:sp>
        <p:nvSpPr>
          <p:cNvPr id="3" name="Date Placeholder 2">
            <a:extLst>
              <a:ext uri="{FF2B5EF4-FFF2-40B4-BE49-F238E27FC236}">
                <a16:creationId xmlns:a16="http://schemas.microsoft.com/office/drawing/2014/main" id="{1AD44B3B-BDF9-47A4-B5B8-D4C3BA99EFEA}"/>
              </a:ext>
            </a:extLst>
          </p:cNvPr>
          <p:cNvSpPr>
            <a:spLocks noGrp="1"/>
          </p:cNvSpPr>
          <p:nvPr>
            <p:ph type="dt" sz="half" idx="2"/>
          </p:nvPr>
        </p:nvSpPr>
        <p:spPr/>
        <p:txBody>
          <a:bodyPr/>
          <a:lstStyle/>
          <a:p>
            <a:fld id="{A65C6BDB-C23F-4FAA-8333-2DF68A2CE791}" type="datetime1">
              <a:rPr lang="en-US" smtClean="0"/>
              <a:t>10/14/2025</a:t>
            </a:fld>
            <a:endParaRPr lang="en-US" dirty="0"/>
          </a:p>
        </p:txBody>
      </p:sp>
      <p:sp>
        <p:nvSpPr>
          <p:cNvPr id="4" name="Footer Placeholder 3">
            <a:extLst>
              <a:ext uri="{FF2B5EF4-FFF2-40B4-BE49-F238E27FC236}">
                <a16:creationId xmlns:a16="http://schemas.microsoft.com/office/drawing/2014/main" id="{D4FC041E-A515-403E-89AA-14187DB5DB44}"/>
              </a:ext>
            </a:extLst>
          </p:cNvPr>
          <p:cNvSpPr>
            <a:spLocks noGrp="1"/>
          </p:cNvSpPr>
          <p:nvPr>
            <p:ph type="ftr" sz="quarter" idx="3"/>
          </p:nvPr>
        </p:nvSpPr>
        <p:spPr/>
        <p:txBody>
          <a:bodyPr/>
          <a:lstStyle/>
          <a:p>
            <a:r>
              <a:rPr lang="en-US" dirty="0"/>
              <a:t> </a:t>
            </a:r>
          </a:p>
        </p:txBody>
      </p:sp>
      <p:sp>
        <p:nvSpPr>
          <p:cNvPr id="5" name="Slide Number Placeholder 4">
            <a:extLst>
              <a:ext uri="{FF2B5EF4-FFF2-40B4-BE49-F238E27FC236}">
                <a16:creationId xmlns:a16="http://schemas.microsoft.com/office/drawing/2014/main" id="{2123A29E-9141-47C2-B8D5-7578AAF6093F}"/>
              </a:ext>
            </a:extLst>
          </p:cNvPr>
          <p:cNvSpPr>
            <a:spLocks noGrp="1"/>
          </p:cNvSpPr>
          <p:nvPr>
            <p:ph type="sldNum" sz="quarter" idx="4"/>
          </p:nvPr>
        </p:nvSpPr>
        <p:spPr/>
        <p:txBody>
          <a:bodyPr/>
          <a:lstStyle/>
          <a:p>
            <a:fld id="{17918391-D411-FE40-AAD7-861AE5233E0E}" type="slidenum">
              <a:rPr lang="en-US" smtClean="0"/>
              <a:pPr/>
              <a:t>32</a:t>
            </a:fld>
            <a:endParaRPr lang="en-US" dirty="0"/>
          </a:p>
        </p:txBody>
      </p:sp>
    </p:spTree>
    <p:extLst>
      <p:ext uri="{BB962C8B-B14F-4D97-AF65-F5344CB8AC3E}">
        <p14:creationId xmlns:p14="http://schemas.microsoft.com/office/powerpoint/2010/main" val="3791906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363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87792-0D02-B011-3E7B-DC095BAB0FB2}"/>
              </a:ext>
            </a:extLst>
          </p:cNvPr>
          <p:cNvSpPr>
            <a:spLocks noGrp="1"/>
          </p:cNvSpPr>
          <p:nvPr>
            <p:ph type="title"/>
          </p:nvPr>
        </p:nvSpPr>
        <p:spPr>
          <a:xfrm>
            <a:off x="630062" y="358379"/>
            <a:ext cx="7467600" cy="857250"/>
          </a:xfrm>
        </p:spPr>
        <p:txBody>
          <a:bodyPr>
            <a:normAutofit/>
          </a:bodyPr>
          <a:lstStyle/>
          <a:p>
            <a:r>
              <a:rPr lang="en-US" sz="4000" dirty="0"/>
              <a:t>Download Git</a:t>
            </a:r>
          </a:p>
        </p:txBody>
      </p:sp>
      <p:sp>
        <p:nvSpPr>
          <p:cNvPr id="5" name="Date Placeholder 4">
            <a:extLst>
              <a:ext uri="{FF2B5EF4-FFF2-40B4-BE49-F238E27FC236}">
                <a16:creationId xmlns:a16="http://schemas.microsoft.com/office/drawing/2014/main" id="{7A2C8BB2-9263-A9DE-0514-4832371A92F2}"/>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C81F890B-A2DC-D2B4-846F-C5DFE9E5782F}"/>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A4155FDB-56D1-1308-4F08-B8B188C48C00}"/>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4</a:t>
            </a:fld>
            <a:endParaRPr lang="en-US" dirty="0"/>
          </a:p>
        </p:txBody>
      </p:sp>
      <p:sp>
        <p:nvSpPr>
          <p:cNvPr id="9" name="TextBox 8">
            <a:extLst>
              <a:ext uri="{FF2B5EF4-FFF2-40B4-BE49-F238E27FC236}">
                <a16:creationId xmlns:a16="http://schemas.microsoft.com/office/drawing/2014/main" id="{A1C4FB07-CC4C-84E5-B007-F93AE2AA6269}"/>
              </a:ext>
            </a:extLst>
          </p:cNvPr>
          <p:cNvSpPr txBox="1"/>
          <p:nvPr/>
        </p:nvSpPr>
        <p:spPr>
          <a:xfrm>
            <a:off x="683335" y="1966436"/>
            <a:ext cx="7110836" cy="1477328"/>
          </a:xfrm>
          <a:prstGeom prst="rect">
            <a:avLst/>
          </a:prstGeom>
          <a:noFill/>
        </p:spPr>
        <p:txBody>
          <a:bodyPr wrap="square">
            <a:spAutoFit/>
          </a:bodyPr>
          <a:lstStyle/>
          <a:p>
            <a:pPr algn="l"/>
            <a:r>
              <a:rPr lang="en-CA" b="1" i="0" dirty="0">
                <a:solidFill>
                  <a:srgbClr val="002060"/>
                </a:solidFill>
                <a:effectLst/>
                <a:latin typeface="-apple-system"/>
              </a:rPr>
              <a:t>📚 - Resources</a:t>
            </a:r>
          </a:p>
          <a:p>
            <a:pPr algn="l">
              <a:buFont typeface="Arial" panose="020B0604020202020204" pitchFamily="34" charset="0"/>
              <a:buChar char="•"/>
            </a:pPr>
            <a:r>
              <a:rPr lang="en-CA" b="0" i="0" u="none" strike="noStrike" dirty="0">
                <a:solidFill>
                  <a:srgbClr val="002060"/>
                </a:solidFill>
                <a:effectLst/>
                <a:latin typeface="-apple-system"/>
                <a:hlinkClick r:id="rId2">
                  <a:extLst>
                    <a:ext uri="{A12FA001-AC4F-418D-AE19-62706E023703}">
                      <ahyp:hlinkClr xmlns:ahyp="http://schemas.microsoft.com/office/drawing/2018/hyperlinkcolor" xmlns="" val="tx"/>
                    </a:ext>
                  </a:extLst>
                </a:hlinkClick>
              </a:rPr>
              <a:t>Git installation instructions</a:t>
            </a:r>
            <a:endParaRPr lang="en-CA" b="0" i="0" dirty="0">
              <a:solidFill>
                <a:srgbClr val="002060"/>
              </a:solidFill>
              <a:effectLst/>
              <a:latin typeface="-apple-system"/>
            </a:endParaRPr>
          </a:p>
          <a:p>
            <a:pPr algn="l">
              <a:buFont typeface="Arial" panose="020B0604020202020204" pitchFamily="34" charset="0"/>
              <a:buChar char="•"/>
            </a:pPr>
            <a:r>
              <a:rPr lang="en-CA" b="0" i="0" u="none" strike="noStrike" dirty="0">
                <a:solidFill>
                  <a:srgbClr val="002060"/>
                </a:solidFill>
                <a:effectLst/>
                <a:latin typeface="-apple-system"/>
                <a:hlinkClick r:id="rId3">
                  <a:extLst>
                    <a:ext uri="{A12FA001-AC4F-418D-AE19-62706E023703}">
                      <ahyp:hlinkClr xmlns:ahyp="http://schemas.microsoft.com/office/drawing/2018/hyperlinkcolor" xmlns="" val="tx"/>
                    </a:ext>
                  </a:extLst>
                </a:hlinkClick>
              </a:rPr>
              <a:t>Setup Git for Windows 10</a:t>
            </a:r>
            <a:endParaRPr lang="en-CA" b="0" i="0" dirty="0">
              <a:solidFill>
                <a:srgbClr val="002060"/>
              </a:solidFill>
              <a:effectLst/>
              <a:latin typeface="-apple-system"/>
            </a:endParaRPr>
          </a:p>
          <a:p>
            <a:pPr algn="l">
              <a:buFont typeface="Arial" panose="020B0604020202020204" pitchFamily="34" charset="0"/>
              <a:buChar char="•"/>
            </a:pPr>
            <a:r>
              <a:rPr lang="en-CA" b="0" i="0" u="none" strike="noStrike" dirty="0">
                <a:solidFill>
                  <a:srgbClr val="002060"/>
                </a:solidFill>
                <a:effectLst/>
                <a:latin typeface="-apple-system"/>
                <a:hlinkClick r:id="rId4">
                  <a:extLst>
                    <a:ext uri="{A12FA001-AC4F-418D-AE19-62706E023703}">
                      <ahyp:hlinkClr xmlns:ahyp="http://schemas.microsoft.com/office/drawing/2018/hyperlinkcolor" xmlns="" val="tx"/>
                    </a:ext>
                  </a:extLst>
                </a:hlinkClick>
              </a:rPr>
              <a:t>Setup Git for macOS</a:t>
            </a:r>
            <a:endParaRPr lang="en-CA" b="0" i="0" dirty="0">
              <a:solidFill>
                <a:srgbClr val="002060"/>
              </a:solidFill>
              <a:effectLst/>
              <a:latin typeface="-apple-system"/>
            </a:endParaRPr>
          </a:p>
          <a:p>
            <a:pPr algn="l">
              <a:buFont typeface="Arial" panose="020B0604020202020204" pitchFamily="34" charset="0"/>
              <a:buChar char="•"/>
            </a:pPr>
            <a:r>
              <a:rPr lang="en-CA" b="0" i="0" u="none" strike="noStrike" dirty="0">
                <a:solidFill>
                  <a:srgbClr val="002060"/>
                </a:solidFill>
                <a:effectLst/>
                <a:latin typeface="-apple-system"/>
                <a:hlinkClick r:id="rId5">
                  <a:extLst>
                    <a:ext uri="{A12FA001-AC4F-418D-AE19-62706E023703}">
                      <ahyp:hlinkClr xmlns:ahyp="http://schemas.microsoft.com/office/drawing/2018/hyperlinkcolor" xmlns="" val="tx"/>
                    </a:ext>
                  </a:extLst>
                </a:hlinkClick>
              </a:rPr>
              <a:t>Setup Git for Linux</a:t>
            </a:r>
            <a:endParaRPr lang="en-CA" b="0" i="0" dirty="0">
              <a:solidFill>
                <a:srgbClr val="002060"/>
              </a:solidFill>
              <a:effectLst/>
              <a:latin typeface="-apple-system"/>
            </a:endParaRPr>
          </a:p>
        </p:txBody>
      </p:sp>
    </p:spTree>
    <p:extLst>
      <p:ext uri="{BB962C8B-B14F-4D97-AF65-F5344CB8AC3E}">
        <p14:creationId xmlns:p14="http://schemas.microsoft.com/office/powerpoint/2010/main" val="121320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2046-7D73-2EB0-40EE-5F0A0A69CE05}"/>
              </a:ext>
            </a:extLst>
          </p:cNvPr>
          <p:cNvSpPr>
            <a:spLocks noGrp="1"/>
          </p:cNvSpPr>
          <p:nvPr>
            <p:ph type="title"/>
          </p:nvPr>
        </p:nvSpPr>
        <p:spPr>
          <a:xfrm>
            <a:off x="457200" y="331917"/>
            <a:ext cx="7467600" cy="857250"/>
          </a:xfrm>
        </p:spPr>
        <p:txBody>
          <a:bodyPr>
            <a:normAutofit/>
          </a:bodyPr>
          <a:lstStyle/>
          <a:p>
            <a:r>
              <a:rPr lang="en-US" sz="4000" dirty="0"/>
              <a:t>Setting up Git</a:t>
            </a:r>
          </a:p>
        </p:txBody>
      </p:sp>
      <p:sp>
        <p:nvSpPr>
          <p:cNvPr id="3" name="Content Placeholder 2">
            <a:extLst>
              <a:ext uri="{FF2B5EF4-FFF2-40B4-BE49-F238E27FC236}">
                <a16:creationId xmlns:a16="http://schemas.microsoft.com/office/drawing/2014/main" id="{85C998A1-4735-019D-DD48-1AC85BD43A1B}"/>
              </a:ext>
            </a:extLst>
          </p:cNvPr>
          <p:cNvSpPr>
            <a:spLocks noGrp="1"/>
          </p:cNvSpPr>
          <p:nvPr>
            <p:ph sz="half" idx="1"/>
          </p:nvPr>
        </p:nvSpPr>
        <p:spPr>
          <a:xfrm>
            <a:off x="0" y="1200151"/>
            <a:ext cx="9231085" cy="3262788"/>
          </a:xfrm>
        </p:spPr>
        <p:txBody>
          <a:bodyPr>
            <a:normAutofit/>
          </a:bodyPr>
          <a:lstStyle/>
          <a:p>
            <a:r>
              <a:rPr lang="en-CA" dirty="0" smtClean="0"/>
              <a:t> </a:t>
            </a:r>
            <a:r>
              <a:rPr lang="en-CA" dirty="0"/>
              <a:t>git --version</a:t>
            </a:r>
          </a:p>
          <a:p>
            <a:r>
              <a:rPr lang="en-CA" dirty="0" smtClean="0"/>
              <a:t> </a:t>
            </a:r>
            <a:r>
              <a:rPr lang="en-CA" dirty="0"/>
              <a:t>git config --global user.name </a:t>
            </a:r>
            <a:r>
              <a:rPr lang="en-CA" dirty="0">
                <a:solidFill>
                  <a:srgbClr val="BA2121"/>
                </a:solidFill>
              </a:rPr>
              <a:t>“</a:t>
            </a:r>
            <a:r>
              <a:rPr lang="en-CA" dirty="0">
                <a:solidFill>
                  <a:srgbClr val="BA2121"/>
                </a:solidFill>
                <a:effectLst/>
              </a:rPr>
              <a:t>Sherlock Holmes”</a:t>
            </a:r>
            <a:endParaRPr lang="en-CA" dirty="0"/>
          </a:p>
          <a:p>
            <a:r>
              <a:rPr lang="en-CA" dirty="0" smtClean="0"/>
              <a:t> </a:t>
            </a:r>
            <a:r>
              <a:rPr lang="en-CA" dirty="0"/>
              <a:t>git config --global </a:t>
            </a:r>
            <a:r>
              <a:rPr lang="en-CA" dirty="0" err="1"/>
              <a:t>user.email</a:t>
            </a:r>
            <a:r>
              <a:rPr lang="en-CA" dirty="0"/>
              <a:t> </a:t>
            </a:r>
            <a:r>
              <a:rPr lang="en-CA" dirty="0">
                <a:solidFill>
                  <a:srgbClr val="C00000"/>
                </a:solidFill>
                <a:hlinkClick r:id="rId2">
                  <a:extLst>
                    <a:ext uri="{A12FA001-AC4F-418D-AE19-62706E023703}">
                      <ahyp:hlinkClr xmlns:ahyp="http://schemas.microsoft.com/office/drawing/2018/hyperlinkcolor" xmlns="" val="tx"/>
                    </a:ext>
                  </a:extLst>
                </a:hlinkClick>
              </a:rPr>
              <a:t>“</a:t>
            </a:r>
            <a:r>
              <a:rPr lang="en-CA" dirty="0">
                <a:solidFill>
                  <a:srgbClr val="C00000"/>
                </a:solidFill>
                <a:hlinkClick r:id="rId2">
                  <a:extLst>
                    <a:ext uri="{A12FA001-AC4F-418D-AE19-62706E023703}">
                      <ahyp:hlinkClr xmlns:ahyp="http://schemas.microsoft.com/office/drawing/2018/hyperlinkcolor" xmlns="" val="tx"/>
                    </a:ext>
                  </a:extLst>
                </a:hlinkClick>
              </a:rPr>
              <a:t>Imsherlocked@gmail.co</a:t>
            </a:r>
            <a:r>
              <a:rPr lang="en-CA" dirty="0">
                <a:solidFill>
                  <a:srgbClr val="C00000"/>
                </a:solidFill>
              </a:rPr>
              <a:t>m</a:t>
            </a:r>
            <a:r>
              <a:rPr lang="en-CA" dirty="0">
                <a:solidFill>
                  <a:srgbClr val="BA2121"/>
                </a:solidFill>
              </a:rPr>
              <a:t>”</a:t>
            </a:r>
          </a:p>
          <a:p>
            <a:r>
              <a:rPr lang="en-CA" dirty="0" smtClean="0"/>
              <a:t> </a:t>
            </a:r>
            <a:r>
              <a:rPr lang="en-CA" dirty="0"/>
              <a:t>git config -h (list of commands)</a:t>
            </a:r>
          </a:p>
          <a:p>
            <a:r>
              <a:rPr lang="en-CA" dirty="0" smtClean="0"/>
              <a:t> </a:t>
            </a:r>
            <a:r>
              <a:rPr lang="en-CA" dirty="0"/>
              <a:t>git config --help (git manual)</a:t>
            </a:r>
          </a:p>
        </p:txBody>
      </p:sp>
      <p:sp>
        <p:nvSpPr>
          <p:cNvPr id="5" name="Date Placeholder 4">
            <a:extLst>
              <a:ext uri="{FF2B5EF4-FFF2-40B4-BE49-F238E27FC236}">
                <a16:creationId xmlns:a16="http://schemas.microsoft.com/office/drawing/2014/main" id="{5D346B6D-0B80-F993-2525-D1CAC9B939B6}"/>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7FF1F238-8D02-75E9-EE1B-51B7A9493642}"/>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93E4C2BD-2A35-AC57-555D-85CFA1F2AB57}"/>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5</a:t>
            </a:fld>
            <a:endParaRPr lang="en-US" dirty="0"/>
          </a:p>
        </p:txBody>
      </p:sp>
    </p:spTree>
    <p:extLst>
      <p:ext uri="{BB962C8B-B14F-4D97-AF65-F5344CB8AC3E}">
        <p14:creationId xmlns:p14="http://schemas.microsoft.com/office/powerpoint/2010/main" val="3535226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C6FBB-0DD3-0B17-FBBE-78F96A6C4A6C}"/>
              </a:ext>
            </a:extLst>
          </p:cNvPr>
          <p:cNvSpPr>
            <a:spLocks noGrp="1"/>
          </p:cNvSpPr>
          <p:nvPr>
            <p:ph type="title"/>
          </p:nvPr>
        </p:nvSpPr>
        <p:spPr>
          <a:xfrm>
            <a:off x="457200" y="98645"/>
            <a:ext cx="7467600" cy="857250"/>
          </a:xfrm>
        </p:spPr>
        <p:txBody>
          <a:bodyPr>
            <a:normAutofit/>
          </a:bodyPr>
          <a:lstStyle/>
          <a:p>
            <a:r>
              <a:rPr lang="en-US" sz="4000" dirty="0"/>
              <a:t>Creating a Repository</a:t>
            </a:r>
          </a:p>
        </p:txBody>
      </p:sp>
      <p:sp>
        <p:nvSpPr>
          <p:cNvPr id="3" name="Content Placeholder 2">
            <a:extLst>
              <a:ext uri="{FF2B5EF4-FFF2-40B4-BE49-F238E27FC236}">
                <a16:creationId xmlns:a16="http://schemas.microsoft.com/office/drawing/2014/main" id="{E02D45AF-B877-7E24-7615-BF380B83004A}"/>
              </a:ext>
            </a:extLst>
          </p:cNvPr>
          <p:cNvSpPr>
            <a:spLocks noGrp="1"/>
          </p:cNvSpPr>
          <p:nvPr>
            <p:ph sz="half" idx="1"/>
          </p:nvPr>
        </p:nvSpPr>
        <p:spPr>
          <a:xfrm>
            <a:off x="457200" y="940356"/>
            <a:ext cx="7817005" cy="3262788"/>
          </a:xfrm>
        </p:spPr>
        <p:txBody>
          <a:bodyPr>
            <a:noAutofit/>
          </a:bodyPr>
          <a:lstStyle/>
          <a:p>
            <a:r>
              <a:rPr lang="en-CA" sz="1800" dirty="0" smtClean="0"/>
              <a:t> </a:t>
            </a:r>
            <a:r>
              <a:rPr lang="en-CA" sz="1800" dirty="0" err="1"/>
              <a:t>mkdir</a:t>
            </a:r>
            <a:r>
              <a:rPr lang="en-CA" sz="1800" dirty="0"/>
              <a:t> </a:t>
            </a:r>
            <a:r>
              <a:rPr lang="en-CA" sz="1800" dirty="0" err="1"/>
              <a:t>gitlab</a:t>
            </a:r>
            <a:r>
              <a:rPr lang="en-CA" sz="1800" dirty="0"/>
              <a:t> (make a directory - repository)</a:t>
            </a:r>
          </a:p>
          <a:p>
            <a:r>
              <a:rPr lang="en-CA" sz="1800" dirty="0" smtClean="0"/>
              <a:t> </a:t>
            </a:r>
            <a:r>
              <a:rPr lang="en-CA" sz="1800" dirty="0">
                <a:solidFill>
                  <a:srgbClr val="008000"/>
                </a:solidFill>
                <a:effectLst/>
              </a:rPr>
              <a:t>cd</a:t>
            </a:r>
            <a:r>
              <a:rPr lang="en-CA" sz="1800" dirty="0"/>
              <a:t> </a:t>
            </a:r>
            <a:r>
              <a:rPr lang="en-CA" sz="1800" dirty="0" err="1"/>
              <a:t>gitlab</a:t>
            </a:r>
            <a:endParaRPr lang="en-CA" sz="1800" dirty="0"/>
          </a:p>
          <a:p>
            <a:r>
              <a:rPr lang="en-CA" sz="1800" dirty="0" smtClean="0"/>
              <a:t> </a:t>
            </a:r>
            <a:r>
              <a:rPr lang="en-CA" sz="1800" dirty="0"/>
              <a:t>git </a:t>
            </a:r>
            <a:r>
              <a:rPr lang="en-CA" sz="1800" dirty="0" err="1"/>
              <a:t>init</a:t>
            </a:r>
            <a:r>
              <a:rPr lang="en-CA" sz="1800" dirty="0"/>
              <a:t> (to initialise git)</a:t>
            </a:r>
          </a:p>
          <a:p>
            <a:r>
              <a:rPr lang="en-CA" sz="1800" dirty="0" smtClean="0"/>
              <a:t>git </a:t>
            </a:r>
            <a:r>
              <a:rPr lang="en-CA" sz="1800" dirty="0"/>
              <a:t>status (to show on which branch are you)</a:t>
            </a:r>
          </a:p>
          <a:p>
            <a:r>
              <a:rPr lang="en-US" sz="1800" dirty="0" smtClean="0"/>
              <a:t> </a:t>
            </a:r>
            <a:r>
              <a:rPr lang="en-US" sz="1800" dirty="0"/>
              <a:t>git add . (sends file to staging area)</a:t>
            </a:r>
          </a:p>
          <a:p>
            <a:r>
              <a:rPr lang="en-US" sz="1800" dirty="0" smtClean="0"/>
              <a:t> </a:t>
            </a:r>
            <a:r>
              <a:rPr lang="en-US" sz="1800" dirty="0"/>
              <a:t>git commit -m “my initial commit” (sends file to local repo)</a:t>
            </a:r>
          </a:p>
        </p:txBody>
      </p:sp>
      <p:sp>
        <p:nvSpPr>
          <p:cNvPr id="5" name="Date Placeholder 4">
            <a:extLst>
              <a:ext uri="{FF2B5EF4-FFF2-40B4-BE49-F238E27FC236}">
                <a16:creationId xmlns:a16="http://schemas.microsoft.com/office/drawing/2014/main" id="{6B5DF1C9-599E-5D21-D220-F150048ED3D0}"/>
              </a:ext>
            </a:extLst>
          </p:cNvPr>
          <p:cNvSpPr>
            <a:spLocks noGrp="1"/>
          </p:cNvSpPr>
          <p:nvPr>
            <p:ph type="dt" sz="half" idx="10"/>
          </p:nvPr>
        </p:nvSpPr>
        <p:spPr/>
        <p:txBody>
          <a:bodyPr/>
          <a:lstStyle/>
          <a:p>
            <a:fld id="{360D11B8-E184-47EB-B689-91B87491E864}" type="datetime1">
              <a:rPr lang="en-US" smtClean="0"/>
              <a:t>10/14/2025</a:t>
            </a:fld>
            <a:endParaRPr lang="en-US" dirty="0"/>
          </a:p>
        </p:txBody>
      </p:sp>
      <p:sp>
        <p:nvSpPr>
          <p:cNvPr id="6" name="Footer Placeholder 5">
            <a:extLst>
              <a:ext uri="{FF2B5EF4-FFF2-40B4-BE49-F238E27FC236}">
                <a16:creationId xmlns:a16="http://schemas.microsoft.com/office/drawing/2014/main" id="{23C5F005-AC6E-41C7-DA5D-A75BCE8DF356}"/>
              </a:ext>
            </a:extLst>
          </p:cNvPr>
          <p:cNvSpPr>
            <a:spLocks noGrp="1"/>
          </p:cNvSpPr>
          <p:nvPr>
            <p:ph type="ftr" sz="quarter" idx="4294967295"/>
          </p:nvPr>
        </p:nvSpPr>
        <p:spPr>
          <a:xfrm>
            <a:off x="6248400" y="4767263"/>
            <a:ext cx="2895600" cy="274637"/>
          </a:xfrm>
        </p:spPr>
        <p:txBody>
          <a:bodyPr/>
          <a:lstStyle/>
          <a:p>
            <a:r>
              <a:rPr lang="en-US"/>
              <a:t> </a:t>
            </a:r>
            <a:endParaRPr lang="en-US" dirty="0"/>
          </a:p>
        </p:txBody>
      </p:sp>
      <p:sp>
        <p:nvSpPr>
          <p:cNvPr id="7" name="Slide Number Placeholder 6">
            <a:extLst>
              <a:ext uri="{FF2B5EF4-FFF2-40B4-BE49-F238E27FC236}">
                <a16:creationId xmlns:a16="http://schemas.microsoft.com/office/drawing/2014/main" id="{C7C641CE-CF9E-31EA-5397-F16CDE53C318}"/>
              </a:ext>
            </a:extLst>
          </p:cNvPr>
          <p:cNvSpPr>
            <a:spLocks noGrp="1"/>
          </p:cNvSpPr>
          <p:nvPr>
            <p:ph type="sldNum" sz="quarter" idx="4294967295"/>
          </p:nvPr>
        </p:nvSpPr>
        <p:spPr>
          <a:xfrm>
            <a:off x="8642350" y="4767263"/>
            <a:ext cx="501650" cy="274637"/>
          </a:xfrm>
        </p:spPr>
        <p:txBody>
          <a:bodyPr/>
          <a:lstStyle/>
          <a:p>
            <a:fld id="{17918391-D411-FE40-AAD7-861AE5233E0E}" type="slidenum">
              <a:rPr lang="en-US" smtClean="0"/>
              <a:pPr/>
              <a:t>6</a:t>
            </a:fld>
            <a:endParaRPr lang="en-US" dirty="0"/>
          </a:p>
        </p:txBody>
      </p:sp>
    </p:spTree>
    <p:extLst>
      <p:ext uri="{BB962C8B-B14F-4D97-AF65-F5344CB8AC3E}">
        <p14:creationId xmlns:p14="http://schemas.microsoft.com/office/powerpoint/2010/main" val="974398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F6002-B76D-99B0-21D3-E83683440618}"/>
              </a:ext>
            </a:extLst>
          </p:cNvPr>
          <p:cNvSpPr>
            <a:spLocks noGrp="1"/>
          </p:cNvSpPr>
          <p:nvPr>
            <p:ph type="title"/>
          </p:nvPr>
        </p:nvSpPr>
        <p:spPr/>
        <p:txBody>
          <a:bodyPr anchor="ctr">
            <a:normAutofit/>
          </a:bodyPr>
          <a:lstStyle/>
          <a:p>
            <a:pPr marL="36576" indent="0">
              <a:lnSpc>
                <a:spcPct val="90000"/>
              </a:lnSpc>
              <a:buNone/>
            </a:pPr>
            <a:r>
              <a:rPr lang="en-US" sz="4000" dirty="0"/>
              <a:t>How does Git work?</a:t>
            </a:r>
          </a:p>
        </p:txBody>
      </p:sp>
      <p:sp>
        <p:nvSpPr>
          <p:cNvPr id="5" name="Date Placeholder 4">
            <a:extLst>
              <a:ext uri="{FF2B5EF4-FFF2-40B4-BE49-F238E27FC236}">
                <a16:creationId xmlns:a16="http://schemas.microsoft.com/office/drawing/2014/main" id="{B6F62F6E-60A0-8FFC-551E-506303FABA54}"/>
              </a:ext>
            </a:extLst>
          </p:cNvPr>
          <p:cNvSpPr>
            <a:spLocks noGrp="1"/>
          </p:cNvSpPr>
          <p:nvPr>
            <p:ph type="dt" sz="half" idx="4294967295"/>
          </p:nvPr>
        </p:nvSpPr>
        <p:spPr>
          <a:xfrm>
            <a:off x="0" y="4772025"/>
            <a:ext cx="2133600" cy="273050"/>
          </a:xfrm>
        </p:spPr>
        <p:txBody>
          <a:bodyPr anchor="ctr">
            <a:normAutofit/>
          </a:bodyPr>
          <a:lstStyle/>
          <a:p>
            <a:pPr>
              <a:lnSpc>
                <a:spcPct val="90000"/>
              </a:lnSpc>
              <a:spcAft>
                <a:spcPts val="600"/>
              </a:spcAft>
            </a:pPr>
            <a:fld id="{360D11B8-E184-47EB-B689-91B87491E864}" type="datetime1">
              <a:rPr lang="en-US" smtClean="0"/>
              <a:pPr>
                <a:lnSpc>
                  <a:spcPct val="90000"/>
                </a:lnSpc>
                <a:spcAft>
                  <a:spcPts val="600"/>
                </a:spcAft>
              </a:pPr>
              <a:t>10/14/2025</a:t>
            </a:fld>
            <a:endParaRPr lang="en-US"/>
          </a:p>
        </p:txBody>
      </p:sp>
      <p:sp>
        <p:nvSpPr>
          <p:cNvPr id="6" name="Footer Placeholder 5">
            <a:extLst>
              <a:ext uri="{FF2B5EF4-FFF2-40B4-BE49-F238E27FC236}">
                <a16:creationId xmlns:a16="http://schemas.microsoft.com/office/drawing/2014/main" id="{A022E6AF-42DB-A2D2-413C-0A8C73A0820E}"/>
              </a:ext>
            </a:extLst>
          </p:cNvPr>
          <p:cNvSpPr>
            <a:spLocks noGrp="1"/>
          </p:cNvSpPr>
          <p:nvPr>
            <p:ph type="ftr" sz="quarter" idx="4294967295"/>
          </p:nvPr>
        </p:nvSpPr>
        <p:spPr>
          <a:xfrm>
            <a:off x="6248400" y="4767263"/>
            <a:ext cx="2895600" cy="274637"/>
          </a:xfrm>
        </p:spPr>
        <p:txBody>
          <a:bodyPr anchor="ctr">
            <a:normAutofit/>
          </a:bodyPr>
          <a:lstStyle/>
          <a:p>
            <a:pPr>
              <a:lnSpc>
                <a:spcPct val="90000"/>
              </a:lnSpc>
              <a:spcAft>
                <a:spcPts val="600"/>
              </a:spcAft>
            </a:pPr>
            <a:r>
              <a:rPr lang="en-US"/>
              <a:t> </a:t>
            </a:r>
          </a:p>
        </p:txBody>
      </p:sp>
      <p:sp>
        <p:nvSpPr>
          <p:cNvPr id="7" name="Slide Number Placeholder 6">
            <a:extLst>
              <a:ext uri="{FF2B5EF4-FFF2-40B4-BE49-F238E27FC236}">
                <a16:creationId xmlns:a16="http://schemas.microsoft.com/office/drawing/2014/main" id="{FF582077-8D3C-C748-8A19-5AC6E907F498}"/>
              </a:ext>
            </a:extLst>
          </p:cNvPr>
          <p:cNvSpPr>
            <a:spLocks noGrp="1"/>
          </p:cNvSpPr>
          <p:nvPr>
            <p:ph type="sldNum" sz="quarter" idx="4294967295"/>
          </p:nvPr>
        </p:nvSpPr>
        <p:spPr>
          <a:xfrm>
            <a:off x="8642350" y="4767263"/>
            <a:ext cx="501650" cy="274637"/>
          </a:xfrm>
        </p:spPr>
        <p:txBody>
          <a:bodyPr anchor="ctr">
            <a:normAutofit fontScale="77500" lnSpcReduction="20000"/>
          </a:bodyPr>
          <a:lstStyle/>
          <a:p>
            <a:pPr>
              <a:lnSpc>
                <a:spcPct val="90000"/>
              </a:lnSpc>
              <a:spcAft>
                <a:spcPts val="600"/>
              </a:spcAft>
            </a:pPr>
            <a:fld id="{17918391-D411-FE40-AAD7-861AE5233E0E}" type="slidenum">
              <a:rPr lang="en-US" smtClean="0"/>
              <a:pPr>
                <a:lnSpc>
                  <a:spcPct val="90000"/>
                </a:lnSpc>
                <a:spcAft>
                  <a:spcPts val="600"/>
                </a:spcAft>
              </a:pPr>
              <a:t>7</a:t>
            </a:fld>
            <a:endParaRPr lang="en-US"/>
          </a:p>
        </p:txBody>
      </p:sp>
      <p:pic>
        <p:nvPicPr>
          <p:cNvPr id="8" name="Picture 7">
            <a:extLst>
              <a:ext uri="{FF2B5EF4-FFF2-40B4-BE49-F238E27FC236}">
                <a16:creationId xmlns:a16="http://schemas.microsoft.com/office/drawing/2014/main" id="{708618CB-B3C7-A00C-2C8F-9891F20C7CF8}"/>
              </a:ext>
            </a:extLst>
          </p:cNvPr>
          <p:cNvPicPr>
            <a:picLocks noChangeAspect="1"/>
          </p:cNvPicPr>
          <p:nvPr/>
        </p:nvPicPr>
        <p:blipFill>
          <a:blip r:embed="rId2"/>
          <a:stretch>
            <a:fillRect/>
          </a:stretch>
        </p:blipFill>
        <p:spPr>
          <a:xfrm>
            <a:off x="457200" y="1227607"/>
            <a:ext cx="8229600" cy="2736340"/>
          </a:xfrm>
          <a:prstGeom prst="rect">
            <a:avLst/>
          </a:prstGeom>
          <a:noFill/>
        </p:spPr>
      </p:pic>
    </p:spTree>
    <p:extLst>
      <p:ext uri="{BB962C8B-B14F-4D97-AF65-F5344CB8AC3E}">
        <p14:creationId xmlns:p14="http://schemas.microsoft.com/office/powerpoint/2010/main" val="2630625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F6002-B76D-99B0-21D3-E83683440618}"/>
              </a:ext>
            </a:extLst>
          </p:cNvPr>
          <p:cNvSpPr>
            <a:spLocks noGrp="1"/>
          </p:cNvSpPr>
          <p:nvPr>
            <p:ph type="title"/>
          </p:nvPr>
        </p:nvSpPr>
        <p:spPr/>
        <p:txBody>
          <a:bodyPr anchor="ctr">
            <a:normAutofit/>
          </a:bodyPr>
          <a:lstStyle/>
          <a:p>
            <a:pPr marL="36576" indent="0">
              <a:lnSpc>
                <a:spcPct val="90000"/>
              </a:lnSpc>
              <a:buNone/>
            </a:pPr>
            <a:r>
              <a:rPr lang="en-US" sz="4000" dirty="0"/>
              <a:t>How does Git work?</a:t>
            </a:r>
          </a:p>
        </p:txBody>
      </p:sp>
      <p:sp>
        <p:nvSpPr>
          <p:cNvPr id="5" name="Date Placeholder 4">
            <a:extLst>
              <a:ext uri="{FF2B5EF4-FFF2-40B4-BE49-F238E27FC236}">
                <a16:creationId xmlns:a16="http://schemas.microsoft.com/office/drawing/2014/main" id="{B6F62F6E-60A0-8FFC-551E-506303FABA54}"/>
              </a:ext>
            </a:extLst>
          </p:cNvPr>
          <p:cNvSpPr>
            <a:spLocks noGrp="1"/>
          </p:cNvSpPr>
          <p:nvPr>
            <p:ph type="dt" sz="half" idx="4294967295"/>
          </p:nvPr>
        </p:nvSpPr>
        <p:spPr>
          <a:xfrm>
            <a:off x="0" y="4772025"/>
            <a:ext cx="2133600" cy="273050"/>
          </a:xfrm>
        </p:spPr>
        <p:txBody>
          <a:bodyPr anchor="ctr">
            <a:normAutofit/>
          </a:bodyPr>
          <a:lstStyle/>
          <a:p>
            <a:pPr>
              <a:lnSpc>
                <a:spcPct val="90000"/>
              </a:lnSpc>
              <a:spcAft>
                <a:spcPts val="600"/>
              </a:spcAft>
            </a:pPr>
            <a:fld id="{360D11B8-E184-47EB-B689-91B87491E864}" type="datetime1">
              <a:rPr lang="en-US" smtClean="0"/>
              <a:pPr>
                <a:lnSpc>
                  <a:spcPct val="90000"/>
                </a:lnSpc>
                <a:spcAft>
                  <a:spcPts val="600"/>
                </a:spcAft>
              </a:pPr>
              <a:t>10/14/2025</a:t>
            </a:fld>
            <a:endParaRPr lang="en-US"/>
          </a:p>
        </p:txBody>
      </p:sp>
      <p:sp>
        <p:nvSpPr>
          <p:cNvPr id="6" name="Footer Placeholder 5">
            <a:extLst>
              <a:ext uri="{FF2B5EF4-FFF2-40B4-BE49-F238E27FC236}">
                <a16:creationId xmlns:a16="http://schemas.microsoft.com/office/drawing/2014/main" id="{A022E6AF-42DB-A2D2-413C-0A8C73A0820E}"/>
              </a:ext>
            </a:extLst>
          </p:cNvPr>
          <p:cNvSpPr>
            <a:spLocks noGrp="1"/>
          </p:cNvSpPr>
          <p:nvPr>
            <p:ph type="ftr" sz="quarter" idx="4294967295"/>
          </p:nvPr>
        </p:nvSpPr>
        <p:spPr>
          <a:xfrm>
            <a:off x="6248400" y="4767263"/>
            <a:ext cx="2895600" cy="274637"/>
          </a:xfrm>
        </p:spPr>
        <p:txBody>
          <a:bodyPr anchor="ctr">
            <a:normAutofit/>
          </a:bodyPr>
          <a:lstStyle/>
          <a:p>
            <a:pPr>
              <a:lnSpc>
                <a:spcPct val="90000"/>
              </a:lnSpc>
              <a:spcAft>
                <a:spcPts val="600"/>
              </a:spcAft>
            </a:pPr>
            <a:r>
              <a:rPr lang="en-US"/>
              <a:t> </a:t>
            </a:r>
          </a:p>
        </p:txBody>
      </p:sp>
      <p:sp>
        <p:nvSpPr>
          <p:cNvPr id="7" name="Slide Number Placeholder 6">
            <a:extLst>
              <a:ext uri="{FF2B5EF4-FFF2-40B4-BE49-F238E27FC236}">
                <a16:creationId xmlns:a16="http://schemas.microsoft.com/office/drawing/2014/main" id="{FF582077-8D3C-C748-8A19-5AC6E907F498}"/>
              </a:ext>
            </a:extLst>
          </p:cNvPr>
          <p:cNvSpPr>
            <a:spLocks noGrp="1"/>
          </p:cNvSpPr>
          <p:nvPr>
            <p:ph type="sldNum" sz="quarter" idx="4294967295"/>
          </p:nvPr>
        </p:nvSpPr>
        <p:spPr>
          <a:xfrm>
            <a:off x="8642350" y="4767263"/>
            <a:ext cx="501650" cy="274637"/>
          </a:xfrm>
        </p:spPr>
        <p:txBody>
          <a:bodyPr anchor="ctr">
            <a:normAutofit fontScale="77500" lnSpcReduction="20000"/>
          </a:bodyPr>
          <a:lstStyle/>
          <a:p>
            <a:pPr>
              <a:lnSpc>
                <a:spcPct val="90000"/>
              </a:lnSpc>
              <a:spcAft>
                <a:spcPts val="600"/>
              </a:spcAft>
            </a:pPr>
            <a:fld id="{17918391-D411-FE40-AAD7-861AE5233E0E}" type="slidenum">
              <a:rPr lang="en-US" smtClean="0"/>
              <a:pPr>
                <a:lnSpc>
                  <a:spcPct val="90000"/>
                </a:lnSpc>
                <a:spcAft>
                  <a:spcPts val="600"/>
                </a:spcAft>
              </a:pPr>
              <a:t>8</a:t>
            </a:fld>
            <a:endParaRPr lang="en-US"/>
          </a:p>
        </p:txBody>
      </p:sp>
      <p:pic>
        <p:nvPicPr>
          <p:cNvPr id="9" name="Picture 8">
            <a:extLst>
              <a:ext uri="{FF2B5EF4-FFF2-40B4-BE49-F238E27FC236}">
                <a16:creationId xmlns:a16="http://schemas.microsoft.com/office/drawing/2014/main" id="{D3E2AFD3-D340-3135-1E08-2C7F282D3CC3}"/>
              </a:ext>
            </a:extLst>
          </p:cNvPr>
          <p:cNvPicPr>
            <a:picLocks noChangeAspect="1"/>
          </p:cNvPicPr>
          <p:nvPr/>
        </p:nvPicPr>
        <p:blipFill>
          <a:blip r:embed="rId2"/>
          <a:stretch>
            <a:fillRect/>
          </a:stretch>
        </p:blipFill>
        <p:spPr>
          <a:xfrm>
            <a:off x="1734207" y="1127220"/>
            <a:ext cx="5932618" cy="3070130"/>
          </a:xfrm>
          <a:prstGeom prst="rect">
            <a:avLst/>
          </a:prstGeom>
          <a:noFill/>
        </p:spPr>
      </p:pic>
    </p:spTree>
    <p:extLst>
      <p:ext uri="{BB962C8B-B14F-4D97-AF65-F5344CB8AC3E}">
        <p14:creationId xmlns:p14="http://schemas.microsoft.com/office/powerpoint/2010/main" val="174363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8F6002-B76D-99B0-21D3-E83683440618}"/>
              </a:ext>
            </a:extLst>
          </p:cNvPr>
          <p:cNvSpPr>
            <a:spLocks noGrp="1"/>
          </p:cNvSpPr>
          <p:nvPr>
            <p:ph type="title"/>
          </p:nvPr>
        </p:nvSpPr>
        <p:spPr>
          <a:xfrm>
            <a:off x="396149" y="0"/>
            <a:ext cx="8226854" cy="705332"/>
          </a:xfrm>
        </p:spPr>
        <p:txBody>
          <a:bodyPr anchor="ctr">
            <a:normAutofit/>
          </a:bodyPr>
          <a:lstStyle/>
          <a:p>
            <a:pPr marL="36576" indent="0">
              <a:lnSpc>
                <a:spcPct val="90000"/>
              </a:lnSpc>
              <a:buNone/>
            </a:pPr>
            <a:r>
              <a:rPr lang="en-US" sz="4000" dirty="0"/>
              <a:t>Git Unstage files </a:t>
            </a:r>
          </a:p>
        </p:txBody>
      </p:sp>
      <p:sp>
        <p:nvSpPr>
          <p:cNvPr id="2" name="Content Placeholder 2">
            <a:extLst>
              <a:ext uri="{FF2B5EF4-FFF2-40B4-BE49-F238E27FC236}">
                <a16:creationId xmlns:a16="http://schemas.microsoft.com/office/drawing/2014/main" id="{FDF83462-391F-84B4-93FC-66C29565E02D}"/>
              </a:ext>
            </a:extLst>
          </p:cNvPr>
          <p:cNvSpPr>
            <a:spLocks noGrp="1"/>
          </p:cNvSpPr>
          <p:nvPr>
            <p:ph idx="1"/>
          </p:nvPr>
        </p:nvSpPr>
        <p:spPr>
          <a:xfrm>
            <a:off x="520997" y="605350"/>
            <a:ext cx="7467600" cy="3262788"/>
          </a:xfrm>
        </p:spPr>
        <p:txBody>
          <a:bodyPr>
            <a:noAutofit/>
          </a:bodyPr>
          <a:lstStyle/>
          <a:p>
            <a:r>
              <a:rPr lang="en-US" sz="1500" dirty="0"/>
              <a:t>vim </a:t>
            </a:r>
            <a:r>
              <a:rPr lang="en-US" sz="1500" dirty="0" err="1"/>
              <a:t>index.html</a:t>
            </a:r>
            <a:r>
              <a:rPr lang="en-US" sz="1500" dirty="0"/>
              <a:t> </a:t>
            </a:r>
          </a:p>
          <a:p>
            <a:r>
              <a:rPr lang="en-US" sz="1500" dirty="0"/>
              <a:t>vim </a:t>
            </a:r>
            <a:r>
              <a:rPr lang="en-US" sz="1500" dirty="0" err="1"/>
              <a:t>readme.md</a:t>
            </a:r>
            <a:r>
              <a:rPr lang="en-US" sz="1500" dirty="0"/>
              <a:t> (”Hello! I am learning git”)</a:t>
            </a:r>
          </a:p>
          <a:p>
            <a:r>
              <a:rPr lang="en-US" sz="1500" dirty="0"/>
              <a:t>git status</a:t>
            </a:r>
          </a:p>
          <a:p>
            <a:r>
              <a:rPr lang="en-US" sz="1500" dirty="0"/>
              <a:t>git add . </a:t>
            </a:r>
          </a:p>
          <a:p>
            <a:r>
              <a:rPr lang="en-US" sz="1500" dirty="0"/>
              <a:t>git commit -m “Added </a:t>
            </a:r>
            <a:r>
              <a:rPr lang="en-US" sz="1500" dirty="0" err="1"/>
              <a:t>index.html</a:t>
            </a:r>
            <a:r>
              <a:rPr lang="en-US" sz="1500" dirty="0"/>
              <a:t> and readme”</a:t>
            </a:r>
          </a:p>
          <a:p>
            <a:r>
              <a:rPr lang="en-US" sz="1500" dirty="0"/>
              <a:t>git status</a:t>
            </a:r>
          </a:p>
          <a:p>
            <a:r>
              <a:rPr lang="en-US" sz="1500" dirty="0"/>
              <a:t>git reset HEAD </a:t>
            </a:r>
            <a:r>
              <a:rPr lang="en-US" sz="1500" dirty="0" err="1"/>
              <a:t>readme.md</a:t>
            </a:r>
            <a:r>
              <a:rPr lang="en-US" sz="1500" dirty="0"/>
              <a:t> (Note: Removes from the staging area and it doesn’t mean that the changes have gone away. Need to commit)</a:t>
            </a:r>
          </a:p>
          <a:p>
            <a:r>
              <a:rPr lang="en-US" sz="1500" dirty="0"/>
              <a:t>git status</a:t>
            </a:r>
          </a:p>
          <a:p>
            <a:r>
              <a:rPr lang="en-US" sz="1500" dirty="0"/>
              <a:t>git commit -m “added first page” (Commits only </a:t>
            </a:r>
            <a:r>
              <a:rPr lang="en-US" sz="1500" dirty="0" err="1"/>
              <a:t>index.html</a:t>
            </a:r>
            <a:r>
              <a:rPr lang="en-US" sz="1500" dirty="0"/>
              <a:t>)</a:t>
            </a:r>
          </a:p>
          <a:p>
            <a:r>
              <a:rPr lang="en-US" sz="1500" dirty="0"/>
              <a:t>git status</a:t>
            </a:r>
          </a:p>
          <a:p>
            <a:r>
              <a:rPr lang="en-US" sz="1500" dirty="0"/>
              <a:t>git add .</a:t>
            </a:r>
          </a:p>
          <a:p>
            <a:r>
              <a:rPr lang="en-US" sz="1500" dirty="0"/>
              <a:t>git commit -m “added readme”</a:t>
            </a:r>
          </a:p>
          <a:p>
            <a:r>
              <a:rPr lang="en-US" sz="1500" dirty="0"/>
              <a:t>git status</a:t>
            </a:r>
          </a:p>
        </p:txBody>
      </p:sp>
      <p:sp>
        <p:nvSpPr>
          <p:cNvPr id="5" name="Date Placeholder 4">
            <a:extLst>
              <a:ext uri="{FF2B5EF4-FFF2-40B4-BE49-F238E27FC236}">
                <a16:creationId xmlns:a16="http://schemas.microsoft.com/office/drawing/2014/main" id="{B6F62F6E-60A0-8FFC-551E-506303FABA54}"/>
              </a:ext>
            </a:extLst>
          </p:cNvPr>
          <p:cNvSpPr>
            <a:spLocks noGrp="1"/>
          </p:cNvSpPr>
          <p:nvPr>
            <p:ph type="dt" sz="half" idx="4294967295"/>
          </p:nvPr>
        </p:nvSpPr>
        <p:spPr>
          <a:xfrm>
            <a:off x="0" y="4772025"/>
            <a:ext cx="2133600" cy="273050"/>
          </a:xfrm>
        </p:spPr>
        <p:txBody>
          <a:bodyPr anchor="ctr">
            <a:normAutofit/>
          </a:bodyPr>
          <a:lstStyle/>
          <a:p>
            <a:pPr>
              <a:lnSpc>
                <a:spcPct val="90000"/>
              </a:lnSpc>
              <a:spcAft>
                <a:spcPts val="600"/>
              </a:spcAft>
            </a:pPr>
            <a:fld id="{360D11B8-E184-47EB-B689-91B87491E864}" type="datetime1">
              <a:rPr lang="en-US" smtClean="0"/>
              <a:pPr>
                <a:lnSpc>
                  <a:spcPct val="90000"/>
                </a:lnSpc>
                <a:spcAft>
                  <a:spcPts val="600"/>
                </a:spcAft>
              </a:pPr>
              <a:t>10/14/2025</a:t>
            </a:fld>
            <a:endParaRPr lang="en-US"/>
          </a:p>
        </p:txBody>
      </p:sp>
      <p:sp>
        <p:nvSpPr>
          <p:cNvPr id="6" name="Footer Placeholder 5">
            <a:extLst>
              <a:ext uri="{FF2B5EF4-FFF2-40B4-BE49-F238E27FC236}">
                <a16:creationId xmlns:a16="http://schemas.microsoft.com/office/drawing/2014/main" id="{A022E6AF-42DB-A2D2-413C-0A8C73A0820E}"/>
              </a:ext>
            </a:extLst>
          </p:cNvPr>
          <p:cNvSpPr>
            <a:spLocks noGrp="1"/>
          </p:cNvSpPr>
          <p:nvPr>
            <p:ph type="ftr" sz="quarter" idx="4294967295"/>
          </p:nvPr>
        </p:nvSpPr>
        <p:spPr>
          <a:xfrm>
            <a:off x="6248400" y="4767263"/>
            <a:ext cx="2895600" cy="274637"/>
          </a:xfrm>
        </p:spPr>
        <p:txBody>
          <a:bodyPr anchor="ctr">
            <a:normAutofit/>
          </a:bodyPr>
          <a:lstStyle/>
          <a:p>
            <a:pPr>
              <a:lnSpc>
                <a:spcPct val="90000"/>
              </a:lnSpc>
              <a:spcAft>
                <a:spcPts val="600"/>
              </a:spcAft>
            </a:pPr>
            <a:r>
              <a:rPr lang="en-US"/>
              <a:t> </a:t>
            </a:r>
          </a:p>
        </p:txBody>
      </p:sp>
      <p:sp>
        <p:nvSpPr>
          <p:cNvPr id="7" name="Slide Number Placeholder 6">
            <a:extLst>
              <a:ext uri="{FF2B5EF4-FFF2-40B4-BE49-F238E27FC236}">
                <a16:creationId xmlns:a16="http://schemas.microsoft.com/office/drawing/2014/main" id="{FF582077-8D3C-C748-8A19-5AC6E907F498}"/>
              </a:ext>
            </a:extLst>
          </p:cNvPr>
          <p:cNvSpPr>
            <a:spLocks noGrp="1"/>
          </p:cNvSpPr>
          <p:nvPr>
            <p:ph type="sldNum" sz="quarter" idx="4294967295"/>
          </p:nvPr>
        </p:nvSpPr>
        <p:spPr>
          <a:xfrm>
            <a:off x="8642350" y="4767263"/>
            <a:ext cx="501650" cy="274637"/>
          </a:xfrm>
        </p:spPr>
        <p:txBody>
          <a:bodyPr anchor="ctr">
            <a:normAutofit fontScale="77500" lnSpcReduction="20000"/>
          </a:bodyPr>
          <a:lstStyle/>
          <a:p>
            <a:pPr>
              <a:lnSpc>
                <a:spcPct val="90000"/>
              </a:lnSpc>
              <a:spcAft>
                <a:spcPts val="600"/>
              </a:spcAft>
            </a:pPr>
            <a:fld id="{17918391-D411-FE40-AAD7-861AE5233E0E}" type="slidenum">
              <a:rPr lang="en-US" smtClean="0"/>
              <a:pPr>
                <a:lnSpc>
                  <a:spcPct val="90000"/>
                </a:lnSpc>
                <a:spcAft>
                  <a:spcPts val="600"/>
                </a:spcAft>
              </a:pPr>
              <a:t>9</a:t>
            </a:fld>
            <a:endParaRPr lang="en-US"/>
          </a:p>
        </p:txBody>
      </p:sp>
    </p:spTree>
    <p:extLst>
      <p:ext uri="{BB962C8B-B14F-4D97-AF65-F5344CB8AC3E}">
        <p14:creationId xmlns:p14="http://schemas.microsoft.com/office/powerpoint/2010/main" val="24971030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4274</TotalTime>
  <Words>1983</Words>
  <Application>Microsoft Office PowerPoint</Application>
  <PresentationFormat>On-screen Show (16:9)</PresentationFormat>
  <Paragraphs>330</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-apple-system</vt:lpstr>
      <vt:lpstr>Arial</vt:lpstr>
      <vt:lpstr>Calibri</vt:lpstr>
      <vt:lpstr>Century Gothic</vt:lpstr>
      <vt:lpstr>Edwardian Script ITC</vt:lpstr>
      <vt:lpstr>Lato</vt:lpstr>
      <vt:lpstr>Optima</vt:lpstr>
      <vt:lpstr>Wingdings 3</vt:lpstr>
      <vt:lpstr>Ion</vt:lpstr>
      <vt:lpstr>Outline</vt:lpstr>
      <vt:lpstr>WHAT IS VERSION CONTROL</vt:lpstr>
      <vt:lpstr>What is Git/GitLab/GitHub?</vt:lpstr>
      <vt:lpstr>Download Git</vt:lpstr>
      <vt:lpstr>Setting up Git</vt:lpstr>
      <vt:lpstr>Creating a Repository</vt:lpstr>
      <vt:lpstr>How does Git work?</vt:lpstr>
      <vt:lpstr>How does Git work?</vt:lpstr>
      <vt:lpstr>Git Unstage files </vt:lpstr>
      <vt:lpstr>Track Changes</vt:lpstr>
      <vt:lpstr>Committing a folder</vt:lpstr>
      <vt:lpstr>Delete Files</vt:lpstr>
      <vt:lpstr>Delete Folder</vt:lpstr>
      <vt:lpstr>Ignore files (For private files not in repo)</vt:lpstr>
      <vt:lpstr>Git Branch </vt:lpstr>
      <vt:lpstr>Git Merge</vt:lpstr>
      <vt:lpstr>Fast-forward Merge</vt:lpstr>
      <vt:lpstr>Git Merge</vt:lpstr>
      <vt:lpstr>Git Merge</vt:lpstr>
      <vt:lpstr>Advanced Merge</vt:lpstr>
      <vt:lpstr>Merge Conflicts</vt:lpstr>
      <vt:lpstr>Remotes in CERN Gitlab- SSH</vt:lpstr>
      <vt:lpstr>Remotes in CERN Gitlab- SSH</vt:lpstr>
      <vt:lpstr>Remotes in CERN Gitlab- SSH</vt:lpstr>
      <vt:lpstr>Remotes in CERN Gitlab- SSH</vt:lpstr>
      <vt:lpstr>Remotes in CERN Gitlab- Git Push</vt:lpstr>
      <vt:lpstr>Remotes in CERN Gitlab- Git Pull</vt:lpstr>
      <vt:lpstr>Remotes in CERN Gitlab- Git Clone</vt:lpstr>
      <vt:lpstr>Remotes in CERN Gitlab- Git Clone</vt:lpstr>
      <vt:lpstr>Summary</vt:lpstr>
      <vt:lpstr>GitLab CI</vt:lpstr>
      <vt:lpstr>Thanks for your attention</vt:lpstr>
      <vt:lpstr>PowerPoint Presentation</vt:lpstr>
    </vt:vector>
  </TitlesOfParts>
  <Company>cern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CERN User</dc:creator>
  <cp:lastModifiedBy>Ashish</cp:lastModifiedBy>
  <cp:revision>121</cp:revision>
  <dcterms:created xsi:type="dcterms:W3CDTF">2012-11-30T11:04:26Z</dcterms:created>
  <dcterms:modified xsi:type="dcterms:W3CDTF">2025-10-14T08:03:46Z</dcterms:modified>
</cp:coreProperties>
</file>