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embeddedFontLst>
    <p:embeddedFont>
      <p:font typeface="poppins-bold" panose="020B0604020202020204" charset="0"/>
      <p:regular r:id="rId15"/>
    </p:embeddedFont>
    <p:embeddedFont>
      <p:font typeface="Poppi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10800000" flipH="1" flipV="1">
            <a:off x="0" y="2715768"/>
            <a:ext cx="6455664" cy="4142232"/>
          </a:xfrm>
          <a:prstGeom prst="rtTriangle">
            <a:avLst/>
          </a:prstGeom>
          <a:gradFill>
            <a:gsLst>
              <a:gs pos="0">
                <a:schemeClr val="accent1">
                  <a:alpha val="80000"/>
                  <a:lumMod val="80000"/>
                  <a:lumOff val="20000"/>
                </a:schemeClr>
              </a:gs>
              <a:gs pos="87000">
                <a:schemeClr val="accent1">
                  <a:lumMod val="80000"/>
                  <a:lumOff val="20000"/>
                </a:schemeClr>
              </a:gs>
            </a:gsLst>
            <a:lin ang="10800000" scaled="0"/>
          </a:gradFill>
          <a:ln w="12700" cap="sq">
            <a:noFill/>
            <a:miter/>
          </a:ln>
        </p:spPr>
        <p:txBody>
          <a:bodyPr vert="horz" wrap="square" lIns="91440" tIns="45720" rIns="91440" bIns="45720" rtlCol="0" anchor="ctr"/>
          <a:lstStyle/>
          <a:p>
            <a:pPr algn="l"/>
            <a:endParaRPr kumimoji="1" lang="zh-CN" altLang="en-US"/>
          </a:p>
        </p:txBody>
      </p:sp>
      <p:sp>
        <p:nvSpPr>
          <p:cNvPr id="3" name="标题 1"/>
          <p:cNvSpPr txBox="1"/>
          <p:nvPr/>
        </p:nvSpPr>
        <p:spPr>
          <a:xfrm rot="10800000" flipH="1">
            <a:off x="0" y="0"/>
            <a:ext cx="8058937" cy="5349240"/>
          </a:xfrm>
          <a:prstGeom prst="rtTriangle">
            <a:avLst/>
          </a:prstGeom>
          <a:gradFill>
            <a:gsLst>
              <a:gs pos="0">
                <a:schemeClr val="accent1">
                  <a:lumMod val="80000"/>
                  <a:lumOff val="20000"/>
                </a:schemeClr>
              </a:gs>
              <a:gs pos="87000">
                <a:schemeClr val="accent1">
                  <a:lumMod val="95000"/>
                </a:schemeClr>
              </a:gs>
            </a:gsLst>
            <a:lin ang="10800000" scaled="0"/>
          </a:gradFill>
          <a:ln w="12700" cap="sq">
            <a:noFill/>
            <a:miter/>
          </a:ln>
        </p:spPr>
        <p:txBody>
          <a:bodyPr vert="horz" wrap="square" lIns="91440" tIns="45720" rIns="91440" bIns="45720" rtlCol="0" anchor="ctr"/>
          <a:lstStyle/>
          <a:p>
            <a:pPr algn="l"/>
            <a:endParaRPr kumimoji="1" lang="zh-CN" altLang="en-US"/>
          </a:p>
        </p:txBody>
      </p:sp>
      <p:sp>
        <p:nvSpPr>
          <p:cNvPr id="4" name="标题 1"/>
          <p:cNvSpPr txBox="1"/>
          <p:nvPr/>
        </p:nvSpPr>
        <p:spPr>
          <a:xfrm>
            <a:off x="7617391" y="4790514"/>
            <a:ext cx="3876675" cy="427486"/>
          </a:xfrm>
          <a:prstGeom prst="roundRect">
            <a:avLst>
              <a:gd name="adj" fmla="val 50000"/>
            </a:avLst>
          </a:prstGeom>
          <a:no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 name="标题 1"/>
          <p:cNvSpPr txBox="1"/>
          <p:nvPr/>
        </p:nvSpPr>
        <p:spPr>
          <a:xfrm>
            <a:off x="4301837" y="1662546"/>
            <a:ext cx="7211630" cy="2826327"/>
          </a:xfrm>
          <a:prstGeom prst="rect">
            <a:avLst/>
          </a:prstGeom>
          <a:noFill/>
          <a:ln>
            <a:noFill/>
          </a:ln>
        </p:spPr>
        <p:txBody>
          <a:bodyPr vert="horz" wrap="square" lIns="0" tIns="0" rIns="0" bIns="0" rtlCol="0" anchor="ctr"/>
          <a:lstStyle/>
          <a:p>
            <a:pPr algn="r"/>
            <a:r>
              <a:rPr kumimoji="1" lang="en-US" altLang="zh-CN" sz="3700">
                <a:ln w="12700">
                  <a:noFill/>
                </a:ln>
                <a:solidFill>
                  <a:srgbClr val="BB1C21">
                    <a:alpha val="100000"/>
                  </a:srgbClr>
                </a:solidFill>
                <a:latin typeface="Poppins"/>
                <a:ea typeface="Poppins"/>
                <a:cs typeface="Poppins"/>
              </a:rPr>
              <a:t>Understanding the Differences Between TDD, BDD, Cucumber, and JBehave</a:t>
            </a:r>
            <a:endParaRPr kumimoji="1" lang="zh-CN" altLang="en-US"/>
          </a:p>
        </p:txBody>
      </p:sp>
      <p:sp>
        <p:nvSpPr>
          <p:cNvPr id="7" name="标题 1"/>
          <p:cNvSpPr txBox="1"/>
          <p:nvPr/>
        </p:nvSpPr>
        <p:spPr>
          <a:xfrm>
            <a:off x="7628502" y="4807244"/>
            <a:ext cx="3851735" cy="414817"/>
          </a:xfrm>
          <a:prstGeom prst="rect">
            <a:avLst/>
          </a:prstGeom>
          <a:noFill/>
          <a:ln>
            <a:noFill/>
          </a:ln>
        </p:spPr>
        <p:txBody>
          <a:bodyPr vert="horz" wrap="square" lIns="0" tIns="0" rIns="0" bIns="0" rtlCol="0" anchor="ctr"/>
          <a:lstStyle/>
          <a:p>
            <a:pPr algn="ctr"/>
            <a:r>
              <a:rPr kumimoji="1" lang="en-US" altLang="zh-CN" dirty="0" smtClean="0"/>
              <a:t>AASHISHACADEMY</a:t>
            </a:r>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2092804" y="1468033"/>
            <a:ext cx="3792652" cy="4582333"/>
          </a:xfrm>
          <a:prstGeom prst="roundRect">
            <a:avLst>
              <a:gd name="adj" fmla="val 4436"/>
            </a:avLst>
          </a:prstGeom>
          <a:solidFill>
            <a:schemeClr val="bg1"/>
          </a:solidFill>
          <a:ln w="28575" cap="sq">
            <a:solidFill>
              <a:schemeClr val="accent1"/>
            </a:solid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2260575" y="3844171"/>
            <a:ext cx="3457110" cy="2078360"/>
          </a:xfrm>
          <a:prstGeom prst="rect">
            <a:avLst/>
          </a:prstGeom>
          <a:noFill/>
          <a:ln cap="sq">
            <a:noFill/>
          </a:ln>
          <a:effectLst/>
        </p:spPr>
        <p:txBody>
          <a:bodyPr vert="horz" wrap="square" lIns="85039" tIns="42520" rIns="85039" bIns="42520" rtlCol="0" anchor="t"/>
          <a:lstStyle/>
          <a:p>
            <a:pPr algn="ctr"/>
            <a:r>
              <a:rPr kumimoji="1" lang="en-US" altLang="zh-CN" sz="1400">
                <a:ln w="12700">
                  <a:noFill/>
                </a:ln>
                <a:solidFill>
                  <a:srgbClr val="404040">
                    <a:alpha val="100000"/>
                  </a:srgbClr>
                </a:solidFill>
                <a:latin typeface="Poppins"/>
                <a:ea typeface="Poppins"/>
                <a:cs typeface="Poppins"/>
              </a:rPr>
              <a:t>Cucumber is an open- source tool that supports Behavior- Driven Development (BDD). It allows writing test cases in plain language, facilitating collaboration between developers and non- technical stakeholders.</a:t>
            </a:r>
            <a:endParaRPr kumimoji="1" lang="zh-CN" altLang="en-US"/>
          </a:p>
        </p:txBody>
      </p:sp>
      <p:sp>
        <p:nvSpPr>
          <p:cNvPr id="4" name="标题 1"/>
          <p:cNvSpPr txBox="1"/>
          <p:nvPr/>
        </p:nvSpPr>
        <p:spPr>
          <a:xfrm>
            <a:off x="2260575" y="3262743"/>
            <a:ext cx="3454400" cy="351740"/>
          </a:xfrm>
          <a:prstGeom prst="rect">
            <a:avLst/>
          </a:prstGeom>
          <a:noFill/>
          <a:ln cap="sq">
            <a:noFill/>
          </a:ln>
          <a:effectLst/>
        </p:spPr>
        <p:txBody>
          <a:bodyPr vert="horz" wrap="square" lIns="85039" tIns="42520" rIns="85039" bIns="42520" rtlCol="0" anchor="ctr">
            <a:spAutoFit/>
          </a:bodyPr>
          <a:lstStyle/>
          <a:p>
            <a:pPr algn="ctr"/>
            <a:r>
              <a:rPr kumimoji="1" lang="en-US" altLang="zh-CN" sz="1600">
                <a:ln w="12700">
                  <a:noFill/>
                </a:ln>
                <a:solidFill>
                  <a:srgbClr val="BB1C21">
                    <a:alpha val="100000"/>
                  </a:srgbClr>
                </a:solidFill>
                <a:latin typeface="poppins-bold"/>
                <a:ea typeface="poppins-bold"/>
                <a:cs typeface="poppins-bold"/>
              </a:rPr>
              <a:t>What is Cucumber?</a:t>
            </a:r>
            <a:endParaRPr kumimoji="1" lang="zh-CN" altLang="en-US"/>
          </a:p>
        </p:txBody>
      </p:sp>
      <p:sp>
        <p:nvSpPr>
          <p:cNvPr id="5" name="标题 1"/>
          <p:cNvSpPr txBox="1"/>
          <p:nvPr/>
        </p:nvSpPr>
        <p:spPr>
          <a:xfrm>
            <a:off x="3333153" y="1721794"/>
            <a:ext cx="1311954" cy="131195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a:off x="3627027" y="2036478"/>
            <a:ext cx="724206" cy="682580"/>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ahLst/>
            <a:cxn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a:off x="6355250" y="1473200"/>
            <a:ext cx="3830752" cy="4577166"/>
          </a:xfrm>
          <a:prstGeom prst="roundRect">
            <a:avLst>
              <a:gd name="adj" fmla="val 4436"/>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a:off x="6516671" y="3844171"/>
            <a:ext cx="3507910" cy="2074029"/>
          </a:xfrm>
          <a:prstGeom prst="rect">
            <a:avLst/>
          </a:prstGeom>
          <a:noFill/>
          <a:ln cap="sq">
            <a:noFill/>
          </a:ln>
          <a:effectLst/>
        </p:spPr>
        <p:txBody>
          <a:bodyPr vert="horz" wrap="square" lIns="85039" tIns="42520" rIns="85039" bIns="42520" rtlCol="0" anchor="t"/>
          <a:lstStyle/>
          <a:p>
            <a:pPr algn="ctr"/>
            <a:r>
              <a:rPr kumimoji="1" lang="en-US" altLang="zh-CN" sz="1400">
                <a:ln w="12700">
                  <a:noFill/>
                </a:ln>
                <a:solidFill>
                  <a:srgbClr val="FFFFFF">
                    <a:alpha val="100000"/>
                  </a:srgbClr>
                </a:solidFill>
                <a:latin typeface="Poppins"/>
                <a:ea typeface="Poppins"/>
                <a:cs typeface="Poppins"/>
              </a:rPr>
              <a:t>JBehave is another BDD framework designed for Java development. It encourages writing tests in a story- driven approach, emphasizing straightforward narrative structures that describe system behaviors.</a:t>
            </a:r>
            <a:endParaRPr kumimoji="1" lang="zh-CN" altLang="en-US"/>
          </a:p>
        </p:txBody>
      </p:sp>
      <p:sp>
        <p:nvSpPr>
          <p:cNvPr id="9" name="标题 1"/>
          <p:cNvSpPr txBox="1"/>
          <p:nvPr/>
        </p:nvSpPr>
        <p:spPr>
          <a:xfrm>
            <a:off x="6518026" y="3262743"/>
            <a:ext cx="3505200" cy="351740"/>
          </a:xfrm>
          <a:prstGeom prst="rect">
            <a:avLst/>
          </a:prstGeom>
          <a:noFill/>
          <a:ln cap="sq">
            <a:noFill/>
          </a:ln>
          <a:effectLst/>
        </p:spPr>
        <p:txBody>
          <a:bodyPr vert="horz" wrap="square" lIns="85039" tIns="42520" rIns="85039" bIns="42520" rtlCol="0" anchor="ctr">
            <a:spAutoFit/>
          </a:bodyPr>
          <a:lstStyle/>
          <a:p>
            <a:pPr algn="ctr"/>
            <a:r>
              <a:rPr kumimoji="1" lang="en-US" altLang="zh-CN" sz="1600">
                <a:ln w="12700">
                  <a:noFill/>
                </a:ln>
                <a:solidFill>
                  <a:srgbClr val="FFFFFF">
                    <a:alpha val="100000"/>
                  </a:srgbClr>
                </a:solidFill>
                <a:latin typeface="poppins-bold"/>
                <a:ea typeface="poppins-bold"/>
                <a:cs typeface="poppins-bold"/>
              </a:rPr>
              <a:t>What is JBehave?</a:t>
            </a:r>
            <a:endParaRPr kumimoji="1" lang="zh-CN" altLang="en-US"/>
          </a:p>
        </p:txBody>
      </p:sp>
      <p:sp>
        <p:nvSpPr>
          <p:cNvPr id="10" name="标题 1"/>
          <p:cNvSpPr txBox="1"/>
          <p:nvPr/>
        </p:nvSpPr>
        <p:spPr>
          <a:xfrm>
            <a:off x="7614649" y="1721794"/>
            <a:ext cx="1311954" cy="1311950"/>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a:off x="7955398" y="2017769"/>
            <a:ext cx="630455" cy="720001"/>
          </a:xfrm>
          <a:custGeom>
            <a:avLst/>
            <a:gdLst>
              <a:gd name="connsiteX0" fmla="*/ 361901 w 630455"/>
              <a:gd name="connsiteY0" fmla="*/ 82589 h 720001"/>
              <a:gd name="connsiteX1" fmla="*/ 361901 w 630455"/>
              <a:gd name="connsiteY1" fmla="*/ 203034 h 720001"/>
              <a:gd name="connsiteX2" fmla="*/ 427179 w 630455"/>
              <a:gd name="connsiteY2" fmla="*/ 268312 h 720001"/>
              <a:gd name="connsiteX3" fmla="*/ 547624 w 630455"/>
              <a:gd name="connsiteY3" fmla="*/ 268312 h 720001"/>
              <a:gd name="connsiteX4" fmla="*/ 113812 w 630455"/>
              <a:gd name="connsiteY4" fmla="*/ 0 h 720001"/>
              <a:gd name="connsiteX5" fmla="*/ 338847 w 630455"/>
              <a:gd name="connsiteY5" fmla="*/ 0 h 720001"/>
              <a:gd name="connsiteX6" fmla="*/ 340465 w 630455"/>
              <a:gd name="connsiteY6" fmla="*/ 162 h 720001"/>
              <a:gd name="connsiteX7" fmla="*/ 340789 w 630455"/>
              <a:gd name="connsiteY7" fmla="*/ 162 h 720001"/>
              <a:gd name="connsiteX8" fmla="*/ 344106 w 630455"/>
              <a:gd name="connsiteY8" fmla="*/ 809 h 720001"/>
              <a:gd name="connsiteX9" fmla="*/ 344186 w 630455"/>
              <a:gd name="connsiteY9" fmla="*/ 809 h 720001"/>
              <a:gd name="connsiteX10" fmla="*/ 347422 w 630455"/>
              <a:gd name="connsiteY10" fmla="*/ 1942 h 720001"/>
              <a:gd name="connsiteX11" fmla="*/ 347503 w 630455"/>
              <a:gd name="connsiteY11" fmla="*/ 1942 h 720001"/>
              <a:gd name="connsiteX12" fmla="*/ 349040 w 630455"/>
              <a:gd name="connsiteY12" fmla="*/ 2670 h 720001"/>
              <a:gd name="connsiteX13" fmla="*/ 349121 w 630455"/>
              <a:gd name="connsiteY13" fmla="*/ 2670 h 720001"/>
              <a:gd name="connsiteX14" fmla="*/ 350576 w 630455"/>
              <a:gd name="connsiteY14" fmla="*/ 3479 h 720001"/>
              <a:gd name="connsiteX15" fmla="*/ 350819 w 630455"/>
              <a:gd name="connsiteY15" fmla="*/ 3640 h 720001"/>
              <a:gd name="connsiteX16" fmla="*/ 352033 w 630455"/>
              <a:gd name="connsiteY16" fmla="*/ 4449 h 720001"/>
              <a:gd name="connsiteX17" fmla="*/ 352194 w 630455"/>
              <a:gd name="connsiteY17" fmla="*/ 4530 h 720001"/>
              <a:gd name="connsiteX18" fmla="*/ 353408 w 630455"/>
              <a:gd name="connsiteY18" fmla="*/ 5501 h 720001"/>
              <a:gd name="connsiteX19" fmla="*/ 353651 w 630455"/>
              <a:gd name="connsiteY19" fmla="*/ 5743 h 720001"/>
              <a:gd name="connsiteX20" fmla="*/ 354864 w 630455"/>
              <a:gd name="connsiteY20" fmla="*/ 6876 h 720001"/>
              <a:gd name="connsiteX21" fmla="*/ 623418 w 630455"/>
              <a:gd name="connsiteY21" fmla="*/ 275430 h 720001"/>
              <a:gd name="connsiteX22" fmla="*/ 624551 w 630455"/>
              <a:gd name="connsiteY22" fmla="*/ 276643 h 720001"/>
              <a:gd name="connsiteX23" fmla="*/ 624793 w 630455"/>
              <a:gd name="connsiteY23" fmla="*/ 276886 h 720001"/>
              <a:gd name="connsiteX24" fmla="*/ 625764 w 630455"/>
              <a:gd name="connsiteY24" fmla="*/ 278180 h 720001"/>
              <a:gd name="connsiteX25" fmla="*/ 625845 w 630455"/>
              <a:gd name="connsiteY25" fmla="*/ 278342 h 720001"/>
              <a:gd name="connsiteX26" fmla="*/ 626734 w 630455"/>
              <a:gd name="connsiteY26" fmla="*/ 279637 h 720001"/>
              <a:gd name="connsiteX27" fmla="*/ 626896 w 630455"/>
              <a:gd name="connsiteY27" fmla="*/ 279798 h 720001"/>
              <a:gd name="connsiteX28" fmla="*/ 627705 w 630455"/>
              <a:gd name="connsiteY28" fmla="*/ 281254 h 720001"/>
              <a:gd name="connsiteX29" fmla="*/ 628433 w 630455"/>
              <a:gd name="connsiteY29" fmla="*/ 282791 h 720001"/>
              <a:gd name="connsiteX30" fmla="*/ 629646 w 630455"/>
              <a:gd name="connsiteY30" fmla="*/ 286107 h 720001"/>
              <a:gd name="connsiteX31" fmla="*/ 630293 w 630455"/>
              <a:gd name="connsiteY31" fmla="*/ 289424 h 720001"/>
              <a:gd name="connsiteX32" fmla="*/ 630293 w 630455"/>
              <a:gd name="connsiteY32" fmla="*/ 289667 h 720001"/>
              <a:gd name="connsiteX33" fmla="*/ 630455 w 630455"/>
              <a:gd name="connsiteY33" fmla="*/ 291285 h 720001"/>
              <a:gd name="connsiteX34" fmla="*/ 630455 w 630455"/>
              <a:gd name="connsiteY34" fmla="*/ 292579 h 720001"/>
              <a:gd name="connsiteX35" fmla="*/ 630455 w 630455"/>
              <a:gd name="connsiteY35" fmla="*/ 606189 h 720001"/>
              <a:gd name="connsiteX36" fmla="*/ 516644 w 630455"/>
              <a:gd name="connsiteY36" fmla="*/ 720001 h 720001"/>
              <a:gd name="connsiteX37" fmla="*/ 113812 w 630455"/>
              <a:gd name="connsiteY37" fmla="*/ 720001 h 720001"/>
              <a:gd name="connsiteX38" fmla="*/ 0 w 630455"/>
              <a:gd name="connsiteY38" fmla="*/ 606189 h 720001"/>
              <a:gd name="connsiteX39" fmla="*/ 0 w 630455"/>
              <a:gd name="connsiteY39" fmla="*/ 113812 h 720001"/>
              <a:gd name="connsiteX40" fmla="*/ 113812 w 630455"/>
              <a:gd name="connsiteY40" fmla="*/ 0 h 720001"/>
            </a:gdLst>
            <a:ahLst/>
            <a:cxnLst/>
            <a:rect l="l" t="t" r="r" b="b"/>
            <a:pathLst>
              <a:path w="630455" h="720001">
                <a:moveTo>
                  <a:pt x="361901" y="82589"/>
                </a:moveTo>
                <a:lnTo>
                  <a:pt x="361901" y="203034"/>
                </a:lnTo>
                <a:cubicBezTo>
                  <a:pt x="361901" y="239030"/>
                  <a:pt x="391183" y="268312"/>
                  <a:pt x="427179" y="268312"/>
                </a:cubicBezTo>
                <a:lnTo>
                  <a:pt x="547624" y="268312"/>
                </a:lnTo>
                <a:close/>
                <a:moveTo>
                  <a:pt x="113812" y="0"/>
                </a:moveTo>
                <a:lnTo>
                  <a:pt x="338847" y="0"/>
                </a:lnTo>
                <a:cubicBezTo>
                  <a:pt x="339414" y="81"/>
                  <a:pt x="339899" y="81"/>
                  <a:pt x="340465" y="162"/>
                </a:cubicBezTo>
                <a:lnTo>
                  <a:pt x="340789" y="162"/>
                </a:lnTo>
                <a:cubicBezTo>
                  <a:pt x="341922" y="324"/>
                  <a:pt x="343054" y="485"/>
                  <a:pt x="344106" y="809"/>
                </a:cubicBezTo>
                <a:lnTo>
                  <a:pt x="344186" y="809"/>
                </a:lnTo>
                <a:cubicBezTo>
                  <a:pt x="345238" y="1052"/>
                  <a:pt x="346371" y="1456"/>
                  <a:pt x="347422" y="1942"/>
                </a:cubicBezTo>
                <a:lnTo>
                  <a:pt x="347503" y="1942"/>
                </a:lnTo>
                <a:cubicBezTo>
                  <a:pt x="348069" y="2184"/>
                  <a:pt x="348555" y="2427"/>
                  <a:pt x="349040" y="2670"/>
                </a:cubicBezTo>
                <a:lnTo>
                  <a:pt x="349121" y="2670"/>
                </a:lnTo>
                <a:cubicBezTo>
                  <a:pt x="349606" y="2912"/>
                  <a:pt x="350091" y="3155"/>
                  <a:pt x="350576" y="3479"/>
                </a:cubicBezTo>
                <a:cubicBezTo>
                  <a:pt x="350657" y="3560"/>
                  <a:pt x="350739" y="3560"/>
                  <a:pt x="350819" y="3640"/>
                </a:cubicBezTo>
                <a:cubicBezTo>
                  <a:pt x="351224" y="3883"/>
                  <a:pt x="351628" y="4126"/>
                  <a:pt x="352033" y="4449"/>
                </a:cubicBezTo>
                <a:cubicBezTo>
                  <a:pt x="352113" y="4449"/>
                  <a:pt x="352113" y="4530"/>
                  <a:pt x="352194" y="4530"/>
                </a:cubicBezTo>
                <a:lnTo>
                  <a:pt x="353408" y="5501"/>
                </a:lnTo>
                <a:lnTo>
                  <a:pt x="353651" y="5743"/>
                </a:lnTo>
                <a:cubicBezTo>
                  <a:pt x="354055" y="6148"/>
                  <a:pt x="354459" y="6472"/>
                  <a:pt x="354864" y="6876"/>
                </a:cubicBezTo>
                <a:lnTo>
                  <a:pt x="623418" y="275430"/>
                </a:lnTo>
                <a:cubicBezTo>
                  <a:pt x="623822" y="275835"/>
                  <a:pt x="624227" y="276239"/>
                  <a:pt x="624551" y="276643"/>
                </a:cubicBezTo>
                <a:lnTo>
                  <a:pt x="624793" y="276886"/>
                </a:lnTo>
                <a:cubicBezTo>
                  <a:pt x="625117" y="277291"/>
                  <a:pt x="625440" y="277776"/>
                  <a:pt x="625764" y="278180"/>
                </a:cubicBezTo>
                <a:cubicBezTo>
                  <a:pt x="625764" y="278261"/>
                  <a:pt x="625845" y="278342"/>
                  <a:pt x="625845" y="278342"/>
                </a:cubicBezTo>
                <a:cubicBezTo>
                  <a:pt x="626168" y="278747"/>
                  <a:pt x="626491" y="279232"/>
                  <a:pt x="626734" y="279637"/>
                </a:cubicBezTo>
                <a:cubicBezTo>
                  <a:pt x="626815" y="279637"/>
                  <a:pt x="626815" y="279717"/>
                  <a:pt x="626896" y="279798"/>
                </a:cubicBezTo>
                <a:cubicBezTo>
                  <a:pt x="627139" y="280284"/>
                  <a:pt x="627462" y="280769"/>
                  <a:pt x="627705" y="281254"/>
                </a:cubicBezTo>
                <a:cubicBezTo>
                  <a:pt x="627948" y="281739"/>
                  <a:pt x="628190" y="282225"/>
                  <a:pt x="628433" y="282791"/>
                </a:cubicBezTo>
                <a:cubicBezTo>
                  <a:pt x="628918" y="283843"/>
                  <a:pt x="629323" y="284975"/>
                  <a:pt x="629646" y="286107"/>
                </a:cubicBezTo>
                <a:cubicBezTo>
                  <a:pt x="629889" y="287159"/>
                  <a:pt x="630132" y="288291"/>
                  <a:pt x="630293" y="289424"/>
                </a:cubicBezTo>
                <a:lnTo>
                  <a:pt x="630293" y="289667"/>
                </a:lnTo>
                <a:cubicBezTo>
                  <a:pt x="630374" y="290152"/>
                  <a:pt x="630455" y="290718"/>
                  <a:pt x="630455" y="291285"/>
                </a:cubicBezTo>
                <a:lnTo>
                  <a:pt x="630455" y="292579"/>
                </a:lnTo>
                <a:lnTo>
                  <a:pt x="630455" y="606189"/>
                </a:lnTo>
                <a:cubicBezTo>
                  <a:pt x="630455" y="668959"/>
                  <a:pt x="579414" y="720001"/>
                  <a:pt x="516644" y="720001"/>
                </a:cubicBezTo>
                <a:lnTo>
                  <a:pt x="113812" y="720001"/>
                </a:lnTo>
                <a:cubicBezTo>
                  <a:pt x="51042" y="720001"/>
                  <a:pt x="0" y="668959"/>
                  <a:pt x="0" y="606189"/>
                </a:cubicBezTo>
                <a:lnTo>
                  <a:pt x="0" y="113812"/>
                </a:lnTo>
                <a:cubicBezTo>
                  <a:pt x="0" y="51042"/>
                  <a:pt x="51042" y="0"/>
                  <a:pt x="113812" y="0"/>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a:off x="981305" y="416133"/>
            <a:ext cx="9835377" cy="468000"/>
          </a:xfrm>
          <a:prstGeom prst="rect">
            <a:avLst/>
          </a:prstGeom>
          <a:noFill/>
          <a:ln>
            <a:noFill/>
          </a:ln>
        </p:spPr>
        <p:txBody>
          <a:bodyPr vert="horz" wrap="square" lIns="0" tIns="0" rIns="0" bIns="0" rtlCol="0" anchor="ctr"/>
          <a:lstStyle/>
          <a:p>
            <a:pPr algn="l"/>
            <a:r>
              <a:rPr kumimoji="1" lang="en-US" altLang="zh-CN" sz="3200">
                <a:ln w="12700">
                  <a:noFill/>
                </a:ln>
                <a:solidFill>
                  <a:srgbClr val="262626">
                    <a:alpha val="100000"/>
                  </a:srgbClr>
                </a:solidFill>
                <a:latin typeface="poppins-bold"/>
                <a:ea typeface="poppins-bold"/>
                <a:cs typeface="poppins-bold"/>
              </a:rPr>
              <a:t>Overview and Key Features</a:t>
            </a:r>
            <a:endParaRPr kumimoji="1" lang="zh-CN" altLang="en-US"/>
          </a:p>
        </p:txBody>
      </p:sp>
      <p:sp>
        <p:nvSpPr>
          <p:cNvPr id="13" name="标题 1"/>
          <p:cNvSpPr txBox="1"/>
          <p:nvPr/>
        </p:nvSpPr>
        <p:spPr>
          <a:xfrm rot="10800000" flipH="1">
            <a:off x="10975518" y="606447"/>
            <a:ext cx="536828" cy="87372"/>
          </a:xfrm>
          <a:custGeom>
            <a:avLst/>
            <a:gdLst>
              <a:gd name="connsiteX0" fmla="*/ 358221 w 536828"/>
              <a:gd name="connsiteY0" fmla="*/ 87372 h 87372"/>
              <a:gd name="connsiteX1" fmla="*/ 389112 w 536828"/>
              <a:gd name="connsiteY1" fmla="*/ 74577 h 87372"/>
              <a:gd name="connsiteX2" fmla="*/ 391951 w 536828"/>
              <a:gd name="connsiteY2" fmla="*/ 70365 h 87372"/>
              <a:gd name="connsiteX3" fmla="*/ 392195 w 536828"/>
              <a:gd name="connsiteY3" fmla="*/ 70727 h 87372"/>
              <a:gd name="connsiteX4" fmla="*/ 394791 w 536828"/>
              <a:gd name="connsiteY4" fmla="*/ 66877 h 87372"/>
              <a:gd name="connsiteX5" fmla="*/ 425682 w 536828"/>
              <a:gd name="connsiteY5" fmla="*/ 54082 h 87372"/>
              <a:gd name="connsiteX6" fmla="*/ 456573 w 536828"/>
              <a:gd name="connsiteY6" fmla="*/ 66877 h 87372"/>
              <a:gd name="connsiteX7" fmla="*/ 459168 w 536828"/>
              <a:gd name="connsiteY7" fmla="*/ 70727 h 87372"/>
              <a:gd name="connsiteX8" fmla="*/ 459412 w 536828"/>
              <a:gd name="connsiteY8" fmla="*/ 70365 h 87372"/>
              <a:gd name="connsiteX9" fmla="*/ 462251 w 536828"/>
              <a:gd name="connsiteY9" fmla="*/ 74577 h 87372"/>
              <a:gd name="connsiteX10" fmla="*/ 493142 w 536828"/>
              <a:gd name="connsiteY10" fmla="*/ 87372 h 87372"/>
              <a:gd name="connsiteX11" fmla="*/ 536828 w 536828"/>
              <a:gd name="connsiteY11" fmla="*/ 43686 h 87372"/>
              <a:gd name="connsiteX12" fmla="*/ 493142 w 536828"/>
              <a:gd name="connsiteY12" fmla="*/ 0 h 87372"/>
              <a:gd name="connsiteX13" fmla="*/ 462251 w 536828"/>
              <a:gd name="connsiteY13" fmla="*/ 12795 h 87372"/>
              <a:gd name="connsiteX14" fmla="*/ 459412 w 536828"/>
              <a:gd name="connsiteY14" fmla="*/ 17007 h 87372"/>
              <a:gd name="connsiteX15" fmla="*/ 459062 w 536828"/>
              <a:gd name="connsiteY15" fmla="*/ 16488 h 87372"/>
              <a:gd name="connsiteX16" fmla="*/ 456572 w 536828"/>
              <a:gd name="connsiteY16" fmla="*/ 20181 h 87372"/>
              <a:gd name="connsiteX17" fmla="*/ 425681 w 536828"/>
              <a:gd name="connsiteY17" fmla="*/ 32976 h 87372"/>
              <a:gd name="connsiteX18" fmla="*/ 394790 w 536828"/>
              <a:gd name="connsiteY18" fmla="*/ 20181 h 87372"/>
              <a:gd name="connsiteX19" fmla="*/ 392301 w 536828"/>
              <a:gd name="connsiteY19" fmla="*/ 16489 h 87372"/>
              <a:gd name="connsiteX20" fmla="*/ 391951 w 536828"/>
              <a:gd name="connsiteY20" fmla="*/ 17007 h 87372"/>
              <a:gd name="connsiteX21" fmla="*/ 389112 w 536828"/>
              <a:gd name="connsiteY21" fmla="*/ 12795 h 87372"/>
              <a:gd name="connsiteX22" fmla="*/ 358221 w 536828"/>
              <a:gd name="connsiteY22" fmla="*/ 0 h 87372"/>
              <a:gd name="connsiteX23" fmla="*/ 314535 w 536828"/>
              <a:gd name="connsiteY23" fmla="*/ 43686 h 87372"/>
              <a:gd name="connsiteX24" fmla="*/ 358221 w 536828"/>
              <a:gd name="connsiteY24" fmla="*/ 87372 h 87372"/>
              <a:gd name="connsiteX25" fmla="*/ 200953 w 536828"/>
              <a:gd name="connsiteY25" fmla="*/ 87372 h 87372"/>
              <a:gd name="connsiteX26" fmla="*/ 244639 w 536828"/>
              <a:gd name="connsiteY26" fmla="*/ 43686 h 87372"/>
              <a:gd name="connsiteX27" fmla="*/ 200953 w 536828"/>
              <a:gd name="connsiteY27" fmla="*/ 0 h 87372"/>
              <a:gd name="connsiteX28" fmla="*/ 157267 w 536828"/>
              <a:gd name="connsiteY28" fmla="*/ 43686 h 87372"/>
              <a:gd name="connsiteX29" fmla="*/ 200953 w 536828"/>
              <a:gd name="connsiteY29" fmla="*/ 87372 h 87372"/>
              <a:gd name="connsiteX30" fmla="*/ 43686 w 536828"/>
              <a:gd name="connsiteY30" fmla="*/ 87372 h 87372"/>
              <a:gd name="connsiteX31" fmla="*/ 87372 w 536828"/>
              <a:gd name="connsiteY31" fmla="*/ 43686 h 87372"/>
              <a:gd name="connsiteX32" fmla="*/ 43686 w 536828"/>
              <a:gd name="connsiteY32" fmla="*/ 0 h 87372"/>
              <a:gd name="connsiteX33" fmla="*/ 0 w 536828"/>
              <a:gd name="connsiteY33" fmla="*/ 43686 h 87372"/>
              <a:gd name="connsiteX34" fmla="*/ 43686 w 536828"/>
              <a:gd name="connsiteY34" fmla="*/ 87372 h 87372"/>
            </a:gdLst>
            <a:ahLst/>
            <a:cxnLst/>
            <a:rect l="l" t="t" r="r" b="b"/>
            <a:pathLst>
              <a:path w="536828" h="87372">
                <a:moveTo>
                  <a:pt x="358221" y="87372"/>
                </a:moveTo>
                <a:cubicBezTo>
                  <a:pt x="370285" y="87372"/>
                  <a:pt x="381206" y="82482"/>
                  <a:pt x="389112" y="74577"/>
                </a:cubicBezTo>
                <a:lnTo>
                  <a:pt x="391951" y="70365"/>
                </a:lnTo>
                <a:lnTo>
                  <a:pt x="392195" y="70727"/>
                </a:lnTo>
                <a:lnTo>
                  <a:pt x="394791" y="66877"/>
                </a:lnTo>
                <a:cubicBezTo>
                  <a:pt x="402697" y="58972"/>
                  <a:pt x="413618" y="54082"/>
                  <a:pt x="425682" y="54082"/>
                </a:cubicBezTo>
                <a:cubicBezTo>
                  <a:pt x="437745" y="54082"/>
                  <a:pt x="448667" y="58972"/>
                  <a:pt x="456573" y="66877"/>
                </a:cubicBezTo>
                <a:lnTo>
                  <a:pt x="459168" y="70727"/>
                </a:lnTo>
                <a:lnTo>
                  <a:pt x="459412" y="70365"/>
                </a:lnTo>
                <a:lnTo>
                  <a:pt x="462251" y="74577"/>
                </a:lnTo>
                <a:cubicBezTo>
                  <a:pt x="470157" y="82482"/>
                  <a:pt x="481078" y="87372"/>
                  <a:pt x="493142" y="87372"/>
                </a:cubicBezTo>
                <a:cubicBezTo>
                  <a:pt x="517269" y="87372"/>
                  <a:pt x="536828" y="67813"/>
                  <a:pt x="536828" y="43686"/>
                </a:cubicBezTo>
                <a:cubicBezTo>
                  <a:pt x="536828" y="19559"/>
                  <a:pt x="517269" y="0"/>
                  <a:pt x="493142" y="0"/>
                </a:cubicBezTo>
                <a:cubicBezTo>
                  <a:pt x="481078" y="0"/>
                  <a:pt x="470157" y="4890"/>
                  <a:pt x="462251" y="12795"/>
                </a:cubicBezTo>
                <a:lnTo>
                  <a:pt x="459412" y="17007"/>
                </a:lnTo>
                <a:lnTo>
                  <a:pt x="459062" y="16488"/>
                </a:lnTo>
                <a:lnTo>
                  <a:pt x="456572" y="20181"/>
                </a:lnTo>
                <a:cubicBezTo>
                  <a:pt x="448666" y="28087"/>
                  <a:pt x="437745" y="32976"/>
                  <a:pt x="425681" y="32976"/>
                </a:cubicBezTo>
                <a:cubicBezTo>
                  <a:pt x="413618" y="32976"/>
                  <a:pt x="402696" y="28087"/>
                  <a:pt x="394790" y="20181"/>
                </a:cubicBezTo>
                <a:lnTo>
                  <a:pt x="392301" y="16489"/>
                </a:lnTo>
                <a:lnTo>
                  <a:pt x="391951" y="17007"/>
                </a:lnTo>
                <a:lnTo>
                  <a:pt x="389112" y="12795"/>
                </a:lnTo>
                <a:cubicBezTo>
                  <a:pt x="381206" y="4890"/>
                  <a:pt x="370285" y="0"/>
                  <a:pt x="358221" y="0"/>
                </a:cubicBezTo>
                <a:cubicBezTo>
                  <a:pt x="334094" y="0"/>
                  <a:pt x="314535" y="19559"/>
                  <a:pt x="314535" y="43686"/>
                </a:cubicBezTo>
                <a:cubicBezTo>
                  <a:pt x="314535" y="67813"/>
                  <a:pt x="334094" y="87372"/>
                  <a:pt x="358221" y="87372"/>
                </a:cubicBezTo>
                <a:close/>
                <a:moveTo>
                  <a:pt x="200953" y="87372"/>
                </a:moveTo>
                <a:cubicBezTo>
                  <a:pt x="225080" y="87372"/>
                  <a:pt x="244639" y="67813"/>
                  <a:pt x="244639" y="43686"/>
                </a:cubicBezTo>
                <a:cubicBezTo>
                  <a:pt x="244639" y="19559"/>
                  <a:pt x="225080" y="0"/>
                  <a:pt x="200953" y="0"/>
                </a:cubicBezTo>
                <a:cubicBezTo>
                  <a:pt x="176826" y="0"/>
                  <a:pt x="157267" y="19559"/>
                  <a:pt x="157267" y="43686"/>
                </a:cubicBezTo>
                <a:cubicBezTo>
                  <a:pt x="157267" y="67813"/>
                  <a:pt x="176826" y="87372"/>
                  <a:pt x="200953" y="87372"/>
                </a:cubicBezTo>
                <a:close/>
                <a:moveTo>
                  <a:pt x="43686" y="87372"/>
                </a:moveTo>
                <a:cubicBezTo>
                  <a:pt x="67813" y="87372"/>
                  <a:pt x="87372" y="67813"/>
                  <a:pt x="87372" y="43686"/>
                </a:cubicBezTo>
                <a:cubicBezTo>
                  <a:pt x="87372" y="19559"/>
                  <a:pt x="67813" y="0"/>
                  <a:pt x="43686" y="0"/>
                </a:cubicBezTo>
                <a:cubicBezTo>
                  <a:pt x="19559" y="0"/>
                  <a:pt x="0" y="19559"/>
                  <a:pt x="0" y="43686"/>
                </a:cubicBezTo>
                <a:cubicBezTo>
                  <a:pt x="0" y="67813"/>
                  <a:pt x="19559" y="87372"/>
                  <a:pt x="43686" y="87372"/>
                </a:cubicBezTo>
                <a:close/>
              </a:path>
            </a:pathLst>
          </a:custGeom>
          <a:gradFill>
            <a:gsLst>
              <a:gs pos="0">
                <a:schemeClr val="accent1"/>
              </a:gs>
              <a:gs pos="100000">
                <a:schemeClr val="accent1">
                  <a:lumMod val="40000"/>
                  <a:lumOff val="60000"/>
                </a:schemeClr>
              </a:gs>
            </a:gsLst>
            <a:lin ang="10800000" scaled="0"/>
          </a:gradFill>
          <a:ln w="12700" cap="sq">
            <a:noFill/>
            <a:miter/>
          </a:ln>
        </p:spPr>
        <p:txBody>
          <a:bodyPr vert="horz" wrap="square" lIns="91440" tIns="45720" rIns="91440" bIns="45720" rtlCol="0" anchor="ctr"/>
          <a:lstStyle/>
          <a:p>
            <a:pPr algn="ct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2092804" y="1468033"/>
            <a:ext cx="3792652" cy="4582333"/>
          </a:xfrm>
          <a:prstGeom prst="roundRect">
            <a:avLst>
              <a:gd name="adj" fmla="val 4436"/>
            </a:avLst>
          </a:prstGeom>
          <a:solidFill>
            <a:schemeClr val="bg1"/>
          </a:solidFill>
          <a:ln w="28575" cap="sq">
            <a:solidFill>
              <a:schemeClr val="accent1"/>
            </a:solid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2260575" y="3844171"/>
            <a:ext cx="3457110" cy="2078360"/>
          </a:xfrm>
          <a:prstGeom prst="rect">
            <a:avLst/>
          </a:prstGeom>
          <a:noFill/>
          <a:ln cap="sq">
            <a:noFill/>
          </a:ln>
          <a:effectLst/>
        </p:spPr>
        <p:txBody>
          <a:bodyPr vert="horz" wrap="square" lIns="85039" tIns="42520" rIns="85039" bIns="42520" rtlCol="0" anchor="t"/>
          <a:lstStyle/>
          <a:p>
            <a:pPr fontAlgn="ctr"/>
            <a:r>
              <a:rPr lang="en-US" dirty="0"/>
              <a:t>While both </a:t>
            </a:r>
            <a:r>
              <a:rPr lang="en-US" dirty="0" err="1"/>
              <a:t>JBehave</a:t>
            </a:r>
            <a:r>
              <a:rPr lang="en-US" dirty="0"/>
              <a:t> and Cucumber are Behavior-Driven Development (BDD) testing frameworks, the key difference lies in their core structure: </a:t>
            </a:r>
            <a:r>
              <a:rPr lang="en-US" dirty="0" err="1"/>
              <a:t>JBehave</a:t>
            </a:r>
            <a:r>
              <a:rPr lang="en-US" dirty="0"/>
              <a:t> focuses on "stories" as the primary unit, </a:t>
            </a:r>
            <a:r>
              <a:rPr lang="en-US" dirty="0" smtClean="0"/>
              <a:t>while</a:t>
            </a:r>
            <a:r>
              <a:rPr lang="en-US" dirty="0"/>
              <a:t/>
            </a:r>
            <a:br>
              <a:rPr lang="en-US" dirty="0"/>
            </a:br>
            <a:endParaRPr kumimoji="1" lang="zh-CN" altLang="en-US" dirty="0"/>
          </a:p>
        </p:txBody>
      </p:sp>
      <p:sp>
        <p:nvSpPr>
          <p:cNvPr id="4" name="标题 1"/>
          <p:cNvSpPr txBox="1"/>
          <p:nvPr/>
        </p:nvSpPr>
        <p:spPr>
          <a:xfrm>
            <a:off x="2260575" y="3262743"/>
            <a:ext cx="3454400" cy="351740"/>
          </a:xfrm>
          <a:prstGeom prst="rect">
            <a:avLst/>
          </a:prstGeom>
          <a:noFill/>
          <a:ln cap="sq">
            <a:noFill/>
          </a:ln>
          <a:effectLst/>
        </p:spPr>
        <p:txBody>
          <a:bodyPr vert="horz" wrap="square" lIns="85039" tIns="42520" rIns="85039" bIns="42520" rtlCol="0" anchor="ctr">
            <a:spAutoFit/>
          </a:bodyPr>
          <a:lstStyle/>
          <a:p>
            <a:pPr algn="ctr"/>
            <a:r>
              <a:rPr kumimoji="1" lang="en-US" altLang="zh-CN" sz="1600">
                <a:ln w="12700">
                  <a:noFill/>
                </a:ln>
                <a:solidFill>
                  <a:srgbClr val="BB1C21">
                    <a:alpha val="100000"/>
                  </a:srgbClr>
                </a:solidFill>
                <a:latin typeface="poppins-bold"/>
                <a:ea typeface="poppins-bold"/>
                <a:cs typeface="poppins-bold"/>
              </a:rPr>
              <a:t>What is Cucumber?</a:t>
            </a:r>
            <a:endParaRPr kumimoji="1" lang="zh-CN" altLang="en-US"/>
          </a:p>
        </p:txBody>
      </p:sp>
      <p:sp>
        <p:nvSpPr>
          <p:cNvPr id="5" name="标题 1"/>
          <p:cNvSpPr txBox="1"/>
          <p:nvPr/>
        </p:nvSpPr>
        <p:spPr>
          <a:xfrm>
            <a:off x="3333153" y="1721794"/>
            <a:ext cx="1311954" cy="131195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a:off x="3627027" y="2036478"/>
            <a:ext cx="724206" cy="682580"/>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ahLst/>
            <a:cxn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chemeClr val="bg1"/>
          </a:solidFill>
          <a:ln w="1860"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a:off x="6355250" y="1473200"/>
            <a:ext cx="3830752" cy="4577166"/>
          </a:xfrm>
          <a:prstGeom prst="roundRect">
            <a:avLst>
              <a:gd name="adj" fmla="val 4436"/>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a:off x="6516671" y="3844171"/>
            <a:ext cx="3507910" cy="2074029"/>
          </a:xfrm>
          <a:prstGeom prst="rect">
            <a:avLst/>
          </a:prstGeom>
          <a:noFill/>
          <a:ln cap="sq">
            <a:noFill/>
          </a:ln>
          <a:effectLst/>
        </p:spPr>
        <p:txBody>
          <a:bodyPr vert="horz" wrap="square" lIns="85039" tIns="42520" rIns="85039" bIns="42520" rtlCol="0" anchor="t"/>
          <a:lstStyle/>
          <a:p>
            <a:pPr fontAlgn="ctr"/>
            <a:r>
              <a:rPr lang="en-US" dirty="0" smtClean="0">
                <a:solidFill>
                  <a:schemeClr val="bg1"/>
                </a:solidFill>
              </a:rPr>
              <a:t>Cucumber centers around "features," with Cucumber generally considered to have a larger community and wider adoption due to its simpler, more standardized Gherkin syntax for writing test scenarios. </a:t>
            </a:r>
            <a:endParaRPr lang="en-US" dirty="0">
              <a:solidFill>
                <a:schemeClr val="bg1"/>
              </a:solidFill>
            </a:endParaRPr>
          </a:p>
        </p:txBody>
      </p:sp>
      <p:sp>
        <p:nvSpPr>
          <p:cNvPr id="9" name="标题 1"/>
          <p:cNvSpPr txBox="1"/>
          <p:nvPr/>
        </p:nvSpPr>
        <p:spPr>
          <a:xfrm>
            <a:off x="6518026" y="3262743"/>
            <a:ext cx="3505200" cy="351740"/>
          </a:xfrm>
          <a:prstGeom prst="rect">
            <a:avLst/>
          </a:prstGeom>
          <a:noFill/>
          <a:ln cap="sq">
            <a:noFill/>
          </a:ln>
          <a:effectLst/>
        </p:spPr>
        <p:txBody>
          <a:bodyPr vert="horz" wrap="square" lIns="85039" tIns="42520" rIns="85039" bIns="42520" rtlCol="0" anchor="ctr">
            <a:spAutoFit/>
          </a:bodyPr>
          <a:lstStyle/>
          <a:p>
            <a:pPr algn="ctr"/>
            <a:r>
              <a:rPr kumimoji="1" lang="en-US" altLang="zh-CN" sz="1600">
                <a:ln w="12700">
                  <a:noFill/>
                </a:ln>
                <a:solidFill>
                  <a:srgbClr val="FFFFFF">
                    <a:alpha val="100000"/>
                  </a:srgbClr>
                </a:solidFill>
                <a:latin typeface="poppins-bold"/>
                <a:ea typeface="poppins-bold"/>
                <a:cs typeface="poppins-bold"/>
              </a:rPr>
              <a:t>What is JBehave?</a:t>
            </a:r>
            <a:endParaRPr kumimoji="1" lang="zh-CN" altLang="en-US"/>
          </a:p>
        </p:txBody>
      </p:sp>
      <p:sp>
        <p:nvSpPr>
          <p:cNvPr id="10" name="标题 1"/>
          <p:cNvSpPr txBox="1"/>
          <p:nvPr/>
        </p:nvSpPr>
        <p:spPr>
          <a:xfrm>
            <a:off x="7614649" y="1721794"/>
            <a:ext cx="1311954" cy="1311950"/>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a:off x="7955398" y="2017769"/>
            <a:ext cx="630455" cy="720001"/>
          </a:xfrm>
          <a:custGeom>
            <a:avLst/>
            <a:gdLst>
              <a:gd name="connsiteX0" fmla="*/ 361901 w 630455"/>
              <a:gd name="connsiteY0" fmla="*/ 82589 h 720001"/>
              <a:gd name="connsiteX1" fmla="*/ 361901 w 630455"/>
              <a:gd name="connsiteY1" fmla="*/ 203034 h 720001"/>
              <a:gd name="connsiteX2" fmla="*/ 427179 w 630455"/>
              <a:gd name="connsiteY2" fmla="*/ 268312 h 720001"/>
              <a:gd name="connsiteX3" fmla="*/ 547624 w 630455"/>
              <a:gd name="connsiteY3" fmla="*/ 268312 h 720001"/>
              <a:gd name="connsiteX4" fmla="*/ 113812 w 630455"/>
              <a:gd name="connsiteY4" fmla="*/ 0 h 720001"/>
              <a:gd name="connsiteX5" fmla="*/ 338847 w 630455"/>
              <a:gd name="connsiteY5" fmla="*/ 0 h 720001"/>
              <a:gd name="connsiteX6" fmla="*/ 340465 w 630455"/>
              <a:gd name="connsiteY6" fmla="*/ 162 h 720001"/>
              <a:gd name="connsiteX7" fmla="*/ 340789 w 630455"/>
              <a:gd name="connsiteY7" fmla="*/ 162 h 720001"/>
              <a:gd name="connsiteX8" fmla="*/ 344106 w 630455"/>
              <a:gd name="connsiteY8" fmla="*/ 809 h 720001"/>
              <a:gd name="connsiteX9" fmla="*/ 344186 w 630455"/>
              <a:gd name="connsiteY9" fmla="*/ 809 h 720001"/>
              <a:gd name="connsiteX10" fmla="*/ 347422 w 630455"/>
              <a:gd name="connsiteY10" fmla="*/ 1942 h 720001"/>
              <a:gd name="connsiteX11" fmla="*/ 347503 w 630455"/>
              <a:gd name="connsiteY11" fmla="*/ 1942 h 720001"/>
              <a:gd name="connsiteX12" fmla="*/ 349040 w 630455"/>
              <a:gd name="connsiteY12" fmla="*/ 2670 h 720001"/>
              <a:gd name="connsiteX13" fmla="*/ 349121 w 630455"/>
              <a:gd name="connsiteY13" fmla="*/ 2670 h 720001"/>
              <a:gd name="connsiteX14" fmla="*/ 350576 w 630455"/>
              <a:gd name="connsiteY14" fmla="*/ 3479 h 720001"/>
              <a:gd name="connsiteX15" fmla="*/ 350819 w 630455"/>
              <a:gd name="connsiteY15" fmla="*/ 3640 h 720001"/>
              <a:gd name="connsiteX16" fmla="*/ 352033 w 630455"/>
              <a:gd name="connsiteY16" fmla="*/ 4449 h 720001"/>
              <a:gd name="connsiteX17" fmla="*/ 352194 w 630455"/>
              <a:gd name="connsiteY17" fmla="*/ 4530 h 720001"/>
              <a:gd name="connsiteX18" fmla="*/ 353408 w 630455"/>
              <a:gd name="connsiteY18" fmla="*/ 5501 h 720001"/>
              <a:gd name="connsiteX19" fmla="*/ 353651 w 630455"/>
              <a:gd name="connsiteY19" fmla="*/ 5743 h 720001"/>
              <a:gd name="connsiteX20" fmla="*/ 354864 w 630455"/>
              <a:gd name="connsiteY20" fmla="*/ 6876 h 720001"/>
              <a:gd name="connsiteX21" fmla="*/ 623418 w 630455"/>
              <a:gd name="connsiteY21" fmla="*/ 275430 h 720001"/>
              <a:gd name="connsiteX22" fmla="*/ 624551 w 630455"/>
              <a:gd name="connsiteY22" fmla="*/ 276643 h 720001"/>
              <a:gd name="connsiteX23" fmla="*/ 624793 w 630455"/>
              <a:gd name="connsiteY23" fmla="*/ 276886 h 720001"/>
              <a:gd name="connsiteX24" fmla="*/ 625764 w 630455"/>
              <a:gd name="connsiteY24" fmla="*/ 278180 h 720001"/>
              <a:gd name="connsiteX25" fmla="*/ 625845 w 630455"/>
              <a:gd name="connsiteY25" fmla="*/ 278342 h 720001"/>
              <a:gd name="connsiteX26" fmla="*/ 626734 w 630455"/>
              <a:gd name="connsiteY26" fmla="*/ 279637 h 720001"/>
              <a:gd name="connsiteX27" fmla="*/ 626896 w 630455"/>
              <a:gd name="connsiteY27" fmla="*/ 279798 h 720001"/>
              <a:gd name="connsiteX28" fmla="*/ 627705 w 630455"/>
              <a:gd name="connsiteY28" fmla="*/ 281254 h 720001"/>
              <a:gd name="connsiteX29" fmla="*/ 628433 w 630455"/>
              <a:gd name="connsiteY29" fmla="*/ 282791 h 720001"/>
              <a:gd name="connsiteX30" fmla="*/ 629646 w 630455"/>
              <a:gd name="connsiteY30" fmla="*/ 286107 h 720001"/>
              <a:gd name="connsiteX31" fmla="*/ 630293 w 630455"/>
              <a:gd name="connsiteY31" fmla="*/ 289424 h 720001"/>
              <a:gd name="connsiteX32" fmla="*/ 630293 w 630455"/>
              <a:gd name="connsiteY32" fmla="*/ 289667 h 720001"/>
              <a:gd name="connsiteX33" fmla="*/ 630455 w 630455"/>
              <a:gd name="connsiteY33" fmla="*/ 291285 h 720001"/>
              <a:gd name="connsiteX34" fmla="*/ 630455 w 630455"/>
              <a:gd name="connsiteY34" fmla="*/ 292579 h 720001"/>
              <a:gd name="connsiteX35" fmla="*/ 630455 w 630455"/>
              <a:gd name="connsiteY35" fmla="*/ 606189 h 720001"/>
              <a:gd name="connsiteX36" fmla="*/ 516644 w 630455"/>
              <a:gd name="connsiteY36" fmla="*/ 720001 h 720001"/>
              <a:gd name="connsiteX37" fmla="*/ 113812 w 630455"/>
              <a:gd name="connsiteY37" fmla="*/ 720001 h 720001"/>
              <a:gd name="connsiteX38" fmla="*/ 0 w 630455"/>
              <a:gd name="connsiteY38" fmla="*/ 606189 h 720001"/>
              <a:gd name="connsiteX39" fmla="*/ 0 w 630455"/>
              <a:gd name="connsiteY39" fmla="*/ 113812 h 720001"/>
              <a:gd name="connsiteX40" fmla="*/ 113812 w 630455"/>
              <a:gd name="connsiteY40" fmla="*/ 0 h 720001"/>
            </a:gdLst>
            <a:ahLst/>
            <a:cxnLst/>
            <a:rect l="l" t="t" r="r" b="b"/>
            <a:pathLst>
              <a:path w="630455" h="720001">
                <a:moveTo>
                  <a:pt x="361901" y="82589"/>
                </a:moveTo>
                <a:lnTo>
                  <a:pt x="361901" y="203034"/>
                </a:lnTo>
                <a:cubicBezTo>
                  <a:pt x="361901" y="239030"/>
                  <a:pt x="391183" y="268312"/>
                  <a:pt x="427179" y="268312"/>
                </a:cubicBezTo>
                <a:lnTo>
                  <a:pt x="547624" y="268312"/>
                </a:lnTo>
                <a:close/>
                <a:moveTo>
                  <a:pt x="113812" y="0"/>
                </a:moveTo>
                <a:lnTo>
                  <a:pt x="338847" y="0"/>
                </a:lnTo>
                <a:cubicBezTo>
                  <a:pt x="339414" y="81"/>
                  <a:pt x="339899" y="81"/>
                  <a:pt x="340465" y="162"/>
                </a:cubicBezTo>
                <a:lnTo>
                  <a:pt x="340789" y="162"/>
                </a:lnTo>
                <a:cubicBezTo>
                  <a:pt x="341922" y="324"/>
                  <a:pt x="343054" y="485"/>
                  <a:pt x="344106" y="809"/>
                </a:cubicBezTo>
                <a:lnTo>
                  <a:pt x="344186" y="809"/>
                </a:lnTo>
                <a:cubicBezTo>
                  <a:pt x="345238" y="1052"/>
                  <a:pt x="346371" y="1456"/>
                  <a:pt x="347422" y="1942"/>
                </a:cubicBezTo>
                <a:lnTo>
                  <a:pt x="347503" y="1942"/>
                </a:lnTo>
                <a:cubicBezTo>
                  <a:pt x="348069" y="2184"/>
                  <a:pt x="348555" y="2427"/>
                  <a:pt x="349040" y="2670"/>
                </a:cubicBezTo>
                <a:lnTo>
                  <a:pt x="349121" y="2670"/>
                </a:lnTo>
                <a:cubicBezTo>
                  <a:pt x="349606" y="2912"/>
                  <a:pt x="350091" y="3155"/>
                  <a:pt x="350576" y="3479"/>
                </a:cubicBezTo>
                <a:cubicBezTo>
                  <a:pt x="350657" y="3560"/>
                  <a:pt x="350739" y="3560"/>
                  <a:pt x="350819" y="3640"/>
                </a:cubicBezTo>
                <a:cubicBezTo>
                  <a:pt x="351224" y="3883"/>
                  <a:pt x="351628" y="4126"/>
                  <a:pt x="352033" y="4449"/>
                </a:cubicBezTo>
                <a:cubicBezTo>
                  <a:pt x="352113" y="4449"/>
                  <a:pt x="352113" y="4530"/>
                  <a:pt x="352194" y="4530"/>
                </a:cubicBezTo>
                <a:lnTo>
                  <a:pt x="353408" y="5501"/>
                </a:lnTo>
                <a:lnTo>
                  <a:pt x="353651" y="5743"/>
                </a:lnTo>
                <a:cubicBezTo>
                  <a:pt x="354055" y="6148"/>
                  <a:pt x="354459" y="6472"/>
                  <a:pt x="354864" y="6876"/>
                </a:cubicBezTo>
                <a:lnTo>
                  <a:pt x="623418" y="275430"/>
                </a:lnTo>
                <a:cubicBezTo>
                  <a:pt x="623822" y="275835"/>
                  <a:pt x="624227" y="276239"/>
                  <a:pt x="624551" y="276643"/>
                </a:cubicBezTo>
                <a:lnTo>
                  <a:pt x="624793" y="276886"/>
                </a:lnTo>
                <a:cubicBezTo>
                  <a:pt x="625117" y="277291"/>
                  <a:pt x="625440" y="277776"/>
                  <a:pt x="625764" y="278180"/>
                </a:cubicBezTo>
                <a:cubicBezTo>
                  <a:pt x="625764" y="278261"/>
                  <a:pt x="625845" y="278342"/>
                  <a:pt x="625845" y="278342"/>
                </a:cubicBezTo>
                <a:cubicBezTo>
                  <a:pt x="626168" y="278747"/>
                  <a:pt x="626491" y="279232"/>
                  <a:pt x="626734" y="279637"/>
                </a:cubicBezTo>
                <a:cubicBezTo>
                  <a:pt x="626815" y="279637"/>
                  <a:pt x="626815" y="279717"/>
                  <a:pt x="626896" y="279798"/>
                </a:cubicBezTo>
                <a:cubicBezTo>
                  <a:pt x="627139" y="280284"/>
                  <a:pt x="627462" y="280769"/>
                  <a:pt x="627705" y="281254"/>
                </a:cubicBezTo>
                <a:cubicBezTo>
                  <a:pt x="627948" y="281739"/>
                  <a:pt x="628190" y="282225"/>
                  <a:pt x="628433" y="282791"/>
                </a:cubicBezTo>
                <a:cubicBezTo>
                  <a:pt x="628918" y="283843"/>
                  <a:pt x="629323" y="284975"/>
                  <a:pt x="629646" y="286107"/>
                </a:cubicBezTo>
                <a:cubicBezTo>
                  <a:pt x="629889" y="287159"/>
                  <a:pt x="630132" y="288291"/>
                  <a:pt x="630293" y="289424"/>
                </a:cubicBezTo>
                <a:lnTo>
                  <a:pt x="630293" y="289667"/>
                </a:lnTo>
                <a:cubicBezTo>
                  <a:pt x="630374" y="290152"/>
                  <a:pt x="630455" y="290718"/>
                  <a:pt x="630455" y="291285"/>
                </a:cubicBezTo>
                <a:lnTo>
                  <a:pt x="630455" y="292579"/>
                </a:lnTo>
                <a:lnTo>
                  <a:pt x="630455" y="606189"/>
                </a:lnTo>
                <a:cubicBezTo>
                  <a:pt x="630455" y="668959"/>
                  <a:pt x="579414" y="720001"/>
                  <a:pt x="516644" y="720001"/>
                </a:cubicBezTo>
                <a:lnTo>
                  <a:pt x="113812" y="720001"/>
                </a:lnTo>
                <a:cubicBezTo>
                  <a:pt x="51042" y="720001"/>
                  <a:pt x="0" y="668959"/>
                  <a:pt x="0" y="606189"/>
                </a:cubicBezTo>
                <a:lnTo>
                  <a:pt x="0" y="113812"/>
                </a:lnTo>
                <a:cubicBezTo>
                  <a:pt x="0" y="51042"/>
                  <a:pt x="51042" y="0"/>
                  <a:pt x="113812" y="0"/>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a:off x="981305" y="416133"/>
            <a:ext cx="9835377" cy="468000"/>
          </a:xfrm>
          <a:prstGeom prst="rect">
            <a:avLst/>
          </a:prstGeom>
          <a:noFill/>
          <a:ln>
            <a:noFill/>
          </a:ln>
        </p:spPr>
        <p:txBody>
          <a:bodyPr vert="horz" wrap="square" lIns="0" tIns="0" rIns="0" bIns="0" rtlCol="0" anchor="ctr"/>
          <a:lstStyle/>
          <a:p>
            <a:pPr algn="l"/>
            <a:r>
              <a:rPr kumimoji="1" lang="en-US" altLang="zh-CN" sz="3200">
                <a:ln w="12700">
                  <a:noFill/>
                </a:ln>
                <a:solidFill>
                  <a:srgbClr val="262626">
                    <a:alpha val="100000"/>
                  </a:srgbClr>
                </a:solidFill>
                <a:latin typeface="poppins-bold"/>
                <a:ea typeface="poppins-bold"/>
                <a:cs typeface="poppins-bold"/>
              </a:rPr>
              <a:t>Overview and Key Features</a:t>
            </a:r>
            <a:endParaRPr kumimoji="1" lang="zh-CN" altLang="en-US"/>
          </a:p>
        </p:txBody>
      </p:sp>
      <p:sp>
        <p:nvSpPr>
          <p:cNvPr id="13" name="标题 1"/>
          <p:cNvSpPr txBox="1"/>
          <p:nvPr/>
        </p:nvSpPr>
        <p:spPr>
          <a:xfrm rot="10800000" flipH="1">
            <a:off x="10975518" y="606447"/>
            <a:ext cx="536828" cy="87372"/>
          </a:xfrm>
          <a:custGeom>
            <a:avLst/>
            <a:gdLst>
              <a:gd name="connsiteX0" fmla="*/ 358221 w 536828"/>
              <a:gd name="connsiteY0" fmla="*/ 87372 h 87372"/>
              <a:gd name="connsiteX1" fmla="*/ 389112 w 536828"/>
              <a:gd name="connsiteY1" fmla="*/ 74577 h 87372"/>
              <a:gd name="connsiteX2" fmla="*/ 391951 w 536828"/>
              <a:gd name="connsiteY2" fmla="*/ 70365 h 87372"/>
              <a:gd name="connsiteX3" fmla="*/ 392195 w 536828"/>
              <a:gd name="connsiteY3" fmla="*/ 70727 h 87372"/>
              <a:gd name="connsiteX4" fmla="*/ 394791 w 536828"/>
              <a:gd name="connsiteY4" fmla="*/ 66877 h 87372"/>
              <a:gd name="connsiteX5" fmla="*/ 425682 w 536828"/>
              <a:gd name="connsiteY5" fmla="*/ 54082 h 87372"/>
              <a:gd name="connsiteX6" fmla="*/ 456573 w 536828"/>
              <a:gd name="connsiteY6" fmla="*/ 66877 h 87372"/>
              <a:gd name="connsiteX7" fmla="*/ 459168 w 536828"/>
              <a:gd name="connsiteY7" fmla="*/ 70727 h 87372"/>
              <a:gd name="connsiteX8" fmla="*/ 459412 w 536828"/>
              <a:gd name="connsiteY8" fmla="*/ 70365 h 87372"/>
              <a:gd name="connsiteX9" fmla="*/ 462251 w 536828"/>
              <a:gd name="connsiteY9" fmla="*/ 74577 h 87372"/>
              <a:gd name="connsiteX10" fmla="*/ 493142 w 536828"/>
              <a:gd name="connsiteY10" fmla="*/ 87372 h 87372"/>
              <a:gd name="connsiteX11" fmla="*/ 536828 w 536828"/>
              <a:gd name="connsiteY11" fmla="*/ 43686 h 87372"/>
              <a:gd name="connsiteX12" fmla="*/ 493142 w 536828"/>
              <a:gd name="connsiteY12" fmla="*/ 0 h 87372"/>
              <a:gd name="connsiteX13" fmla="*/ 462251 w 536828"/>
              <a:gd name="connsiteY13" fmla="*/ 12795 h 87372"/>
              <a:gd name="connsiteX14" fmla="*/ 459412 w 536828"/>
              <a:gd name="connsiteY14" fmla="*/ 17007 h 87372"/>
              <a:gd name="connsiteX15" fmla="*/ 459062 w 536828"/>
              <a:gd name="connsiteY15" fmla="*/ 16488 h 87372"/>
              <a:gd name="connsiteX16" fmla="*/ 456572 w 536828"/>
              <a:gd name="connsiteY16" fmla="*/ 20181 h 87372"/>
              <a:gd name="connsiteX17" fmla="*/ 425681 w 536828"/>
              <a:gd name="connsiteY17" fmla="*/ 32976 h 87372"/>
              <a:gd name="connsiteX18" fmla="*/ 394790 w 536828"/>
              <a:gd name="connsiteY18" fmla="*/ 20181 h 87372"/>
              <a:gd name="connsiteX19" fmla="*/ 392301 w 536828"/>
              <a:gd name="connsiteY19" fmla="*/ 16489 h 87372"/>
              <a:gd name="connsiteX20" fmla="*/ 391951 w 536828"/>
              <a:gd name="connsiteY20" fmla="*/ 17007 h 87372"/>
              <a:gd name="connsiteX21" fmla="*/ 389112 w 536828"/>
              <a:gd name="connsiteY21" fmla="*/ 12795 h 87372"/>
              <a:gd name="connsiteX22" fmla="*/ 358221 w 536828"/>
              <a:gd name="connsiteY22" fmla="*/ 0 h 87372"/>
              <a:gd name="connsiteX23" fmla="*/ 314535 w 536828"/>
              <a:gd name="connsiteY23" fmla="*/ 43686 h 87372"/>
              <a:gd name="connsiteX24" fmla="*/ 358221 w 536828"/>
              <a:gd name="connsiteY24" fmla="*/ 87372 h 87372"/>
              <a:gd name="connsiteX25" fmla="*/ 200953 w 536828"/>
              <a:gd name="connsiteY25" fmla="*/ 87372 h 87372"/>
              <a:gd name="connsiteX26" fmla="*/ 244639 w 536828"/>
              <a:gd name="connsiteY26" fmla="*/ 43686 h 87372"/>
              <a:gd name="connsiteX27" fmla="*/ 200953 w 536828"/>
              <a:gd name="connsiteY27" fmla="*/ 0 h 87372"/>
              <a:gd name="connsiteX28" fmla="*/ 157267 w 536828"/>
              <a:gd name="connsiteY28" fmla="*/ 43686 h 87372"/>
              <a:gd name="connsiteX29" fmla="*/ 200953 w 536828"/>
              <a:gd name="connsiteY29" fmla="*/ 87372 h 87372"/>
              <a:gd name="connsiteX30" fmla="*/ 43686 w 536828"/>
              <a:gd name="connsiteY30" fmla="*/ 87372 h 87372"/>
              <a:gd name="connsiteX31" fmla="*/ 87372 w 536828"/>
              <a:gd name="connsiteY31" fmla="*/ 43686 h 87372"/>
              <a:gd name="connsiteX32" fmla="*/ 43686 w 536828"/>
              <a:gd name="connsiteY32" fmla="*/ 0 h 87372"/>
              <a:gd name="connsiteX33" fmla="*/ 0 w 536828"/>
              <a:gd name="connsiteY33" fmla="*/ 43686 h 87372"/>
              <a:gd name="connsiteX34" fmla="*/ 43686 w 536828"/>
              <a:gd name="connsiteY34" fmla="*/ 87372 h 87372"/>
            </a:gdLst>
            <a:ahLst/>
            <a:cxnLst/>
            <a:rect l="l" t="t" r="r" b="b"/>
            <a:pathLst>
              <a:path w="536828" h="87372">
                <a:moveTo>
                  <a:pt x="358221" y="87372"/>
                </a:moveTo>
                <a:cubicBezTo>
                  <a:pt x="370285" y="87372"/>
                  <a:pt x="381206" y="82482"/>
                  <a:pt x="389112" y="74577"/>
                </a:cubicBezTo>
                <a:lnTo>
                  <a:pt x="391951" y="70365"/>
                </a:lnTo>
                <a:lnTo>
                  <a:pt x="392195" y="70727"/>
                </a:lnTo>
                <a:lnTo>
                  <a:pt x="394791" y="66877"/>
                </a:lnTo>
                <a:cubicBezTo>
                  <a:pt x="402697" y="58972"/>
                  <a:pt x="413618" y="54082"/>
                  <a:pt x="425682" y="54082"/>
                </a:cubicBezTo>
                <a:cubicBezTo>
                  <a:pt x="437745" y="54082"/>
                  <a:pt x="448667" y="58972"/>
                  <a:pt x="456573" y="66877"/>
                </a:cubicBezTo>
                <a:lnTo>
                  <a:pt x="459168" y="70727"/>
                </a:lnTo>
                <a:lnTo>
                  <a:pt x="459412" y="70365"/>
                </a:lnTo>
                <a:lnTo>
                  <a:pt x="462251" y="74577"/>
                </a:lnTo>
                <a:cubicBezTo>
                  <a:pt x="470157" y="82482"/>
                  <a:pt x="481078" y="87372"/>
                  <a:pt x="493142" y="87372"/>
                </a:cubicBezTo>
                <a:cubicBezTo>
                  <a:pt x="517269" y="87372"/>
                  <a:pt x="536828" y="67813"/>
                  <a:pt x="536828" y="43686"/>
                </a:cubicBezTo>
                <a:cubicBezTo>
                  <a:pt x="536828" y="19559"/>
                  <a:pt x="517269" y="0"/>
                  <a:pt x="493142" y="0"/>
                </a:cubicBezTo>
                <a:cubicBezTo>
                  <a:pt x="481078" y="0"/>
                  <a:pt x="470157" y="4890"/>
                  <a:pt x="462251" y="12795"/>
                </a:cubicBezTo>
                <a:lnTo>
                  <a:pt x="459412" y="17007"/>
                </a:lnTo>
                <a:lnTo>
                  <a:pt x="459062" y="16488"/>
                </a:lnTo>
                <a:lnTo>
                  <a:pt x="456572" y="20181"/>
                </a:lnTo>
                <a:cubicBezTo>
                  <a:pt x="448666" y="28087"/>
                  <a:pt x="437745" y="32976"/>
                  <a:pt x="425681" y="32976"/>
                </a:cubicBezTo>
                <a:cubicBezTo>
                  <a:pt x="413618" y="32976"/>
                  <a:pt x="402696" y="28087"/>
                  <a:pt x="394790" y="20181"/>
                </a:cubicBezTo>
                <a:lnTo>
                  <a:pt x="392301" y="16489"/>
                </a:lnTo>
                <a:lnTo>
                  <a:pt x="391951" y="17007"/>
                </a:lnTo>
                <a:lnTo>
                  <a:pt x="389112" y="12795"/>
                </a:lnTo>
                <a:cubicBezTo>
                  <a:pt x="381206" y="4890"/>
                  <a:pt x="370285" y="0"/>
                  <a:pt x="358221" y="0"/>
                </a:cubicBezTo>
                <a:cubicBezTo>
                  <a:pt x="334094" y="0"/>
                  <a:pt x="314535" y="19559"/>
                  <a:pt x="314535" y="43686"/>
                </a:cubicBezTo>
                <a:cubicBezTo>
                  <a:pt x="314535" y="67813"/>
                  <a:pt x="334094" y="87372"/>
                  <a:pt x="358221" y="87372"/>
                </a:cubicBezTo>
                <a:close/>
                <a:moveTo>
                  <a:pt x="200953" y="87372"/>
                </a:moveTo>
                <a:cubicBezTo>
                  <a:pt x="225080" y="87372"/>
                  <a:pt x="244639" y="67813"/>
                  <a:pt x="244639" y="43686"/>
                </a:cubicBezTo>
                <a:cubicBezTo>
                  <a:pt x="244639" y="19559"/>
                  <a:pt x="225080" y="0"/>
                  <a:pt x="200953" y="0"/>
                </a:cubicBezTo>
                <a:cubicBezTo>
                  <a:pt x="176826" y="0"/>
                  <a:pt x="157267" y="19559"/>
                  <a:pt x="157267" y="43686"/>
                </a:cubicBezTo>
                <a:cubicBezTo>
                  <a:pt x="157267" y="67813"/>
                  <a:pt x="176826" y="87372"/>
                  <a:pt x="200953" y="87372"/>
                </a:cubicBezTo>
                <a:close/>
                <a:moveTo>
                  <a:pt x="43686" y="87372"/>
                </a:moveTo>
                <a:cubicBezTo>
                  <a:pt x="67813" y="87372"/>
                  <a:pt x="87372" y="67813"/>
                  <a:pt x="87372" y="43686"/>
                </a:cubicBezTo>
                <a:cubicBezTo>
                  <a:pt x="87372" y="19559"/>
                  <a:pt x="67813" y="0"/>
                  <a:pt x="43686" y="0"/>
                </a:cubicBezTo>
                <a:cubicBezTo>
                  <a:pt x="19559" y="0"/>
                  <a:pt x="0" y="19559"/>
                  <a:pt x="0" y="43686"/>
                </a:cubicBezTo>
                <a:cubicBezTo>
                  <a:pt x="0" y="67813"/>
                  <a:pt x="19559" y="87372"/>
                  <a:pt x="43686" y="87372"/>
                </a:cubicBezTo>
                <a:close/>
              </a:path>
            </a:pathLst>
          </a:custGeom>
          <a:gradFill>
            <a:gsLst>
              <a:gs pos="0">
                <a:schemeClr val="accent1"/>
              </a:gs>
              <a:gs pos="100000">
                <a:schemeClr val="accent1">
                  <a:lumMod val="40000"/>
                  <a:lumOff val="60000"/>
                </a:schemeClr>
              </a:gs>
            </a:gsLst>
            <a:lin ang="10800000" scaled="0"/>
          </a:gradFill>
          <a:ln w="12700" cap="sq">
            <a:noFill/>
            <a:miter/>
          </a:ln>
        </p:spPr>
        <p:txBody>
          <a:bodyPr vert="horz" wrap="square" lIns="91440" tIns="45720" rIns="91440" bIns="45720" rtlCol="0" anchor="ctr"/>
          <a:lstStyle/>
          <a:p>
            <a:pPr algn="ctr"/>
            <a:endParaRPr kumimoji="1" lang="zh-CN" altLang="en-US"/>
          </a:p>
        </p:txBody>
      </p:sp>
    </p:spTree>
    <p:extLst>
      <p:ext uri="{BB962C8B-B14F-4D97-AF65-F5344CB8AC3E}">
        <p14:creationId xmlns:p14="http://schemas.microsoft.com/office/powerpoint/2010/main" val="317238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1997865" y="1167009"/>
            <a:ext cx="8196270" cy="1440000"/>
          </a:xfrm>
          <a:prstGeom prst="roundRect">
            <a:avLst>
              <a:gd name="adj" fmla="val 3785"/>
            </a:avLst>
          </a:prstGeom>
          <a:solidFill>
            <a:schemeClr val="bg1">
              <a:lumMod val="95000"/>
            </a:schemeClr>
          </a:solidFill>
          <a:ln w="12700" cap="sq">
            <a:noFill/>
            <a:miter/>
          </a:ln>
          <a:effectLst/>
        </p:spPr>
        <p:txBody>
          <a:bodyPr vert="horz" wrap="square" lIns="45720" tIns="22860" rIns="45720" bIns="22860" rtlCol="0" anchor="ctr"/>
          <a:lstStyle/>
          <a:p>
            <a:pPr algn="ctr"/>
            <a:endParaRPr kumimoji="1" lang="zh-CN" altLang="en-US"/>
          </a:p>
        </p:txBody>
      </p:sp>
      <p:sp>
        <p:nvSpPr>
          <p:cNvPr id="3" name="标题 1"/>
          <p:cNvSpPr txBox="1"/>
          <p:nvPr/>
        </p:nvSpPr>
        <p:spPr>
          <a:xfrm>
            <a:off x="1997865" y="1138433"/>
            <a:ext cx="1620000" cy="1440000"/>
          </a:xfrm>
          <a:prstGeom prst="roundRect">
            <a:avLst>
              <a:gd name="adj" fmla="val 3785"/>
            </a:avLst>
          </a:prstGeom>
          <a:gradFill>
            <a:gsLst>
              <a:gs pos="0">
                <a:schemeClr val="accent1">
                  <a:alpha val="100000"/>
                </a:schemeClr>
              </a:gs>
              <a:gs pos="100000">
                <a:schemeClr val="accent1">
                  <a:lumMod val="60000"/>
                  <a:lumOff val="40000"/>
                  <a:alpha val="100000"/>
                </a:schemeClr>
              </a:gs>
            </a:gsLst>
            <a:lin ang="16200000" scaled="0"/>
          </a:gradFill>
          <a:ln w="12700" cap="sq">
            <a:solidFill>
              <a:schemeClr val="accent1"/>
            </a:solidFill>
            <a:miter/>
          </a:ln>
          <a:effectLst>
            <a:outerShdw blurRad="88900" dist="76200" algn="l" rotWithShape="0">
              <a:schemeClr val="accent3">
                <a:lumMod val="50000"/>
                <a:alpha val="14000"/>
              </a:schemeClr>
            </a:outerShdw>
          </a:effectLst>
        </p:spPr>
        <p:txBody>
          <a:bodyPr vert="horz" wrap="square" lIns="45720" tIns="22860" rIns="45720" bIns="22860" rtlCol="0" anchor="ctr"/>
          <a:lstStyle/>
          <a:p>
            <a:pPr algn="ctr"/>
            <a:endParaRPr kumimoji="1" lang="zh-CN" altLang="en-US"/>
          </a:p>
        </p:txBody>
      </p:sp>
      <p:sp>
        <p:nvSpPr>
          <p:cNvPr id="4" name="标题 1"/>
          <p:cNvSpPr txBox="1"/>
          <p:nvPr/>
        </p:nvSpPr>
        <p:spPr>
          <a:xfrm>
            <a:off x="2519865" y="1267413"/>
            <a:ext cx="576000" cy="576000"/>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ahLst/>
            <a:cxn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gradFill>
            <a:gsLst>
              <a:gs pos="0">
                <a:schemeClr val="bg1">
                  <a:alpha val="0"/>
                </a:schemeClr>
              </a:gs>
              <a:gs pos="100000">
                <a:schemeClr val="bg1"/>
              </a:gs>
            </a:gsLst>
            <a:lin ang="16200000" scaled="0"/>
          </a:gradFill>
          <a:ln w="9525" cap="flat">
            <a:noFill/>
            <a:miter/>
          </a:ln>
          <a:effectLst/>
        </p:spPr>
        <p:txBody>
          <a:bodyPr vert="horz" wrap="square" lIns="91440" tIns="45720" rIns="91440" bIns="45720" rtlCol="0" anchor="ctr"/>
          <a:lstStyle/>
          <a:p>
            <a:pPr algn="l"/>
            <a:endParaRPr kumimoji="1" lang="zh-CN" altLang="en-US"/>
          </a:p>
        </p:txBody>
      </p:sp>
      <p:sp>
        <p:nvSpPr>
          <p:cNvPr id="5" name="标题 1"/>
          <p:cNvSpPr txBox="1"/>
          <p:nvPr/>
        </p:nvSpPr>
        <p:spPr>
          <a:xfrm>
            <a:off x="2087865" y="1934077"/>
            <a:ext cx="1440000" cy="648000"/>
          </a:xfrm>
          <a:prstGeom prst="rect">
            <a:avLst/>
          </a:prstGeom>
          <a:noFill/>
          <a:ln>
            <a:noFill/>
          </a:ln>
        </p:spPr>
        <p:txBody>
          <a:bodyPr vert="horz" wrap="square" lIns="0" tIns="0" rIns="0" bIns="0" rtlCol="0" anchor="ctr"/>
          <a:lstStyle/>
          <a:p>
            <a:pPr algn="ctr"/>
            <a:r>
              <a:rPr kumimoji="1" lang="en-US" altLang="zh-CN" sz="1138">
                <a:ln w="12700">
                  <a:noFill/>
                </a:ln>
                <a:solidFill>
                  <a:srgbClr val="FFFFFF">
                    <a:alpha val="100000"/>
                  </a:srgbClr>
                </a:solidFill>
                <a:latin typeface="poppins-bold"/>
                <a:ea typeface="poppins-bold"/>
                <a:cs typeface="poppins-bold"/>
              </a:rPr>
              <a:t>Syntax and Gherkin Language</a:t>
            </a:r>
            <a:endParaRPr kumimoji="1" lang="zh-CN" altLang="en-US"/>
          </a:p>
        </p:txBody>
      </p:sp>
      <p:sp>
        <p:nvSpPr>
          <p:cNvPr id="6" name="标题 1"/>
          <p:cNvSpPr txBox="1"/>
          <p:nvPr/>
        </p:nvSpPr>
        <p:spPr>
          <a:xfrm>
            <a:off x="3977865" y="1162534"/>
            <a:ext cx="5856425" cy="1434571"/>
          </a:xfrm>
          <a:prstGeom prst="rect">
            <a:avLst/>
          </a:prstGeom>
          <a:noFill/>
          <a:ln>
            <a:noFill/>
          </a:ln>
        </p:spPr>
        <p:txBody>
          <a:bodyPr vert="horz" wrap="square" lIns="0" tIns="0" rIns="0" bIns="0" rtlCol="0" anchor="ctr"/>
          <a:lstStyle/>
          <a:p>
            <a:pPr algn="l"/>
            <a:r>
              <a:rPr kumimoji="1" lang="en-US" altLang="zh-CN" sz="1400">
                <a:ln w="12700">
                  <a:noFill/>
                </a:ln>
                <a:solidFill>
                  <a:srgbClr val="404040">
                    <a:alpha val="100000"/>
                  </a:srgbClr>
                </a:solidFill>
                <a:latin typeface="Poppins"/>
                <a:ea typeface="Poppins"/>
                <a:cs typeface="Poppins"/>
              </a:rPr>
              <a:t>Cucumber uses Gherkin language for writing test scenarios, which is user- friendly and English- like. JBehave, on the other hand, follows a more rigid narrative structure, focusing on story files with a specific syntax.</a:t>
            </a:r>
            <a:endParaRPr kumimoji="1" lang="zh-CN" altLang="en-US"/>
          </a:p>
        </p:txBody>
      </p:sp>
      <p:sp>
        <p:nvSpPr>
          <p:cNvPr id="7" name="标题 1"/>
          <p:cNvSpPr txBox="1"/>
          <p:nvPr/>
        </p:nvSpPr>
        <p:spPr>
          <a:xfrm>
            <a:off x="1997865" y="2925653"/>
            <a:ext cx="8196270" cy="1440000"/>
          </a:xfrm>
          <a:prstGeom prst="roundRect">
            <a:avLst>
              <a:gd name="adj" fmla="val 3785"/>
            </a:avLst>
          </a:prstGeom>
          <a:solidFill>
            <a:schemeClr val="bg1">
              <a:lumMod val="95000"/>
            </a:schemeClr>
          </a:solidFill>
          <a:ln w="12700" cap="sq">
            <a:noFill/>
            <a:miter/>
          </a:ln>
          <a:effectLst/>
        </p:spPr>
        <p:txBody>
          <a:bodyPr vert="horz" wrap="square" lIns="45720" tIns="22860" rIns="45720" bIns="22860" rtlCol="0" anchor="ctr"/>
          <a:lstStyle/>
          <a:p>
            <a:pPr algn="ctr"/>
            <a:endParaRPr kumimoji="1" lang="zh-CN" altLang="en-US"/>
          </a:p>
        </p:txBody>
      </p:sp>
      <p:sp>
        <p:nvSpPr>
          <p:cNvPr id="8" name="标题 1"/>
          <p:cNvSpPr txBox="1"/>
          <p:nvPr/>
        </p:nvSpPr>
        <p:spPr>
          <a:xfrm>
            <a:off x="1997865" y="2899231"/>
            <a:ext cx="1620000" cy="1440000"/>
          </a:xfrm>
          <a:prstGeom prst="roundRect">
            <a:avLst>
              <a:gd name="adj" fmla="val 3785"/>
            </a:avLst>
          </a:prstGeom>
          <a:gradFill>
            <a:gsLst>
              <a:gs pos="0">
                <a:schemeClr val="accent2">
                  <a:alpha val="100000"/>
                </a:schemeClr>
              </a:gs>
              <a:gs pos="100000">
                <a:schemeClr val="accent2">
                  <a:lumMod val="60000"/>
                  <a:lumOff val="40000"/>
                  <a:alpha val="100000"/>
                </a:schemeClr>
              </a:gs>
            </a:gsLst>
            <a:lin ang="16200000" scaled="0"/>
          </a:gradFill>
          <a:ln w="12700" cap="sq">
            <a:solidFill>
              <a:schemeClr val="accent2"/>
            </a:solidFill>
            <a:miter/>
          </a:ln>
          <a:effectLst>
            <a:outerShdw blurRad="88900" dist="76200" algn="l" rotWithShape="0">
              <a:schemeClr val="accent2">
                <a:lumMod val="50000"/>
                <a:alpha val="14000"/>
              </a:schemeClr>
            </a:outerShdw>
          </a:effectLst>
        </p:spPr>
        <p:txBody>
          <a:bodyPr vert="horz" wrap="square" lIns="45720" tIns="22860" rIns="45720" bIns="22860" rtlCol="0" anchor="ctr"/>
          <a:lstStyle/>
          <a:p>
            <a:pPr algn="ctr"/>
            <a:endParaRPr kumimoji="1" lang="zh-CN" altLang="en-US"/>
          </a:p>
        </p:txBody>
      </p:sp>
      <p:sp>
        <p:nvSpPr>
          <p:cNvPr id="9" name="标题 1"/>
          <p:cNvSpPr txBox="1"/>
          <p:nvPr/>
        </p:nvSpPr>
        <p:spPr>
          <a:xfrm>
            <a:off x="2087865" y="3701370"/>
            <a:ext cx="1440000" cy="648000"/>
          </a:xfrm>
          <a:prstGeom prst="rect">
            <a:avLst/>
          </a:prstGeom>
          <a:noFill/>
          <a:ln>
            <a:noFill/>
          </a:ln>
        </p:spPr>
        <p:txBody>
          <a:bodyPr vert="horz" wrap="square" lIns="0" tIns="0" rIns="0" bIns="0" rtlCol="0" anchor="ctr"/>
          <a:lstStyle/>
          <a:p>
            <a:pPr algn="ctr"/>
            <a:r>
              <a:rPr kumimoji="1" lang="en-US" altLang="zh-CN" sz="1138">
                <a:ln w="12700">
                  <a:noFill/>
                </a:ln>
                <a:solidFill>
                  <a:srgbClr val="FFFFFF">
                    <a:alpha val="100000"/>
                  </a:srgbClr>
                </a:solidFill>
                <a:latin typeface="poppins-bold"/>
                <a:ea typeface="poppins-bold"/>
                <a:cs typeface="poppins-bold"/>
              </a:rPr>
              <a:t>Integration and Ecosystem</a:t>
            </a:r>
            <a:endParaRPr kumimoji="1" lang="zh-CN" altLang="en-US"/>
          </a:p>
        </p:txBody>
      </p:sp>
      <p:sp>
        <p:nvSpPr>
          <p:cNvPr id="10" name="标题 1"/>
          <p:cNvSpPr txBox="1"/>
          <p:nvPr/>
        </p:nvSpPr>
        <p:spPr>
          <a:xfrm>
            <a:off x="3977865" y="2932752"/>
            <a:ext cx="5856425" cy="1434571"/>
          </a:xfrm>
          <a:prstGeom prst="rect">
            <a:avLst/>
          </a:prstGeom>
          <a:noFill/>
          <a:ln>
            <a:noFill/>
          </a:ln>
        </p:spPr>
        <p:txBody>
          <a:bodyPr vert="horz" wrap="square" lIns="0" tIns="0" rIns="0" bIns="0" rtlCol="0" anchor="ctr"/>
          <a:lstStyle/>
          <a:p>
            <a:pPr algn="l"/>
            <a:r>
              <a:rPr kumimoji="1" lang="en-US" altLang="zh-CN" sz="1400">
                <a:ln w="12700">
                  <a:noFill/>
                </a:ln>
                <a:solidFill>
                  <a:srgbClr val="404040">
                    <a:alpha val="100000"/>
                  </a:srgbClr>
                </a:solidFill>
                <a:latin typeface="Poppins"/>
                <a:ea typeface="Poppins"/>
                <a:cs typeface="Poppins"/>
              </a:rPr>
              <a:t>Cucumber integrates well with various development environments and tools such as Jenkins, Maven, and IDEs like IntelliJ. JBehave, while also versatile, is more tightly coupled with Java ecosystems and may require more configuration.</a:t>
            </a:r>
            <a:endParaRPr kumimoji="1" lang="zh-CN" altLang="en-US"/>
          </a:p>
        </p:txBody>
      </p:sp>
      <p:sp>
        <p:nvSpPr>
          <p:cNvPr id="11" name="标题 1"/>
          <p:cNvSpPr txBox="1"/>
          <p:nvPr/>
        </p:nvSpPr>
        <p:spPr>
          <a:xfrm>
            <a:off x="1985165" y="4673443"/>
            <a:ext cx="8196270" cy="1440000"/>
          </a:xfrm>
          <a:prstGeom prst="roundRect">
            <a:avLst>
              <a:gd name="adj" fmla="val 3785"/>
            </a:avLst>
          </a:prstGeom>
          <a:solidFill>
            <a:schemeClr val="bg1">
              <a:lumMod val="95000"/>
            </a:schemeClr>
          </a:solidFill>
          <a:ln w="12700" cap="sq">
            <a:noFill/>
            <a:miter/>
          </a:ln>
          <a:effectLst/>
        </p:spPr>
        <p:txBody>
          <a:bodyPr vert="horz" wrap="square" lIns="45720" tIns="22860" rIns="45720" bIns="22860" rtlCol="0" anchor="ctr"/>
          <a:lstStyle/>
          <a:p>
            <a:pPr algn="ctr"/>
            <a:endParaRPr kumimoji="1" lang="zh-CN" altLang="en-US"/>
          </a:p>
        </p:txBody>
      </p:sp>
      <p:sp>
        <p:nvSpPr>
          <p:cNvPr id="12" name="标题 1"/>
          <p:cNvSpPr txBox="1"/>
          <p:nvPr/>
        </p:nvSpPr>
        <p:spPr>
          <a:xfrm>
            <a:off x="1997865" y="4662887"/>
            <a:ext cx="1620000" cy="1440000"/>
          </a:xfrm>
          <a:prstGeom prst="roundRect">
            <a:avLst>
              <a:gd name="adj" fmla="val 3785"/>
            </a:avLst>
          </a:prstGeom>
          <a:gradFill>
            <a:gsLst>
              <a:gs pos="0">
                <a:schemeClr val="accent1">
                  <a:alpha val="100000"/>
                </a:schemeClr>
              </a:gs>
              <a:gs pos="100000">
                <a:schemeClr val="accent1">
                  <a:lumMod val="60000"/>
                  <a:lumOff val="40000"/>
                  <a:alpha val="100000"/>
                </a:schemeClr>
              </a:gs>
            </a:gsLst>
            <a:lin ang="16200000" scaled="0"/>
          </a:gradFill>
          <a:ln w="12700" cap="sq">
            <a:solidFill>
              <a:schemeClr val="accent1"/>
            </a:solidFill>
            <a:miter/>
          </a:ln>
          <a:effectLst>
            <a:outerShdw blurRad="88900" dist="76200" algn="l" rotWithShape="0">
              <a:schemeClr val="accent1">
                <a:lumMod val="50000"/>
                <a:alpha val="14000"/>
              </a:schemeClr>
            </a:outerShdw>
          </a:effectLst>
        </p:spPr>
        <p:txBody>
          <a:bodyPr vert="horz" wrap="square" lIns="45720" tIns="22860" rIns="45720" bIns="22860" rtlCol="0" anchor="ctr"/>
          <a:lstStyle/>
          <a:p>
            <a:pPr algn="ctr"/>
            <a:endParaRPr kumimoji="1" lang="zh-CN" altLang="en-US"/>
          </a:p>
        </p:txBody>
      </p:sp>
      <p:sp>
        <p:nvSpPr>
          <p:cNvPr id="13" name="标题 1"/>
          <p:cNvSpPr txBox="1"/>
          <p:nvPr/>
        </p:nvSpPr>
        <p:spPr>
          <a:xfrm>
            <a:off x="2087865" y="5465027"/>
            <a:ext cx="1440000" cy="648000"/>
          </a:xfrm>
          <a:prstGeom prst="rect">
            <a:avLst/>
          </a:prstGeom>
          <a:noFill/>
          <a:ln>
            <a:noFill/>
          </a:ln>
        </p:spPr>
        <p:txBody>
          <a:bodyPr vert="horz" wrap="square" lIns="0" tIns="0" rIns="0" bIns="0" rtlCol="0" anchor="ctr"/>
          <a:lstStyle/>
          <a:p>
            <a:pPr algn="ctr"/>
            <a:r>
              <a:rPr kumimoji="1" lang="en-US" altLang="zh-CN" sz="1138">
                <a:ln w="12700">
                  <a:noFill/>
                </a:ln>
                <a:solidFill>
                  <a:srgbClr val="FFFFFF">
                    <a:alpha val="100000"/>
                  </a:srgbClr>
                </a:solidFill>
                <a:latin typeface="poppins-bold"/>
                <a:ea typeface="poppins-bold"/>
                <a:cs typeface="poppins-bold"/>
              </a:rPr>
              <a:t>Test Execution and Reporting</a:t>
            </a:r>
            <a:endParaRPr kumimoji="1" lang="zh-CN" altLang="en-US"/>
          </a:p>
        </p:txBody>
      </p:sp>
      <p:sp>
        <p:nvSpPr>
          <p:cNvPr id="14" name="标题 1"/>
          <p:cNvSpPr txBox="1"/>
          <p:nvPr/>
        </p:nvSpPr>
        <p:spPr>
          <a:xfrm>
            <a:off x="3977865" y="4691396"/>
            <a:ext cx="5856425" cy="1434571"/>
          </a:xfrm>
          <a:prstGeom prst="rect">
            <a:avLst/>
          </a:prstGeom>
          <a:noFill/>
          <a:ln>
            <a:noFill/>
          </a:ln>
        </p:spPr>
        <p:txBody>
          <a:bodyPr vert="horz" wrap="square" lIns="0" tIns="0" rIns="0" bIns="0" rtlCol="0" anchor="ctr"/>
          <a:lstStyle/>
          <a:p>
            <a:pPr algn="l"/>
            <a:r>
              <a:rPr kumimoji="1" lang="en-US" altLang="zh-CN" sz="1400">
                <a:ln w="12700">
                  <a:noFill/>
                </a:ln>
                <a:solidFill>
                  <a:srgbClr val="404040">
                    <a:alpha val="100000"/>
                  </a:srgbClr>
                </a:solidFill>
                <a:latin typeface="Poppins"/>
                <a:ea typeface="Poppins"/>
                <a:cs typeface="Poppins"/>
              </a:rPr>
              <a:t>Cucumber provides extensive support for test execution and is known for its rich reporting capabilities, including HTML and JSON formats. JBehave also offers robust test execution but with a stronger emphasis on embedding narratives within the reports.</a:t>
            </a:r>
            <a:endParaRPr kumimoji="1" lang="zh-CN" altLang="en-US"/>
          </a:p>
        </p:txBody>
      </p:sp>
      <p:sp>
        <p:nvSpPr>
          <p:cNvPr id="15" name="标题 1"/>
          <p:cNvSpPr txBox="1"/>
          <p:nvPr/>
        </p:nvSpPr>
        <p:spPr>
          <a:xfrm>
            <a:off x="2519865" y="3030205"/>
            <a:ext cx="576000" cy="576000"/>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ahLst/>
            <a:cxn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gradFill>
            <a:gsLst>
              <a:gs pos="1000">
                <a:schemeClr val="bg1">
                  <a:alpha val="0"/>
                </a:schemeClr>
              </a:gs>
              <a:gs pos="100000">
                <a:schemeClr val="bg1"/>
              </a:gs>
            </a:gsLst>
            <a:lin ang="16200000" scaled="0"/>
          </a:gradFill>
          <a:ln w="9525" cap="flat">
            <a:noFill/>
            <a:miter/>
          </a:ln>
          <a:effectLst/>
        </p:spPr>
        <p:txBody>
          <a:bodyPr vert="horz" wrap="square" lIns="91440" tIns="45720" rIns="91440" bIns="45720" rtlCol="0" anchor="ctr"/>
          <a:lstStyle/>
          <a:p>
            <a:pPr algn="l"/>
            <a:endParaRPr kumimoji="1" lang="zh-CN" altLang="en-US"/>
          </a:p>
        </p:txBody>
      </p:sp>
      <p:sp>
        <p:nvSpPr>
          <p:cNvPr id="16" name="标题 1"/>
          <p:cNvSpPr txBox="1"/>
          <p:nvPr/>
        </p:nvSpPr>
        <p:spPr>
          <a:xfrm>
            <a:off x="2519865" y="4792997"/>
            <a:ext cx="576000" cy="576000"/>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ahLst/>
            <a:cxn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gradFill>
            <a:gsLst>
              <a:gs pos="1000">
                <a:schemeClr val="bg1">
                  <a:alpha val="0"/>
                </a:schemeClr>
              </a:gs>
              <a:gs pos="100000">
                <a:schemeClr val="bg1"/>
              </a:gs>
            </a:gsLst>
            <a:lin ang="16200000" scaled="0"/>
          </a:gradFill>
          <a:ln w="9525" cap="flat">
            <a:noFill/>
            <a:miter/>
          </a:ln>
          <a:effectLst/>
        </p:spPr>
        <p:txBody>
          <a:bodyPr vert="horz" wrap="square" lIns="91440" tIns="45720" rIns="91440" bIns="45720" rtlCol="0" anchor="ctr"/>
          <a:lstStyle/>
          <a:p>
            <a:pPr algn="l"/>
            <a:endParaRPr kumimoji="1" lang="zh-CN" altLang="en-US"/>
          </a:p>
        </p:txBody>
      </p:sp>
      <p:sp>
        <p:nvSpPr>
          <p:cNvPr id="17" name="标题 1"/>
          <p:cNvSpPr txBox="1"/>
          <p:nvPr/>
        </p:nvSpPr>
        <p:spPr>
          <a:xfrm>
            <a:off x="981305" y="416133"/>
            <a:ext cx="9835377" cy="468000"/>
          </a:xfrm>
          <a:prstGeom prst="rect">
            <a:avLst/>
          </a:prstGeom>
          <a:noFill/>
          <a:ln>
            <a:noFill/>
          </a:ln>
        </p:spPr>
        <p:txBody>
          <a:bodyPr vert="horz" wrap="square" lIns="0" tIns="0" rIns="0" bIns="0" rtlCol="0" anchor="ctr"/>
          <a:lstStyle/>
          <a:p>
            <a:pPr algn="l"/>
            <a:r>
              <a:rPr kumimoji="1" lang="en-US" altLang="zh-CN" sz="3200">
                <a:ln w="12700">
                  <a:noFill/>
                </a:ln>
                <a:solidFill>
                  <a:srgbClr val="262626">
                    <a:alpha val="100000"/>
                  </a:srgbClr>
                </a:solidFill>
                <a:latin typeface="poppins-bold"/>
                <a:ea typeface="poppins-bold"/>
                <a:cs typeface="poppins-bold"/>
              </a:rPr>
              <a:t>Differences in Tools and Usage</a:t>
            </a:r>
            <a:endParaRPr kumimoji="1" lang="zh-CN" altLang="en-US"/>
          </a:p>
        </p:txBody>
      </p:sp>
      <p:sp>
        <p:nvSpPr>
          <p:cNvPr id="18" name="标题 1"/>
          <p:cNvSpPr txBox="1"/>
          <p:nvPr/>
        </p:nvSpPr>
        <p:spPr>
          <a:xfrm rot="10800000" flipH="1">
            <a:off x="10975518" y="606447"/>
            <a:ext cx="536828" cy="87372"/>
          </a:xfrm>
          <a:custGeom>
            <a:avLst/>
            <a:gdLst>
              <a:gd name="connsiteX0" fmla="*/ 358221 w 536828"/>
              <a:gd name="connsiteY0" fmla="*/ 87372 h 87372"/>
              <a:gd name="connsiteX1" fmla="*/ 389112 w 536828"/>
              <a:gd name="connsiteY1" fmla="*/ 74577 h 87372"/>
              <a:gd name="connsiteX2" fmla="*/ 391951 w 536828"/>
              <a:gd name="connsiteY2" fmla="*/ 70365 h 87372"/>
              <a:gd name="connsiteX3" fmla="*/ 392195 w 536828"/>
              <a:gd name="connsiteY3" fmla="*/ 70727 h 87372"/>
              <a:gd name="connsiteX4" fmla="*/ 394791 w 536828"/>
              <a:gd name="connsiteY4" fmla="*/ 66877 h 87372"/>
              <a:gd name="connsiteX5" fmla="*/ 425682 w 536828"/>
              <a:gd name="connsiteY5" fmla="*/ 54082 h 87372"/>
              <a:gd name="connsiteX6" fmla="*/ 456573 w 536828"/>
              <a:gd name="connsiteY6" fmla="*/ 66877 h 87372"/>
              <a:gd name="connsiteX7" fmla="*/ 459168 w 536828"/>
              <a:gd name="connsiteY7" fmla="*/ 70727 h 87372"/>
              <a:gd name="connsiteX8" fmla="*/ 459412 w 536828"/>
              <a:gd name="connsiteY8" fmla="*/ 70365 h 87372"/>
              <a:gd name="connsiteX9" fmla="*/ 462251 w 536828"/>
              <a:gd name="connsiteY9" fmla="*/ 74577 h 87372"/>
              <a:gd name="connsiteX10" fmla="*/ 493142 w 536828"/>
              <a:gd name="connsiteY10" fmla="*/ 87372 h 87372"/>
              <a:gd name="connsiteX11" fmla="*/ 536828 w 536828"/>
              <a:gd name="connsiteY11" fmla="*/ 43686 h 87372"/>
              <a:gd name="connsiteX12" fmla="*/ 493142 w 536828"/>
              <a:gd name="connsiteY12" fmla="*/ 0 h 87372"/>
              <a:gd name="connsiteX13" fmla="*/ 462251 w 536828"/>
              <a:gd name="connsiteY13" fmla="*/ 12795 h 87372"/>
              <a:gd name="connsiteX14" fmla="*/ 459412 w 536828"/>
              <a:gd name="connsiteY14" fmla="*/ 17007 h 87372"/>
              <a:gd name="connsiteX15" fmla="*/ 459062 w 536828"/>
              <a:gd name="connsiteY15" fmla="*/ 16488 h 87372"/>
              <a:gd name="connsiteX16" fmla="*/ 456572 w 536828"/>
              <a:gd name="connsiteY16" fmla="*/ 20181 h 87372"/>
              <a:gd name="connsiteX17" fmla="*/ 425681 w 536828"/>
              <a:gd name="connsiteY17" fmla="*/ 32976 h 87372"/>
              <a:gd name="connsiteX18" fmla="*/ 394790 w 536828"/>
              <a:gd name="connsiteY18" fmla="*/ 20181 h 87372"/>
              <a:gd name="connsiteX19" fmla="*/ 392301 w 536828"/>
              <a:gd name="connsiteY19" fmla="*/ 16489 h 87372"/>
              <a:gd name="connsiteX20" fmla="*/ 391951 w 536828"/>
              <a:gd name="connsiteY20" fmla="*/ 17007 h 87372"/>
              <a:gd name="connsiteX21" fmla="*/ 389112 w 536828"/>
              <a:gd name="connsiteY21" fmla="*/ 12795 h 87372"/>
              <a:gd name="connsiteX22" fmla="*/ 358221 w 536828"/>
              <a:gd name="connsiteY22" fmla="*/ 0 h 87372"/>
              <a:gd name="connsiteX23" fmla="*/ 314535 w 536828"/>
              <a:gd name="connsiteY23" fmla="*/ 43686 h 87372"/>
              <a:gd name="connsiteX24" fmla="*/ 358221 w 536828"/>
              <a:gd name="connsiteY24" fmla="*/ 87372 h 87372"/>
              <a:gd name="connsiteX25" fmla="*/ 200953 w 536828"/>
              <a:gd name="connsiteY25" fmla="*/ 87372 h 87372"/>
              <a:gd name="connsiteX26" fmla="*/ 244639 w 536828"/>
              <a:gd name="connsiteY26" fmla="*/ 43686 h 87372"/>
              <a:gd name="connsiteX27" fmla="*/ 200953 w 536828"/>
              <a:gd name="connsiteY27" fmla="*/ 0 h 87372"/>
              <a:gd name="connsiteX28" fmla="*/ 157267 w 536828"/>
              <a:gd name="connsiteY28" fmla="*/ 43686 h 87372"/>
              <a:gd name="connsiteX29" fmla="*/ 200953 w 536828"/>
              <a:gd name="connsiteY29" fmla="*/ 87372 h 87372"/>
              <a:gd name="connsiteX30" fmla="*/ 43686 w 536828"/>
              <a:gd name="connsiteY30" fmla="*/ 87372 h 87372"/>
              <a:gd name="connsiteX31" fmla="*/ 87372 w 536828"/>
              <a:gd name="connsiteY31" fmla="*/ 43686 h 87372"/>
              <a:gd name="connsiteX32" fmla="*/ 43686 w 536828"/>
              <a:gd name="connsiteY32" fmla="*/ 0 h 87372"/>
              <a:gd name="connsiteX33" fmla="*/ 0 w 536828"/>
              <a:gd name="connsiteY33" fmla="*/ 43686 h 87372"/>
              <a:gd name="connsiteX34" fmla="*/ 43686 w 536828"/>
              <a:gd name="connsiteY34" fmla="*/ 87372 h 87372"/>
            </a:gdLst>
            <a:ahLst/>
            <a:cxnLst/>
            <a:rect l="l" t="t" r="r" b="b"/>
            <a:pathLst>
              <a:path w="536828" h="87372">
                <a:moveTo>
                  <a:pt x="358221" y="87372"/>
                </a:moveTo>
                <a:cubicBezTo>
                  <a:pt x="370285" y="87372"/>
                  <a:pt x="381206" y="82482"/>
                  <a:pt x="389112" y="74577"/>
                </a:cubicBezTo>
                <a:lnTo>
                  <a:pt x="391951" y="70365"/>
                </a:lnTo>
                <a:lnTo>
                  <a:pt x="392195" y="70727"/>
                </a:lnTo>
                <a:lnTo>
                  <a:pt x="394791" y="66877"/>
                </a:lnTo>
                <a:cubicBezTo>
                  <a:pt x="402697" y="58972"/>
                  <a:pt x="413618" y="54082"/>
                  <a:pt x="425682" y="54082"/>
                </a:cubicBezTo>
                <a:cubicBezTo>
                  <a:pt x="437745" y="54082"/>
                  <a:pt x="448667" y="58972"/>
                  <a:pt x="456573" y="66877"/>
                </a:cubicBezTo>
                <a:lnTo>
                  <a:pt x="459168" y="70727"/>
                </a:lnTo>
                <a:lnTo>
                  <a:pt x="459412" y="70365"/>
                </a:lnTo>
                <a:lnTo>
                  <a:pt x="462251" y="74577"/>
                </a:lnTo>
                <a:cubicBezTo>
                  <a:pt x="470157" y="82482"/>
                  <a:pt x="481078" y="87372"/>
                  <a:pt x="493142" y="87372"/>
                </a:cubicBezTo>
                <a:cubicBezTo>
                  <a:pt x="517269" y="87372"/>
                  <a:pt x="536828" y="67813"/>
                  <a:pt x="536828" y="43686"/>
                </a:cubicBezTo>
                <a:cubicBezTo>
                  <a:pt x="536828" y="19559"/>
                  <a:pt x="517269" y="0"/>
                  <a:pt x="493142" y="0"/>
                </a:cubicBezTo>
                <a:cubicBezTo>
                  <a:pt x="481078" y="0"/>
                  <a:pt x="470157" y="4890"/>
                  <a:pt x="462251" y="12795"/>
                </a:cubicBezTo>
                <a:lnTo>
                  <a:pt x="459412" y="17007"/>
                </a:lnTo>
                <a:lnTo>
                  <a:pt x="459062" y="16488"/>
                </a:lnTo>
                <a:lnTo>
                  <a:pt x="456572" y="20181"/>
                </a:lnTo>
                <a:cubicBezTo>
                  <a:pt x="448666" y="28087"/>
                  <a:pt x="437745" y="32976"/>
                  <a:pt x="425681" y="32976"/>
                </a:cubicBezTo>
                <a:cubicBezTo>
                  <a:pt x="413618" y="32976"/>
                  <a:pt x="402696" y="28087"/>
                  <a:pt x="394790" y="20181"/>
                </a:cubicBezTo>
                <a:lnTo>
                  <a:pt x="392301" y="16489"/>
                </a:lnTo>
                <a:lnTo>
                  <a:pt x="391951" y="17007"/>
                </a:lnTo>
                <a:lnTo>
                  <a:pt x="389112" y="12795"/>
                </a:lnTo>
                <a:cubicBezTo>
                  <a:pt x="381206" y="4890"/>
                  <a:pt x="370285" y="0"/>
                  <a:pt x="358221" y="0"/>
                </a:cubicBezTo>
                <a:cubicBezTo>
                  <a:pt x="334094" y="0"/>
                  <a:pt x="314535" y="19559"/>
                  <a:pt x="314535" y="43686"/>
                </a:cubicBezTo>
                <a:cubicBezTo>
                  <a:pt x="314535" y="67813"/>
                  <a:pt x="334094" y="87372"/>
                  <a:pt x="358221" y="87372"/>
                </a:cubicBezTo>
                <a:close/>
                <a:moveTo>
                  <a:pt x="200953" y="87372"/>
                </a:moveTo>
                <a:cubicBezTo>
                  <a:pt x="225080" y="87372"/>
                  <a:pt x="244639" y="67813"/>
                  <a:pt x="244639" y="43686"/>
                </a:cubicBezTo>
                <a:cubicBezTo>
                  <a:pt x="244639" y="19559"/>
                  <a:pt x="225080" y="0"/>
                  <a:pt x="200953" y="0"/>
                </a:cubicBezTo>
                <a:cubicBezTo>
                  <a:pt x="176826" y="0"/>
                  <a:pt x="157267" y="19559"/>
                  <a:pt x="157267" y="43686"/>
                </a:cubicBezTo>
                <a:cubicBezTo>
                  <a:pt x="157267" y="67813"/>
                  <a:pt x="176826" y="87372"/>
                  <a:pt x="200953" y="87372"/>
                </a:cubicBezTo>
                <a:close/>
                <a:moveTo>
                  <a:pt x="43686" y="87372"/>
                </a:moveTo>
                <a:cubicBezTo>
                  <a:pt x="67813" y="87372"/>
                  <a:pt x="87372" y="67813"/>
                  <a:pt x="87372" y="43686"/>
                </a:cubicBezTo>
                <a:cubicBezTo>
                  <a:pt x="87372" y="19559"/>
                  <a:pt x="67813" y="0"/>
                  <a:pt x="43686" y="0"/>
                </a:cubicBezTo>
                <a:cubicBezTo>
                  <a:pt x="19559" y="0"/>
                  <a:pt x="0" y="19559"/>
                  <a:pt x="0" y="43686"/>
                </a:cubicBezTo>
                <a:cubicBezTo>
                  <a:pt x="0" y="67813"/>
                  <a:pt x="19559" y="87372"/>
                  <a:pt x="43686" y="87372"/>
                </a:cubicBezTo>
                <a:close/>
              </a:path>
            </a:pathLst>
          </a:custGeom>
          <a:gradFill>
            <a:gsLst>
              <a:gs pos="0">
                <a:schemeClr val="accent1"/>
              </a:gs>
              <a:gs pos="100000">
                <a:schemeClr val="accent1">
                  <a:lumMod val="40000"/>
                  <a:lumOff val="60000"/>
                </a:schemeClr>
              </a:gs>
            </a:gsLst>
            <a:lin ang="10800000" scaled="0"/>
          </a:gradFill>
          <a:ln w="12700" cap="sq">
            <a:noFill/>
            <a:miter/>
          </a:ln>
        </p:spPr>
        <p:txBody>
          <a:bodyPr vert="horz" wrap="square" lIns="91440" tIns="45720" rIns="91440" bIns="45720" rtlCol="0" anchor="ctr"/>
          <a:lstStyle/>
          <a:p>
            <a:pPr algn="ct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10800000" flipH="1" flipV="1">
            <a:off x="0" y="2715768"/>
            <a:ext cx="6455664" cy="4142232"/>
          </a:xfrm>
          <a:prstGeom prst="rtTriangle">
            <a:avLst/>
          </a:prstGeom>
          <a:gradFill>
            <a:gsLst>
              <a:gs pos="0">
                <a:schemeClr val="accent1">
                  <a:alpha val="80000"/>
                  <a:lumMod val="80000"/>
                  <a:lumOff val="20000"/>
                </a:schemeClr>
              </a:gs>
              <a:gs pos="87000">
                <a:schemeClr val="accent1">
                  <a:lumMod val="80000"/>
                  <a:lumOff val="20000"/>
                </a:schemeClr>
              </a:gs>
            </a:gsLst>
            <a:lin ang="10800000" scaled="0"/>
          </a:gradFill>
          <a:ln w="12700" cap="sq">
            <a:noFill/>
            <a:miter/>
          </a:ln>
        </p:spPr>
        <p:txBody>
          <a:bodyPr vert="horz" wrap="square" lIns="91440" tIns="45720" rIns="91440" bIns="45720" rtlCol="0" anchor="ctr"/>
          <a:lstStyle/>
          <a:p>
            <a:pPr algn="l"/>
            <a:endParaRPr kumimoji="1" lang="zh-CN" altLang="en-US"/>
          </a:p>
        </p:txBody>
      </p:sp>
      <p:sp>
        <p:nvSpPr>
          <p:cNvPr id="3" name="标题 1"/>
          <p:cNvSpPr txBox="1"/>
          <p:nvPr/>
        </p:nvSpPr>
        <p:spPr>
          <a:xfrm rot="10800000" flipH="1">
            <a:off x="0" y="0"/>
            <a:ext cx="8058937" cy="5349240"/>
          </a:xfrm>
          <a:prstGeom prst="rtTriangle">
            <a:avLst/>
          </a:prstGeom>
          <a:gradFill>
            <a:gsLst>
              <a:gs pos="0">
                <a:schemeClr val="accent1">
                  <a:lumMod val="80000"/>
                  <a:lumOff val="20000"/>
                </a:schemeClr>
              </a:gs>
              <a:gs pos="87000">
                <a:schemeClr val="accent1">
                  <a:lumMod val="95000"/>
                </a:schemeClr>
              </a:gs>
            </a:gsLst>
            <a:lin ang="10800000" scaled="0"/>
          </a:gradFill>
          <a:ln w="12700" cap="sq">
            <a:noFill/>
            <a:miter/>
          </a:ln>
        </p:spPr>
        <p:txBody>
          <a:bodyPr vert="horz" wrap="square" lIns="91440" tIns="45720" rIns="91440" bIns="45720" rtlCol="0" anchor="ctr"/>
          <a:lstStyle/>
          <a:p>
            <a:pPr algn="l"/>
            <a:endParaRPr kumimoji="1" lang="zh-CN" altLang="en-US"/>
          </a:p>
        </p:txBody>
      </p:sp>
      <p:sp>
        <p:nvSpPr>
          <p:cNvPr id="4" name="标题 1"/>
          <p:cNvSpPr txBox="1"/>
          <p:nvPr/>
        </p:nvSpPr>
        <p:spPr>
          <a:xfrm>
            <a:off x="7617391" y="4790514"/>
            <a:ext cx="3876675" cy="427486"/>
          </a:xfrm>
          <a:prstGeom prst="roundRect">
            <a:avLst>
              <a:gd name="adj" fmla="val 50000"/>
            </a:avLst>
          </a:prstGeom>
          <a:no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5" name="标题 1"/>
          <p:cNvSpPr txBox="1"/>
          <p:nvPr/>
        </p:nvSpPr>
        <p:spPr>
          <a:xfrm>
            <a:off x="4301837" y="1662546"/>
            <a:ext cx="7211630" cy="2826327"/>
          </a:xfrm>
          <a:prstGeom prst="rect">
            <a:avLst/>
          </a:prstGeom>
          <a:noFill/>
          <a:ln>
            <a:noFill/>
          </a:ln>
        </p:spPr>
        <p:txBody>
          <a:bodyPr vert="horz" wrap="square" lIns="0" tIns="0" rIns="0" bIns="0" rtlCol="0" anchor="ctr"/>
          <a:lstStyle/>
          <a:p>
            <a:pPr algn="r"/>
            <a:r>
              <a:rPr kumimoji="1" lang="en-US" altLang="zh-CN" sz="3700">
                <a:ln w="12700">
                  <a:noFill/>
                </a:ln>
                <a:solidFill>
                  <a:srgbClr val="BB1C21">
                    <a:alpha val="100000"/>
                  </a:srgbClr>
                </a:solidFill>
                <a:latin typeface="poppins-bold"/>
                <a:ea typeface="poppins-bold"/>
                <a:cs typeface="poppins-bold"/>
              </a:rPr>
              <a:t>Thanks</a:t>
            </a:r>
            <a:endParaRPr kumimoji="1" lang="zh-CN" altLang="en-US"/>
          </a:p>
        </p:txBody>
      </p:sp>
      <p:sp>
        <p:nvSpPr>
          <p:cNvPr id="7" name="标题 1"/>
          <p:cNvSpPr txBox="1"/>
          <p:nvPr/>
        </p:nvSpPr>
        <p:spPr>
          <a:xfrm>
            <a:off x="7628502" y="4807244"/>
            <a:ext cx="3851735" cy="414817"/>
          </a:xfrm>
          <a:prstGeom prst="rect">
            <a:avLst/>
          </a:prstGeom>
          <a:noFill/>
          <a:ln>
            <a:noFill/>
          </a:ln>
        </p:spPr>
        <p:txBody>
          <a:bodyPr vert="horz" wrap="square" lIns="0" tIns="0" rIns="0" bIns="0" rtlCol="0" anchor="ctr"/>
          <a:lstStyle/>
          <a:p>
            <a:pPr algn="ctr"/>
            <a:r>
              <a:rPr kumimoji="1" lang="en-US" altLang="zh-CN" sz="1500" dirty="0" smtClean="0">
                <a:ln w="19050">
                  <a:noFill/>
                </a:ln>
                <a:solidFill>
                  <a:srgbClr val="BB1C21">
                    <a:alpha val="100000"/>
                  </a:srgbClr>
                </a:solidFill>
                <a:latin typeface="poppins-bold"/>
                <a:ea typeface="poppins-bold"/>
                <a:cs typeface="poppins-bold"/>
              </a:rPr>
              <a:t>Learn more in next video How to use </a:t>
            </a:r>
            <a:r>
              <a:rPr kumimoji="1" lang="en-US" altLang="zh-CN" sz="1500" dirty="0" err="1" smtClean="0">
                <a:ln w="19050">
                  <a:noFill/>
                </a:ln>
                <a:solidFill>
                  <a:srgbClr val="BB1C21">
                    <a:alpha val="100000"/>
                  </a:srgbClr>
                </a:solidFill>
                <a:latin typeface="poppins-bold"/>
                <a:ea typeface="poppins-bold"/>
                <a:cs typeface="poppins-bold"/>
              </a:rPr>
              <a:t>Jbehave</a:t>
            </a:r>
            <a:r>
              <a:rPr kumimoji="1" lang="en-US" altLang="zh-CN" sz="1500" dirty="0" smtClean="0">
                <a:ln w="19050">
                  <a:noFill/>
                </a:ln>
                <a:solidFill>
                  <a:srgbClr val="BB1C21">
                    <a:alpha val="100000"/>
                  </a:srgbClr>
                </a:solidFill>
                <a:latin typeface="poppins-bold"/>
                <a:ea typeface="poppins-bold"/>
                <a:cs typeface="poppins-bold"/>
              </a:rPr>
              <a:t> and Cucumber</a:t>
            </a:r>
            <a:r>
              <a:rPr kumimoji="1" lang="en-US" altLang="zh-CN" sz="1500" dirty="0" smtClean="0">
                <a:ln w="19050">
                  <a:noFill/>
                </a:ln>
                <a:solidFill>
                  <a:srgbClr val="BB1C21">
                    <a:alpha val="100000"/>
                  </a:srgbClr>
                </a:solidFill>
                <a:latin typeface="poppins-bold"/>
                <a:ea typeface="poppins-bold"/>
                <a:cs typeface="poppins-bold"/>
              </a:rPr>
              <a:t> </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0" y="0"/>
            <a:ext cx="3657600" cy="6858000"/>
          </a:xfrm>
          <a:prstGeom prst="rect">
            <a:avLst/>
          </a:prstGeom>
          <a:gradFill>
            <a:gsLst>
              <a:gs pos="0">
                <a:schemeClr val="accent1"/>
              </a:gs>
              <a:gs pos="100000">
                <a:schemeClr val="accent1">
                  <a:lumMod val="75000"/>
                </a:schemeClr>
              </a:gs>
            </a:gsLst>
            <a:lin ang="2700000" scaled="0"/>
          </a:gradFill>
          <a:ln w="9525" cap="sq">
            <a:noFill/>
            <a:miter/>
          </a:ln>
        </p:spPr>
        <p:txBody>
          <a:bodyPr vert="horz" wrap="square" lIns="91440" tIns="45720" rIns="91440" bIns="45720" rtlCol="0" anchor="ctr"/>
          <a:lstStyle/>
          <a:p>
            <a:pPr algn="ctr"/>
            <a:endParaRPr kumimoji="1" lang="zh-CN" altLang="en-US"/>
          </a:p>
        </p:txBody>
      </p:sp>
      <p:grpSp>
        <p:nvGrpSpPr>
          <p:cNvPr id="3" name="Group 2"/>
          <p:cNvGrpSpPr/>
          <p:nvPr/>
        </p:nvGrpSpPr>
        <p:grpSpPr>
          <a:xfrm>
            <a:off x="-2770100" y="-20512"/>
            <a:ext cx="11152824" cy="6900642"/>
            <a:chOff x="-2770100" y="-20512"/>
            <a:chExt cx="11152824" cy="6900642"/>
          </a:xfrm>
        </p:grpSpPr>
        <p:sp>
          <p:nvSpPr>
            <p:cNvPr id="4" name="标题 1"/>
            <p:cNvSpPr txBox="1"/>
            <p:nvPr/>
          </p:nvSpPr>
          <p:spPr>
            <a:xfrm>
              <a:off x="977646" y="-20512"/>
              <a:ext cx="7405078" cy="6900642"/>
            </a:xfrm>
            <a:custGeom>
              <a:avLst/>
              <a:gdLst>
                <a:gd name="connsiteX0" fmla="*/ 1279398 w 1279397"/>
                <a:gd name="connsiteY0" fmla="*/ 956120 h 1192244"/>
                <a:gd name="connsiteX1" fmla="*/ 323278 w 1279397"/>
                <a:gd name="connsiteY1" fmla="*/ 0 h 1192244"/>
                <a:gd name="connsiteX2" fmla="*/ 0 w 1279397"/>
                <a:gd name="connsiteY2" fmla="*/ 0 h 1192244"/>
                <a:gd name="connsiteX3" fmla="*/ 1192244 w 1279397"/>
                <a:gd name="connsiteY3" fmla="*/ 1192244 h 1192244"/>
                <a:gd name="connsiteX4" fmla="*/ 1279398 w 1279397"/>
                <a:gd name="connsiteY4" fmla="*/ 1192244 h 1192244"/>
                <a:gd name="connsiteX5" fmla="*/ 1279398 w 1279397"/>
                <a:gd name="connsiteY5" fmla="*/ 956120 h 1192244"/>
              </a:gdLst>
              <a:ahLst/>
              <a:cxnLst/>
              <a:rect l="l" t="t" r="r" b="b"/>
              <a:pathLst>
                <a:path w="1279397" h="1192244">
                  <a:moveTo>
                    <a:pt x="1279398" y="956120"/>
                  </a:moveTo>
                  <a:lnTo>
                    <a:pt x="323278" y="0"/>
                  </a:lnTo>
                  <a:lnTo>
                    <a:pt x="0" y="0"/>
                  </a:lnTo>
                  <a:lnTo>
                    <a:pt x="1192244" y="1192244"/>
                  </a:lnTo>
                  <a:lnTo>
                    <a:pt x="1279398" y="1192244"/>
                  </a:lnTo>
                  <a:lnTo>
                    <a:pt x="1279398" y="956120"/>
                  </a:lnTo>
                  <a:close/>
                </a:path>
              </a:pathLst>
            </a:custGeom>
            <a:gradFill>
              <a:gsLst>
                <a:gs pos="0">
                  <a:schemeClr val="bg1">
                    <a:alpha val="20000"/>
                  </a:schemeClr>
                </a:gs>
                <a:gs pos="99000">
                  <a:schemeClr val="bg1">
                    <a:alpha val="0"/>
                  </a:schemeClr>
                </a:gs>
              </a:gsLst>
              <a:lin ang="0" scaled="0"/>
            </a:gradFill>
            <a:ln w="9525" cap="flat">
              <a:noFill/>
              <a:miter/>
            </a:ln>
          </p:spPr>
          <p:txBody>
            <a:bodyPr vert="horz" wrap="square" lIns="91440" tIns="45720" rIns="91440" bIns="45720" rtlCol="0" anchor="ctr"/>
            <a:lstStyle/>
            <a:p>
              <a:pPr algn="l"/>
              <a:endParaRPr kumimoji="1" lang="zh-CN" altLang="en-US"/>
            </a:p>
          </p:txBody>
        </p:sp>
        <p:sp>
          <p:nvSpPr>
            <p:cNvPr id="5" name="标题 1"/>
            <p:cNvSpPr txBox="1"/>
            <p:nvPr/>
          </p:nvSpPr>
          <p:spPr>
            <a:xfrm>
              <a:off x="-897330" y="-20512"/>
              <a:ext cx="7405078" cy="6900642"/>
            </a:xfrm>
            <a:custGeom>
              <a:avLst/>
              <a:gdLst>
                <a:gd name="connsiteX0" fmla="*/ 1279398 w 1279397"/>
                <a:gd name="connsiteY0" fmla="*/ 956120 h 1192244"/>
                <a:gd name="connsiteX1" fmla="*/ 323279 w 1279397"/>
                <a:gd name="connsiteY1" fmla="*/ 0 h 1192244"/>
                <a:gd name="connsiteX2" fmla="*/ 0 w 1279397"/>
                <a:gd name="connsiteY2" fmla="*/ 0 h 1192244"/>
                <a:gd name="connsiteX3" fmla="*/ 1192244 w 1279397"/>
                <a:gd name="connsiteY3" fmla="*/ 1192244 h 1192244"/>
                <a:gd name="connsiteX4" fmla="*/ 1279398 w 1279397"/>
                <a:gd name="connsiteY4" fmla="*/ 1192244 h 1192244"/>
                <a:gd name="connsiteX5" fmla="*/ 1279398 w 1279397"/>
                <a:gd name="connsiteY5" fmla="*/ 956120 h 1192244"/>
              </a:gdLst>
              <a:ahLst/>
              <a:cxnLst/>
              <a:rect l="l" t="t" r="r" b="b"/>
              <a:pathLst>
                <a:path w="1279397" h="1192244">
                  <a:moveTo>
                    <a:pt x="1279398" y="956120"/>
                  </a:moveTo>
                  <a:lnTo>
                    <a:pt x="323279" y="0"/>
                  </a:lnTo>
                  <a:lnTo>
                    <a:pt x="0" y="0"/>
                  </a:lnTo>
                  <a:lnTo>
                    <a:pt x="1192244" y="1192244"/>
                  </a:lnTo>
                  <a:lnTo>
                    <a:pt x="1279398" y="1192244"/>
                  </a:lnTo>
                  <a:lnTo>
                    <a:pt x="1279398" y="956120"/>
                  </a:lnTo>
                  <a:close/>
                </a:path>
              </a:pathLst>
            </a:custGeom>
            <a:gradFill>
              <a:gsLst>
                <a:gs pos="0">
                  <a:schemeClr val="bg1">
                    <a:alpha val="20000"/>
                  </a:schemeClr>
                </a:gs>
                <a:gs pos="99000">
                  <a:schemeClr val="bg1">
                    <a:alpha val="0"/>
                  </a:schemeClr>
                </a:gs>
              </a:gsLst>
              <a:lin ang="0" scaled="0"/>
            </a:gradFill>
            <a:ln w="9525"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a:off x="-2770100" y="-20512"/>
              <a:ext cx="7405084" cy="6900642"/>
            </a:xfrm>
            <a:custGeom>
              <a:avLst/>
              <a:gdLst>
                <a:gd name="connsiteX0" fmla="*/ 1279398 w 1279398"/>
                <a:gd name="connsiteY0" fmla="*/ 956120 h 1192244"/>
                <a:gd name="connsiteX1" fmla="*/ 323279 w 1279398"/>
                <a:gd name="connsiteY1" fmla="*/ 0 h 1192244"/>
                <a:gd name="connsiteX2" fmla="*/ 0 w 1279398"/>
                <a:gd name="connsiteY2" fmla="*/ 0 h 1192244"/>
                <a:gd name="connsiteX3" fmla="*/ 1192244 w 1279398"/>
                <a:gd name="connsiteY3" fmla="*/ 1192244 h 1192244"/>
                <a:gd name="connsiteX4" fmla="*/ 1279398 w 1279398"/>
                <a:gd name="connsiteY4" fmla="*/ 1192244 h 1192244"/>
                <a:gd name="connsiteX5" fmla="*/ 1279398 w 1279398"/>
                <a:gd name="connsiteY5" fmla="*/ 956120 h 1192244"/>
              </a:gdLst>
              <a:ahLst/>
              <a:cxnLst/>
              <a:rect l="l" t="t" r="r" b="b"/>
              <a:pathLst>
                <a:path w="1279398" h="1192244">
                  <a:moveTo>
                    <a:pt x="1279398" y="956120"/>
                  </a:moveTo>
                  <a:lnTo>
                    <a:pt x="323279" y="0"/>
                  </a:lnTo>
                  <a:lnTo>
                    <a:pt x="0" y="0"/>
                  </a:lnTo>
                  <a:lnTo>
                    <a:pt x="1192244" y="1192244"/>
                  </a:lnTo>
                  <a:lnTo>
                    <a:pt x="1279398" y="1192244"/>
                  </a:lnTo>
                  <a:lnTo>
                    <a:pt x="1279398" y="956120"/>
                  </a:lnTo>
                  <a:close/>
                </a:path>
              </a:pathLst>
            </a:custGeom>
            <a:gradFill>
              <a:gsLst>
                <a:gs pos="0">
                  <a:schemeClr val="bg1">
                    <a:alpha val="20000"/>
                  </a:schemeClr>
                </a:gs>
                <a:gs pos="99000">
                  <a:schemeClr val="bg1">
                    <a:alpha val="0"/>
                  </a:schemeClr>
                </a:gs>
              </a:gsLst>
              <a:lin ang="0" scaled="0"/>
            </a:gradFill>
            <a:ln w="9525"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a:off x="-2767345" y="-20512"/>
              <a:ext cx="7575435" cy="6900642"/>
            </a:xfrm>
            <a:custGeom>
              <a:avLst/>
              <a:gdLst>
                <a:gd name="connsiteX0" fmla="*/ 0 w 1308830"/>
                <a:gd name="connsiteY0" fmla="*/ 0 h 1192244"/>
                <a:gd name="connsiteX1" fmla="*/ 116681 w 1308830"/>
                <a:gd name="connsiteY1" fmla="*/ 0 h 1192244"/>
                <a:gd name="connsiteX2" fmla="*/ 1308830 w 1308830"/>
                <a:gd name="connsiteY2" fmla="*/ 1192244 h 1192244"/>
                <a:gd name="connsiteX3" fmla="*/ 1308830 w 1308830"/>
                <a:gd name="connsiteY3" fmla="*/ 1192244 h 1192244"/>
                <a:gd name="connsiteX4" fmla="*/ 882587 w 1308830"/>
                <a:gd name="connsiteY4" fmla="*/ 1192244 h 1192244"/>
                <a:gd name="connsiteX5" fmla="*/ 0 w 1308830"/>
                <a:gd name="connsiteY5" fmla="*/ 309658 h 1192244"/>
                <a:gd name="connsiteX6" fmla="*/ 0 w 1308830"/>
                <a:gd name="connsiteY6" fmla="*/ 0 h 1192244"/>
              </a:gdLst>
              <a:ahLst/>
              <a:cxnLst/>
              <a:rect l="l" t="t" r="r" b="b"/>
              <a:pathLst>
                <a:path w="1308830" h="1192244">
                  <a:moveTo>
                    <a:pt x="0" y="0"/>
                  </a:moveTo>
                  <a:lnTo>
                    <a:pt x="116681" y="0"/>
                  </a:lnTo>
                  <a:lnTo>
                    <a:pt x="1308830" y="1192244"/>
                  </a:lnTo>
                  <a:lnTo>
                    <a:pt x="1308830" y="1192244"/>
                  </a:lnTo>
                  <a:lnTo>
                    <a:pt x="882587" y="1192244"/>
                  </a:lnTo>
                  <a:lnTo>
                    <a:pt x="0" y="309658"/>
                  </a:lnTo>
                  <a:lnTo>
                    <a:pt x="0" y="0"/>
                  </a:lnTo>
                  <a:close/>
                </a:path>
              </a:pathLst>
            </a:custGeom>
            <a:gradFill>
              <a:gsLst>
                <a:gs pos="0">
                  <a:schemeClr val="bg1">
                    <a:alpha val="20000"/>
                  </a:schemeClr>
                </a:gs>
                <a:gs pos="99000">
                  <a:schemeClr val="bg1">
                    <a:alpha val="0"/>
                  </a:schemeClr>
                </a:gs>
              </a:gsLst>
              <a:lin ang="0" scaled="0"/>
            </a:gradFill>
            <a:ln w="9525" cap="flat">
              <a:noFill/>
              <a:miter/>
            </a:ln>
          </p:spPr>
          <p:txBody>
            <a:bodyPr vert="horz" wrap="square" lIns="91440" tIns="45720" rIns="91440" bIns="45720" rtlCol="0" anchor="ctr"/>
            <a:lstStyle/>
            <a:p>
              <a:pPr algn="l"/>
              <a:endParaRPr kumimoji="1" lang="zh-CN" altLang="en-US"/>
            </a:p>
          </p:txBody>
        </p:sp>
      </p:grpSp>
      <p:sp>
        <p:nvSpPr>
          <p:cNvPr id="8" name="标题 1"/>
          <p:cNvSpPr txBox="1"/>
          <p:nvPr/>
        </p:nvSpPr>
        <p:spPr>
          <a:xfrm>
            <a:off x="677027" y="1130300"/>
            <a:ext cx="2566867" cy="553998"/>
          </a:xfrm>
          <a:prstGeom prst="rect">
            <a:avLst/>
          </a:prstGeom>
          <a:noFill/>
          <a:ln w="12700" cap="sq">
            <a:noFill/>
            <a:miter/>
          </a:ln>
        </p:spPr>
        <p:txBody>
          <a:bodyPr vert="horz" wrap="square" lIns="0" tIns="0" rIns="0" bIns="0" rtlCol="0" anchor="ctr"/>
          <a:lstStyle/>
          <a:p>
            <a:pPr algn="l"/>
            <a:r>
              <a:rPr kumimoji="1" lang="en-US" altLang="zh-CN" sz="4800">
                <a:ln w="12700">
                  <a:noFill/>
                </a:ln>
                <a:solidFill>
                  <a:srgbClr val="FFFFFF">
                    <a:alpha val="100000"/>
                  </a:srgbClr>
                </a:solidFill>
                <a:latin typeface="poppins-bold"/>
                <a:ea typeface="poppins-bold"/>
                <a:cs typeface="poppins-bold"/>
              </a:rPr>
              <a:t>Contents</a:t>
            </a:r>
            <a:endParaRPr kumimoji="1" lang="zh-CN" altLang="en-US"/>
          </a:p>
        </p:txBody>
      </p:sp>
      <p:sp>
        <p:nvSpPr>
          <p:cNvPr id="9" name="标题 1"/>
          <p:cNvSpPr txBox="1"/>
          <p:nvPr/>
        </p:nvSpPr>
        <p:spPr>
          <a:xfrm>
            <a:off x="4381173" y="1567621"/>
            <a:ext cx="432000" cy="360000"/>
          </a:xfrm>
          <a:prstGeom prst="rect">
            <a:avLst/>
          </a:prstGeom>
          <a:noFill/>
          <a:ln w="12700" cap="sq">
            <a:noFill/>
            <a:miter/>
          </a:ln>
        </p:spPr>
        <p:txBody>
          <a:bodyPr vert="horz" wrap="square" lIns="0" tIns="0" rIns="0" bIns="0" rtlCol="0" anchor="t"/>
          <a:lstStyle/>
          <a:p>
            <a:pPr algn="l"/>
            <a:r>
              <a:rPr kumimoji="1" lang="en-US" altLang="zh-CN" sz="2400">
                <a:ln w="12700">
                  <a:noFill/>
                </a:ln>
                <a:solidFill>
                  <a:srgbClr val="BB1C21">
                    <a:alpha val="100000"/>
                  </a:srgbClr>
                </a:solidFill>
                <a:latin typeface="poppins-bold"/>
                <a:ea typeface="poppins-bold"/>
                <a:cs typeface="poppins-bold"/>
              </a:rPr>
              <a:t>01</a:t>
            </a:r>
            <a:endParaRPr kumimoji="1" lang="zh-CN" altLang="en-US"/>
          </a:p>
        </p:txBody>
      </p:sp>
      <p:sp>
        <p:nvSpPr>
          <p:cNvPr id="10" name="标题 1"/>
          <p:cNvSpPr txBox="1"/>
          <p:nvPr/>
        </p:nvSpPr>
        <p:spPr>
          <a:xfrm>
            <a:off x="4871600" y="1561217"/>
            <a:ext cx="6660000" cy="864000"/>
          </a:xfrm>
          <a:prstGeom prst="rect">
            <a:avLst/>
          </a:prstGeom>
          <a:noFill/>
          <a:ln>
            <a:noFill/>
          </a:ln>
        </p:spPr>
        <p:txBody>
          <a:bodyPr vert="horz" wrap="square" lIns="0" tIns="0" rIns="0" bIns="0" rtlCol="0" anchor="t"/>
          <a:lstStyle/>
          <a:p>
            <a:pPr algn="l"/>
            <a:r>
              <a:rPr kumimoji="1" lang="en-US" altLang="zh-CN" sz="2000">
                <a:ln w="12700">
                  <a:noFill/>
                </a:ln>
                <a:solidFill>
                  <a:srgbClr val="000000">
                    <a:alpha val="100000"/>
                  </a:srgbClr>
                </a:solidFill>
                <a:latin typeface="Poppins"/>
                <a:ea typeface="Poppins"/>
                <a:cs typeface="Poppins"/>
              </a:rPr>
              <a:t>Comparison and Understanding of TDD and BDD</a:t>
            </a:r>
            <a:endParaRPr kumimoji="1" lang="zh-CN" altLang="en-US"/>
          </a:p>
        </p:txBody>
      </p:sp>
      <p:sp>
        <p:nvSpPr>
          <p:cNvPr id="11" name="标题 1"/>
          <p:cNvSpPr txBox="1"/>
          <p:nvPr/>
        </p:nvSpPr>
        <p:spPr>
          <a:xfrm>
            <a:off x="4871600" y="2909859"/>
            <a:ext cx="6660000" cy="864000"/>
          </a:xfrm>
          <a:prstGeom prst="rect">
            <a:avLst/>
          </a:prstGeom>
          <a:noFill/>
          <a:ln>
            <a:noFill/>
          </a:ln>
        </p:spPr>
        <p:txBody>
          <a:bodyPr vert="horz" wrap="square" lIns="0" tIns="0" rIns="0" bIns="0" rtlCol="0" anchor="t"/>
          <a:lstStyle/>
          <a:p>
            <a:pPr algn="l"/>
            <a:r>
              <a:rPr kumimoji="1" lang="en-US" altLang="zh-CN" sz="2000">
                <a:ln w="12700">
                  <a:noFill/>
                </a:ln>
                <a:solidFill>
                  <a:srgbClr val="000000">
                    <a:alpha val="100000"/>
                  </a:srgbClr>
                </a:solidFill>
                <a:latin typeface="Poppins"/>
                <a:ea typeface="Poppins"/>
                <a:cs typeface="Poppins"/>
              </a:rPr>
              <a:t>Detailed Look at TDD and BDD Practices</a:t>
            </a:r>
            <a:endParaRPr kumimoji="1" lang="zh-CN" altLang="en-US"/>
          </a:p>
        </p:txBody>
      </p:sp>
      <p:sp>
        <p:nvSpPr>
          <p:cNvPr id="12" name="标题 1"/>
          <p:cNvSpPr txBox="1"/>
          <p:nvPr/>
        </p:nvSpPr>
        <p:spPr>
          <a:xfrm>
            <a:off x="4381173" y="2916264"/>
            <a:ext cx="432000" cy="360000"/>
          </a:xfrm>
          <a:prstGeom prst="rect">
            <a:avLst/>
          </a:prstGeom>
          <a:noFill/>
          <a:ln w="12700" cap="sq">
            <a:noFill/>
            <a:miter/>
          </a:ln>
        </p:spPr>
        <p:txBody>
          <a:bodyPr vert="horz" wrap="square" lIns="0" tIns="0" rIns="0" bIns="0" rtlCol="0" anchor="t"/>
          <a:lstStyle/>
          <a:p>
            <a:pPr algn="l"/>
            <a:r>
              <a:rPr kumimoji="1" lang="en-US" altLang="zh-CN" sz="2400">
                <a:ln w="12700">
                  <a:noFill/>
                </a:ln>
                <a:solidFill>
                  <a:srgbClr val="BB1C21">
                    <a:alpha val="100000"/>
                  </a:srgbClr>
                </a:solidFill>
                <a:latin typeface="poppins-bold"/>
                <a:ea typeface="poppins-bold"/>
                <a:cs typeface="poppins-bold"/>
              </a:rPr>
              <a:t>02</a:t>
            </a:r>
            <a:endParaRPr kumimoji="1" lang="zh-CN" altLang="en-US"/>
          </a:p>
        </p:txBody>
      </p:sp>
      <p:sp>
        <p:nvSpPr>
          <p:cNvPr id="13" name="标题 1"/>
          <p:cNvSpPr txBox="1"/>
          <p:nvPr/>
        </p:nvSpPr>
        <p:spPr>
          <a:xfrm>
            <a:off x="4871600" y="4258501"/>
            <a:ext cx="6660000" cy="864000"/>
          </a:xfrm>
          <a:prstGeom prst="rect">
            <a:avLst/>
          </a:prstGeom>
          <a:noFill/>
          <a:ln>
            <a:noFill/>
          </a:ln>
        </p:spPr>
        <p:txBody>
          <a:bodyPr vert="horz" wrap="square" lIns="0" tIns="0" rIns="0" bIns="0" rtlCol="0" anchor="t"/>
          <a:lstStyle/>
          <a:p>
            <a:pPr algn="l"/>
            <a:r>
              <a:rPr kumimoji="1" lang="en-US" altLang="zh-CN" sz="2000">
                <a:ln w="12700">
                  <a:noFill/>
                </a:ln>
                <a:solidFill>
                  <a:srgbClr val="000000">
                    <a:alpha val="100000"/>
                  </a:srgbClr>
                </a:solidFill>
                <a:latin typeface="Poppins"/>
                <a:ea typeface="Poppins"/>
                <a:cs typeface="Poppins"/>
              </a:rPr>
              <a:t>Comparison Between Cucumber and JBehave</a:t>
            </a:r>
            <a:endParaRPr kumimoji="1" lang="zh-CN" altLang="en-US"/>
          </a:p>
        </p:txBody>
      </p:sp>
      <p:sp>
        <p:nvSpPr>
          <p:cNvPr id="14" name="标题 1"/>
          <p:cNvSpPr txBox="1"/>
          <p:nvPr/>
        </p:nvSpPr>
        <p:spPr>
          <a:xfrm>
            <a:off x="4381173" y="4264906"/>
            <a:ext cx="432000" cy="360000"/>
          </a:xfrm>
          <a:prstGeom prst="rect">
            <a:avLst/>
          </a:prstGeom>
          <a:noFill/>
          <a:ln w="12700" cap="sq">
            <a:noFill/>
            <a:miter/>
          </a:ln>
        </p:spPr>
        <p:txBody>
          <a:bodyPr vert="horz" wrap="square" lIns="0" tIns="0" rIns="0" bIns="0" rtlCol="0" anchor="t"/>
          <a:lstStyle/>
          <a:p>
            <a:pPr algn="l"/>
            <a:r>
              <a:rPr kumimoji="1" lang="en-US" altLang="zh-CN" sz="2400">
                <a:ln w="12700">
                  <a:noFill/>
                </a:ln>
                <a:solidFill>
                  <a:srgbClr val="BB1C21">
                    <a:alpha val="100000"/>
                  </a:srgbClr>
                </a:solidFill>
                <a:latin typeface="poppins-bold"/>
                <a:ea typeface="poppins-bold"/>
                <a:cs typeface="poppins-bold"/>
              </a:rPr>
              <a:t>03</a:t>
            </a:r>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3681845" y="3881941"/>
            <a:ext cx="4828310" cy="1049481"/>
          </a:xfrm>
          <a:prstGeom prst="trapezoid">
            <a:avLst>
              <a:gd name="adj" fmla="val 63614"/>
            </a:avLst>
          </a:prstGeom>
          <a:gradFill>
            <a:gsLst>
              <a:gs pos="9000">
                <a:schemeClr val="accent1">
                  <a:alpha val="0"/>
                </a:schemeClr>
              </a:gs>
              <a:gs pos="97000">
                <a:schemeClr val="accent1">
                  <a:alpha val="39000"/>
                </a:schemeClr>
              </a:gs>
            </a:gsLst>
            <a:lin ang="5400000" scaled="0"/>
          </a:gradFill>
          <a:ln w="38100" cap="flat">
            <a:noFill/>
            <a:miter/>
          </a:ln>
          <a:effectLst/>
        </p:spPr>
        <p:txBody>
          <a:bodyPr vert="horz" wrap="square" lIns="91440" tIns="45720" rIns="91440" bIns="45720" rtlCol="0" anchor="ctr"/>
          <a:lstStyle/>
          <a:p>
            <a:pPr algn="ctr"/>
            <a:endParaRPr kumimoji="1" lang="zh-CN" altLang="en-US"/>
          </a:p>
        </p:txBody>
      </p:sp>
      <p:sp>
        <p:nvSpPr>
          <p:cNvPr id="3" name="标题 1"/>
          <p:cNvSpPr txBox="1"/>
          <p:nvPr/>
        </p:nvSpPr>
        <p:spPr>
          <a:xfrm>
            <a:off x="2912918" y="3450926"/>
            <a:ext cx="6366164" cy="1049481"/>
          </a:xfrm>
          <a:prstGeom prst="trapezoid">
            <a:avLst>
              <a:gd name="adj" fmla="val 63614"/>
            </a:avLst>
          </a:prstGeom>
          <a:noFill/>
          <a:ln w="38100" cap="flat">
            <a:gradFill>
              <a:gsLst>
                <a:gs pos="9000">
                  <a:schemeClr val="accent1">
                    <a:alpha val="0"/>
                  </a:schemeClr>
                </a:gs>
                <a:gs pos="98000">
                  <a:schemeClr val="accent1"/>
                </a:gs>
              </a:gsLst>
              <a:lin ang="5400000" scaled="0"/>
            </a:grad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a:off x="3086101" y="2981971"/>
            <a:ext cx="6019800" cy="1605649"/>
          </a:xfrm>
          <a:prstGeom prst="rect">
            <a:avLst/>
          </a:prstGeom>
          <a:noFill/>
          <a:ln>
            <a:noFill/>
          </a:ln>
        </p:spPr>
        <p:txBody>
          <a:bodyPr vert="horz" wrap="square" lIns="0" tIns="0" rIns="0" bIns="0" rtlCol="0" anchor="t"/>
          <a:lstStyle/>
          <a:p>
            <a:pPr algn="ctr"/>
            <a:r>
              <a:rPr kumimoji="1" lang="en-US" altLang="zh-CN" sz="2600">
                <a:ln w="12700">
                  <a:noFill/>
                </a:ln>
                <a:gradFill>
                  <a:gsLst>
                    <a:gs pos="0">
                      <a:schemeClr val="bg1"/>
                    </a:gs>
                    <a:gs pos="12000">
                      <a:schemeClr val="accent1">
                        <a:lumMod val="80000"/>
                        <a:lumOff val="20000"/>
                        <a:alpha val="90000"/>
                      </a:schemeClr>
                    </a:gs>
                    <a:gs pos="87000">
                      <a:schemeClr val="accent1">
                        <a:lumMod val="95000"/>
                      </a:schemeClr>
                    </a:gs>
                    <a:gs pos="100000">
                      <a:schemeClr val="bg1"/>
                    </a:gs>
                  </a:gsLst>
                  <a:lin ang="5400000" scaled="0"/>
                </a:gradFill>
                <a:latin typeface="poppins-bold"/>
                <a:ea typeface="poppins-bold"/>
                <a:cs typeface="poppins-bold"/>
              </a:rPr>
              <a:t>Comparison and Understanding of TDD and BDD</a:t>
            </a:r>
            <a:endParaRPr kumimoji="1" lang="zh-CN" altLang="en-US"/>
          </a:p>
        </p:txBody>
      </p:sp>
      <p:sp>
        <p:nvSpPr>
          <p:cNvPr id="5" name="标题 1"/>
          <p:cNvSpPr txBox="1"/>
          <p:nvPr/>
        </p:nvSpPr>
        <p:spPr>
          <a:xfrm>
            <a:off x="5175250" y="1844892"/>
            <a:ext cx="1841500" cy="674678"/>
          </a:xfrm>
          <a:prstGeom prst="roundRect">
            <a:avLst>
              <a:gd name="adj" fmla="val 50000"/>
            </a:avLst>
          </a:prstGeom>
          <a:solidFill>
            <a:schemeClr val="accent1"/>
          </a:solidFill>
          <a:ln w="12700" cap="flat">
            <a:noFill/>
            <a:miter/>
          </a:ln>
          <a:effectLst/>
        </p:spPr>
        <p:txBody>
          <a:bodyPr vert="horz" wrap="square" lIns="91440" tIns="45720" rIns="91440" bIns="45720" rtlCol="0" anchor="ctr"/>
          <a:lstStyle/>
          <a:p>
            <a:pPr algn="ctr"/>
            <a:endParaRPr kumimoji="1" lang="zh-CN" altLang="en-US"/>
          </a:p>
        </p:txBody>
      </p:sp>
      <p:sp>
        <p:nvSpPr>
          <p:cNvPr id="7" name="标题 1"/>
          <p:cNvSpPr txBox="1"/>
          <p:nvPr/>
        </p:nvSpPr>
        <p:spPr>
          <a:xfrm>
            <a:off x="5194301" y="797571"/>
            <a:ext cx="1816100" cy="1605649"/>
          </a:xfrm>
          <a:prstGeom prst="rect">
            <a:avLst/>
          </a:prstGeom>
          <a:noFill/>
          <a:ln>
            <a:noFill/>
          </a:ln>
        </p:spPr>
        <p:txBody>
          <a:bodyPr vert="horz" wrap="square" lIns="0" tIns="0" rIns="0" bIns="0" rtlCol="0" anchor="b"/>
          <a:lstStyle/>
          <a:p>
            <a:pPr algn="ctr"/>
            <a:r>
              <a:rPr kumimoji="1" lang="en-US" altLang="zh-CN" sz="2600">
                <a:ln w="12700">
                  <a:noFill/>
                </a:ln>
                <a:solidFill>
                  <a:srgbClr val="FFFFFF">
                    <a:alpha val="100000"/>
                  </a:srgbClr>
                </a:solidFill>
                <a:latin typeface="poppins-bold"/>
                <a:ea typeface="poppins-bold"/>
                <a:cs typeface="poppins-bold"/>
              </a:rPr>
              <a:t> 01</a:t>
            </a: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5331447" y="3932456"/>
            <a:ext cx="1047829" cy="1047829"/>
          </a:xfrm>
          <a:prstGeom prst="ellipse">
            <a:avLst/>
          </a:prstGeom>
          <a:solidFill>
            <a:schemeClr val="bg1">
              <a:lumMod val="95000"/>
            </a:schemeClr>
          </a:solidFill>
          <a:ln w="25400" cap="sq">
            <a:noFill/>
            <a:miter/>
          </a:ln>
          <a:effectLst/>
        </p:spPr>
        <p:txBody>
          <a:bodyPr vert="horz" wrap="square" lIns="0" tIns="45720" rIns="0" bIns="45720" rtlCol="0" anchor="ctr"/>
          <a:lstStyle/>
          <a:p>
            <a:pPr algn="ctr"/>
            <a:endParaRPr kumimoji="1" lang="zh-CN" altLang="en-US"/>
          </a:p>
        </p:txBody>
      </p:sp>
      <p:sp>
        <p:nvSpPr>
          <p:cNvPr id="3" name="标题 1"/>
          <p:cNvSpPr txBox="1"/>
          <p:nvPr/>
        </p:nvSpPr>
        <p:spPr>
          <a:xfrm>
            <a:off x="5214620" y="2209588"/>
            <a:ext cx="377825" cy="1127125"/>
          </a:xfrm>
          <a:custGeom>
            <a:avLst/>
            <a:gdLst>
              <a:gd name="T0" fmla="*/ 77 w 77"/>
              <a:gd name="T1" fmla="*/ 233 h 233"/>
              <a:gd name="T2" fmla="*/ 37 w 77"/>
              <a:gd name="T3" fmla="*/ 206 h 233"/>
              <a:gd name="T4" fmla="*/ 10 w 77"/>
              <a:gd name="T5" fmla="*/ 166 h 233"/>
              <a:gd name="T6" fmla="*/ 0 w 77"/>
              <a:gd name="T7" fmla="*/ 116 h 233"/>
              <a:gd name="T8" fmla="*/ 10 w 77"/>
              <a:gd name="T9" fmla="*/ 67 h 233"/>
              <a:gd name="T10" fmla="*/ 37 w 77"/>
              <a:gd name="T11" fmla="*/ 27 h 233"/>
              <a:gd name="T12" fmla="*/ 77 w 77"/>
              <a:gd name="T13" fmla="*/ 0 h 233"/>
            </a:gdLst>
            <a:ahLst/>
            <a:cxnLst/>
            <a:rect l="0" t="0" r="r" b="b"/>
            <a:pathLst>
              <a:path w="77" h="233">
                <a:moveTo>
                  <a:pt x="77" y="233"/>
                </a:moveTo>
                <a:cubicBezTo>
                  <a:pt x="62" y="226"/>
                  <a:pt x="49" y="217"/>
                  <a:pt x="37" y="206"/>
                </a:cubicBezTo>
                <a:cubicBezTo>
                  <a:pt x="26" y="194"/>
                  <a:pt x="16" y="181"/>
                  <a:pt x="10" y="166"/>
                </a:cubicBezTo>
                <a:cubicBezTo>
                  <a:pt x="4" y="150"/>
                  <a:pt x="0" y="134"/>
                  <a:pt x="0" y="116"/>
                </a:cubicBezTo>
                <a:cubicBezTo>
                  <a:pt x="0" y="99"/>
                  <a:pt x="4" y="82"/>
                  <a:pt x="10" y="67"/>
                </a:cubicBezTo>
                <a:cubicBezTo>
                  <a:pt x="16" y="52"/>
                  <a:pt x="26" y="38"/>
                  <a:pt x="37" y="27"/>
                </a:cubicBezTo>
                <a:cubicBezTo>
                  <a:pt x="49" y="16"/>
                  <a:pt x="62" y="6"/>
                  <a:pt x="77" y="0"/>
                </a:cubicBezTo>
              </a:path>
            </a:pathLst>
          </a:custGeom>
          <a:noFill/>
          <a:ln w="20638" cap="flat">
            <a:solidFill>
              <a:schemeClr val="accent1"/>
            </a:solidFill>
            <a:miter/>
            <a:headEnd type="oval"/>
            <a:tailEnd type="oval"/>
          </a:ln>
        </p:spPr>
        <p:txBody>
          <a:bodyPr vert="horz" wrap="square" lIns="91440" tIns="45720" rIns="91440" bIns="45720" rtlCol="0" anchor="t"/>
          <a:lstStyle/>
          <a:p>
            <a:pPr algn="l"/>
            <a:endParaRPr kumimoji="1" lang="zh-CN" altLang="en-US"/>
          </a:p>
        </p:txBody>
      </p:sp>
      <p:sp>
        <p:nvSpPr>
          <p:cNvPr id="4" name="标题 1"/>
          <p:cNvSpPr txBox="1"/>
          <p:nvPr/>
        </p:nvSpPr>
        <p:spPr>
          <a:xfrm>
            <a:off x="5214620" y="3896465"/>
            <a:ext cx="377825" cy="1127125"/>
          </a:xfrm>
          <a:custGeom>
            <a:avLst/>
            <a:gdLst>
              <a:gd name="T0" fmla="*/ 77 w 77"/>
              <a:gd name="T1" fmla="*/ 233 h 233"/>
              <a:gd name="T2" fmla="*/ 37 w 77"/>
              <a:gd name="T3" fmla="*/ 206 h 233"/>
              <a:gd name="T4" fmla="*/ 10 w 77"/>
              <a:gd name="T5" fmla="*/ 166 h 233"/>
              <a:gd name="T6" fmla="*/ 0 w 77"/>
              <a:gd name="T7" fmla="*/ 116 h 233"/>
              <a:gd name="T8" fmla="*/ 10 w 77"/>
              <a:gd name="T9" fmla="*/ 67 h 233"/>
              <a:gd name="T10" fmla="*/ 37 w 77"/>
              <a:gd name="T11" fmla="*/ 27 h 233"/>
              <a:gd name="T12" fmla="*/ 77 w 77"/>
              <a:gd name="T13" fmla="*/ 0 h 233"/>
            </a:gdLst>
            <a:ahLst/>
            <a:cxnLst/>
            <a:rect l="0" t="0" r="r" b="b"/>
            <a:pathLst>
              <a:path w="77" h="233">
                <a:moveTo>
                  <a:pt x="77" y="233"/>
                </a:moveTo>
                <a:cubicBezTo>
                  <a:pt x="62" y="226"/>
                  <a:pt x="49" y="217"/>
                  <a:pt x="37" y="206"/>
                </a:cubicBezTo>
                <a:cubicBezTo>
                  <a:pt x="26" y="194"/>
                  <a:pt x="16" y="181"/>
                  <a:pt x="10" y="166"/>
                </a:cubicBezTo>
                <a:cubicBezTo>
                  <a:pt x="4" y="150"/>
                  <a:pt x="0" y="134"/>
                  <a:pt x="0" y="116"/>
                </a:cubicBezTo>
                <a:cubicBezTo>
                  <a:pt x="0" y="99"/>
                  <a:pt x="4" y="82"/>
                  <a:pt x="10" y="67"/>
                </a:cubicBezTo>
                <a:cubicBezTo>
                  <a:pt x="16" y="52"/>
                  <a:pt x="26" y="38"/>
                  <a:pt x="37" y="27"/>
                </a:cubicBezTo>
                <a:cubicBezTo>
                  <a:pt x="49" y="16"/>
                  <a:pt x="62" y="6"/>
                  <a:pt x="77" y="0"/>
                </a:cubicBezTo>
              </a:path>
            </a:pathLst>
          </a:custGeom>
          <a:noFill/>
          <a:ln w="20638" cap="flat">
            <a:solidFill>
              <a:schemeClr val="bg1">
                <a:lumMod val="95000"/>
              </a:schemeClr>
            </a:solidFill>
            <a:miter/>
            <a:headEnd type="oval"/>
            <a:tailEnd type="oval"/>
          </a:ln>
        </p:spPr>
        <p:txBody>
          <a:bodyPr vert="horz" wrap="square" lIns="91440" tIns="45720" rIns="91440" bIns="45720" rtlCol="0" anchor="t"/>
          <a:lstStyle/>
          <a:p>
            <a:pPr algn="l"/>
            <a:endParaRPr kumimoji="1" lang="zh-CN" altLang="en-US"/>
          </a:p>
        </p:txBody>
      </p:sp>
      <p:sp>
        <p:nvSpPr>
          <p:cNvPr id="5" name="标题 1"/>
          <p:cNvSpPr txBox="1"/>
          <p:nvPr/>
        </p:nvSpPr>
        <p:spPr>
          <a:xfrm>
            <a:off x="5331447" y="2246645"/>
            <a:ext cx="1047829" cy="1047829"/>
          </a:xfrm>
          <a:prstGeom prst="ellipse">
            <a:avLst/>
          </a:prstGeom>
          <a:solidFill>
            <a:schemeClr val="accent1"/>
          </a:solidFill>
          <a:ln w="25400" cap="sq">
            <a:noFill/>
            <a:miter/>
          </a:ln>
          <a:effectLst>
            <a:outerShdw blurRad="508000" dist="254000" dir="5400000" algn="ctr" rotWithShape="0">
              <a:srgbClr val="000000">
                <a:alpha val="30000"/>
              </a:srgbClr>
            </a:outerShdw>
          </a:effectLst>
        </p:spPr>
        <p:txBody>
          <a:bodyPr vert="horz" wrap="square" lIns="0" tIns="45720" rIns="0" bIns="45720" rtlCol="0" anchor="ctr"/>
          <a:lstStyle/>
          <a:p>
            <a:pPr algn="ctr"/>
            <a:endParaRPr kumimoji="1" lang="zh-CN" altLang="en-US"/>
          </a:p>
        </p:txBody>
      </p:sp>
      <p:sp>
        <p:nvSpPr>
          <p:cNvPr id="6" name="标题 1"/>
          <p:cNvSpPr txBox="1"/>
          <p:nvPr/>
        </p:nvSpPr>
        <p:spPr>
          <a:xfrm>
            <a:off x="5655186" y="4317082"/>
            <a:ext cx="390767" cy="361487"/>
          </a:xfrm>
          <a:custGeom>
            <a:avLst/>
            <a:gdLst>
              <a:gd name="connsiteX0" fmla="*/ 56258 w 778320"/>
              <a:gd name="connsiteY0" fmla="*/ 333700 h 720001"/>
              <a:gd name="connsiteX1" fmla="*/ 56258 w 778320"/>
              <a:gd name="connsiteY1" fmla="*/ 627457 h 720001"/>
              <a:gd name="connsiteX2" fmla="*/ 66946 w 778320"/>
              <a:gd name="connsiteY2" fmla="*/ 653054 h 720001"/>
              <a:gd name="connsiteX3" fmla="*/ 92544 w 778320"/>
              <a:gd name="connsiteY3" fmla="*/ 663743 h 720001"/>
              <a:gd name="connsiteX4" fmla="*/ 685683 w 778320"/>
              <a:gd name="connsiteY4" fmla="*/ 663743 h 720001"/>
              <a:gd name="connsiteX5" fmla="*/ 711281 w 778320"/>
              <a:gd name="connsiteY5" fmla="*/ 653054 h 720001"/>
              <a:gd name="connsiteX6" fmla="*/ 721969 w 778320"/>
              <a:gd name="connsiteY6" fmla="*/ 627457 h 720001"/>
              <a:gd name="connsiteX7" fmla="*/ 721969 w 778320"/>
              <a:gd name="connsiteY7" fmla="*/ 333700 h 720001"/>
              <a:gd name="connsiteX8" fmla="*/ 92544 w 778320"/>
              <a:gd name="connsiteY8" fmla="*/ 142049 h 720001"/>
              <a:gd name="connsiteX9" fmla="*/ 56258 w 778320"/>
              <a:gd name="connsiteY9" fmla="*/ 178336 h 720001"/>
              <a:gd name="connsiteX10" fmla="*/ 56258 w 778320"/>
              <a:gd name="connsiteY10" fmla="*/ 277443 h 720001"/>
              <a:gd name="connsiteX11" fmla="*/ 721969 w 778320"/>
              <a:gd name="connsiteY11" fmla="*/ 277443 h 720001"/>
              <a:gd name="connsiteX12" fmla="*/ 721969 w 778320"/>
              <a:gd name="connsiteY12" fmla="*/ 178336 h 720001"/>
              <a:gd name="connsiteX13" fmla="*/ 685683 w 778320"/>
              <a:gd name="connsiteY13" fmla="*/ 142049 h 720001"/>
              <a:gd name="connsiteX14" fmla="*/ 561355 w 778320"/>
              <a:gd name="connsiteY14" fmla="*/ 142049 h 720001"/>
              <a:gd name="connsiteX15" fmla="*/ 561355 w 778320"/>
              <a:gd name="connsiteY15" fmla="*/ 201026 h 720001"/>
              <a:gd name="connsiteX16" fmla="*/ 533226 w 778320"/>
              <a:gd name="connsiteY16" fmla="*/ 229249 h 720001"/>
              <a:gd name="connsiteX17" fmla="*/ 505097 w 778320"/>
              <a:gd name="connsiteY17" fmla="*/ 201120 h 720001"/>
              <a:gd name="connsiteX18" fmla="*/ 505097 w 778320"/>
              <a:gd name="connsiteY18" fmla="*/ 142049 h 720001"/>
              <a:gd name="connsiteX19" fmla="*/ 273129 w 778320"/>
              <a:gd name="connsiteY19" fmla="*/ 142049 h 720001"/>
              <a:gd name="connsiteX20" fmla="*/ 273129 w 778320"/>
              <a:gd name="connsiteY20" fmla="*/ 201026 h 720001"/>
              <a:gd name="connsiteX21" fmla="*/ 245001 w 778320"/>
              <a:gd name="connsiteY21" fmla="*/ 229249 h 720001"/>
              <a:gd name="connsiteX22" fmla="*/ 216872 w 778320"/>
              <a:gd name="connsiteY22" fmla="*/ 201120 h 720001"/>
              <a:gd name="connsiteX23" fmla="*/ 216872 w 778320"/>
              <a:gd name="connsiteY23" fmla="*/ 142049 h 720001"/>
              <a:gd name="connsiteX24" fmla="*/ 245001 w 778320"/>
              <a:gd name="connsiteY24" fmla="*/ 0 h 720001"/>
              <a:gd name="connsiteX25" fmla="*/ 273129 w 778320"/>
              <a:gd name="connsiteY25" fmla="*/ 28129 h 720001"/>
              <a:gd name="connsiteX26" fmla="*/ 273129 w 778320"/>
              <a:gd name="connsiteY26" fmla="*/ 85792 h 720001"/>
              <a:gd name="connsiteX27" fmla="*/ 505097 w 778320"/>
              <a:gd name="connsiteY27" fmla="*/ 85792 h 720001"/>
              <a:gd name="connsiteX28" fmla="*/ 505097 w 778320"/>
              <a:gd name="connsiteY28" fmla="*/ 28129 h 720001"/>
              <a:gd name="connsiteX29" fmla="*/ 533226 w 778320"/>
              <a:gd name="connsiteY29" fmla="*/ 0 h 720001"/>
              <a:gd name="connsiteX30" fmla="*/ 561355 w 778320"/>
              <a:gd name="connsiteY30" fmla="*/ 28129 h 720001"/>
              <a:gd name="connsiteX31" fmla="*/ 561355 w 778320"/>
              <a:gd name="connsiteY31" fmla="*/ 85792 h 720001"/>
              <a:gd name="connsiteX32" fmla="*/ 685683 w 778320"/>
              <a:gd name="connsiteY32" fmla="*/ 85792 h 720001"/>
              <a:gd name="connsiteX33" fmla="*/ 778320 w 778320"/>
              <a:gd name="connsiteY33" fmla="*/ 178336 h 720001"/>
              <a:gd name="connsiteX34" fmla="*/ 778320 w 778320"/>
              <a:gd name="connsiteY34" fmla="*/ 627457 h 720001"/>
              <a:gd name="connsiteX35" fmla="*/ 685777 w 778320"/>
              <a:gd name="connsiteY35" fmla="*/ 720001 h 720001"/>
              <a:gd name="connsiteX36" fmla="*/ 92544 w 778320"/>
              <a:gd name="connsiteY36" fmla="*/ 720001 h 720001"/>
              <a:gd name="connsiteX37" fmla="*/ 0 w 778320"/>
              <a:gd name="connsiteY37" fmla="*/ 627457 h 720001"/>
              <a:gd name="connsiteX38" fmla="*/ 0 w 778320"/>
              <a:gd name="connsiteY38" fmla="*/ 333700 h 720001"/>
              <a:gd name="connsiteX39" fmla="*/ 0 w 778320"/>
              <a:gd name="connsiteY39" fmla="*/ 277443 h 720001"/>
              <a:gd name="connsiteX40" fmla="*/ 0 w 778320"/>
              <a:gd name="connsiteY40" fmla="*/ 178336 h 720001"/>
              <a:gd name="connsiteX41" fmla="*/ 92544 w 778320"/>
              <a:gd name="connsiteY41" fmla="*/ 85792 h 720001"/>
              <a:gd name="connsiteX42" fmla="*/ 216872 w 778320"/>
              <a:gd name="connsiteY42" fmla="*/ 85792 h 720001"/>
              <a:gd name="connsiteX43" fmla="*/ 216872 w 778320"/>
              <a:gd name="connsiteY43" fmla="*/ 28129 h 720001"/>
              <a:gd name="connsiteX44" fmla="*/ 245001 w 778320"/>
              <a:gd name="connsiteY44" fmla="*/ 0 h 720001"/>
            </a:gdLst>
            <a:ahLst/>
            <a:cxnLst/>
            <a:rect l="l" t="t" r="r" b="b"/>
            <a:pathLst>
              <a:path w="778320" h="720001">
                <a:moveTo>
                  <a:pt x="56258" y="333700"/>
                </a:moveTo>
                <a:lnTo>
                  <a:pt x="56258" y="627457"/>
                </a:lnTo>
                <a:cubicBezTo>
                  <a:pt x="56258" y="637115"/>
                  <a:pt x="60008" y="646116"/>
                  <a:pt x="66946" y="653054"/>
                </a:cubicBezTo>
                <a:cubicBezTo>
                  <a:pt x="73885" y="659899"/>
                  <a:pt x="82980" y="663743"/>
                  <a:pt x="92544" y="663743"/>
                </a:cubicBezTo>
                <a:lnTo>
                  <a:pt x="685683" y="663743"/>
                </a:lnTo>
                <a:cubicBezTo>
                  <a:pt x="695341" y="663743"/>
                  <a:pt x="704342" y="659993"/>
                  <a:pt x="711281" y="653054"/>
                </a:cubicBezTo>
                <a:cubicBezTo>
                  <a:pt x="718125" y="646116"/>
                  <a:pt x="721969" y="637021"/>
                  <a:pt x="721969" y="627457"/>
                </a:cubicBezTo>
                <a:lnTo>
                  <a:pt x="721969" y="333700"/>
                </a:lnTo>
                <a:close/>
                <a:moveTo>
                  <a:pt x="92544" y="142049"/>
                </a:moveTo>
                <a:cubicBezTo>
                  <a:pt x="72478" y="142049"/>
                  <a:pt x="56258" y="158364"/>
                  <a:pt x="56258" y="178336"/>
                </a:cubicBezTo>
                <a:lnTo>
                  <a:pt x="56258" y="277443"/>
                </a:lnTo>
                <a:lnTo>
                  <a:pt x="721969" y="277443"/>
                </a:lnTo>
                <a:lnTo>
                  <a:pt x="721969" y="178336"/>
                </a:lnTo>
                <a:cubicBezTo>
                  <a:pt x="721969" y="158270"/>
                  <a:pt x="705655" y="142049"/>
                  <a:pt x="685683" y="142049"/>
                </a:cubicBezTo>
                <a:lnTo>
                  <a:pt x="561355" y="142049"/>
                </a:lnTo>
                <a:lnTo>
                  <a:pt x="561355" y="201026"/>
                </a:lnTo>
                <a:cubicBezTo>
                  <a:pt x="561355" y="216591"/>
                  <a:pt x="548790" y="229249"/>
                  <a:pt x="533226" y="229249"/>
                </a:cubicBezTo>
                <a:cubicBezTo>
                  <a:pt x="517661" y="229249"/>
                  <a:pt x="505097" y="216685"/>
                  <a:pt x="505097" y="201120"/>
                </a:cubicBezTo>
                <a:lnTo>
                  <a:pt x="505097" y="142049"/>
                </a:lnTo>
                <a:lnTo>
                  <a:pt x="273129" y="142049"/>
                </a:lnTo>
                <a:lnTo>
                  <a:pt x="273129" y="201026"/>
                </a:lnTo>
                <a:cubicBezTo>
                  <a:pt x="273129" y="216591"/>
                  <a:pt x="260565" y="229249"/>
                  <a:pt x="245001" y="229249"/>
                </a:cubicBezTo>
                <a:cubicBezTo>
                  <a:pt x="229436" y="229249"/>
                  <a:pt x="216872" y="216685"/>
                  <a:pt x="216872" y="201120"/>
                </a:cubicBezTo>
                <a:lnTo>
                  <a:pt x="216872" y="142049"/>
                </a:lnTo>
                <a:close/>
                <a:moveTo>
                  <a:pt x="245001" y="0"/>
                </a:moveTo>
                <a:cubicBezTo>
                  <a:pt x="260565" y="0"/>
                  <a:pt x="273129" y="12564"/>
                  <a:pt x="273129" y="28129"/>
                </a:cubicBezTo>
                <a:lnTo>
                  <a:pt x="273129" y="85792"/>
                </a:lnTo>
                <a:lnTo>
                  <a:pt x="505097" y="85792"/>
                </a:lnTo>
                <a:lnTo>
                  <a:pt x="505097" y="28129"/>
                </a:lnTo>
                <a:cubicBezTo>
                  <a:pt x="505097" y="12564"/>
                  <a:pt x="517661" y="0"/>
                  <a:pt x="533226" y="0"/>
                </a:cubicBezTo>
                <a:cubicBezTo>
                  <a:pt x="548790" y="0"/>
                  <a:pt x="561355" y="12564"/>
                  <a:pt x="561355" y="28129"/>
                </a:cubicBezTo>
                <a:lnTo>
                  <a:pt x="561355" y="85792"/>
                </a:lnTo>
                <a:lnTo>
                  <a:pt x="685683" y="85792"/>
                </a:lnTo>
                <a:cubicBezTo>
                  <a:pt x="736784" y="85792"/>
                  <a:pt x="778227" y="127235"/>
                  <a:pt x="778320" y="178336"/>
                </a:cubicBezTo>
                <a:lnTo>
                  <a:pt x="778320" y="627457"/>
                </a:lnTo>
                <a:cubicBezTo>
                  <a:pt x="778320" y="678370"/>
                  <a:pt x="736690" y="720001"/>
                  <a:pt x="685777" y="720001"/>
                </a:cubicBezTo>
                <a:lnTo>
                  <a:pt x="92544" y="720001"/>
                </a:lnTo>
                <a:cubicBezTo>
                  <a:pt x="41631" y="720001"/>
                  <a:pt x="0" y="678370"/>
                  <a:pt x="0" y="627457"/>
                </a:cubicBezTo>
                <a:lnTo>
                  <a:pt x="0" y="333700"/>
                </a:lnTo>
                <a:lnTo>
                  <a:pt x="0" y="277443"/>
                </a:lnTo>
                <a:lnTo>
                  <a:pt x="0" y="178336"/>
                </a:lnTo>
                <a:cubicBezTo>
                  <a:pt x="0" y="127235"/>
                  <a:pt x="41443" y="85792"/>
                  <a:pt x="92544" y="85792"/>
                </a:cubicBezTo>
                <a:lnTo>
                  <a:pt x="216872" y="85792"/>
                </a:lnTo>
                <a:lnTo>
                  <a:pt x="216872" y="28129"/>
                </a:lnTo>
                <a:cubicBezTo>
                  <a:pt x="216872" y="12564"/>
                  <a:pt x="229436" y="0"/>
                  <a:pt x="245001" y="0"/>
                </a:cubicBezTo>
                <a:close/>
              </a:path>
            </a:pathLst>
          </a:custGeom>
          <a:solidFill>
            <a:schemeClr val="accent1"/>
          </a:solidFill>
          <a:ln cap="sq">
            <a:noFill/>
          </a:ln>
        </p:spPr>
        <p:txBody>
          <a:bodyPr vert="horz" wrap="square" lIns="91440" tIns="45720" rIns="91440" bIns="45720" rtlCol="0" anchor="t"/>
          <a:lstStyle/>
          <a:p>
            <a:pPr algn="l"/>
            <a:endParaRPr kumimoji="1" lang="zh-CN" altLang="en-US"/>
          </a:p>
        </p:txBody>
      </p:sp>
      <p:sp>
        <p:nvSpPr>
          <p:cNvPr id="7" name="标题 1"/>
          <p:cNvSpPr txBox="1"/>
          <p:nvPr/>
        </p:nvSpPr>
        <p:spPr>
          <a:xfrm>
            <a:off x="5679485" y="2564676"/>
            <a:ext cx="342168" cy="390767"/>
          </a:xfrm>
          <a:custGeom>
            <a:avLst/>
            <a:gdLst>
              <a:gd name="connsiteX0" fmla="*/ 1449958 w 1449958"/>
              <a:gd name="connsiteY0" fmla="*/ 669913 h 1655898"/>
              <a:gd name="connsiteX1" fmla="*/ 1449586 w 1449958"/>
              <a:gd name="connsiteY1" fmla="*/ 666192 h 1655898"/>
              <a:gd name="connsiteX2" fmla="*/ 1449586 w 1449958"/>
              <a:gd name="connsiteY2" fmla="*/ 665634 h 1655898"/>
              <a:gd name="connsiteX3" fmla="*/ 1448098 w 1449958"/>
              <a:gd name="connsiteY3" fmla="*/ 658006 h 1655898"/>
              <a:gd name="connsiteX4" fmla="*/ 1445307 w 1449958"/>
              <a:gd name="connsiteY4" fmla="*/ 650379 h 1655898"/>
              <a:gd name="connsiteX5" fmla="*/ 1443633 w 1449958"/>
              <a:gd name="connsiteY5" fmla="*/ 646844 h 1655898"/>
              <a:gd name="connsiteX6" fmla="*/ 1441772 w 1449958"/>
              <a:gd name="connsiteY6" fmla="*/ 643496 h 1655898"/>
              <a:gd name="connsiteX7" fmla="*/ 1441400 w 1449958"/>
              <a:gd name="connsiteY7" fmla="*/ 643124 h 1655898"/>
              <a:gd name="connsiteX8" fmla="*/ 1439354 w 1449958"/>
              <a:gd name="connsiteY8" fmla="*/ 640147 h 1655898"/>
              <a:gd name="connsiteX9" fmla="*/ 1439168 w 1449958"/>
              <a:gd name="connsiteY9" fmla="*/ 639775 h 1655898"/>
              <a:gd name="connsiteX10" fmla="*/ 1436936 w 1449958"/>
              <a:gd name="connsiteY10" fmla="*/ 636798 h 1655898"/>
              <a:gd name="connsiteX11" fmla="*/ 1436378 w 1449958"/>
              <a:gd name="connsiteY11" fmla="*/ 636240 h 1655898"/>
              <a:gd name="connsiteX12" fmla="*/ 1433773 w 1449958"/>
              <a:gd name="connsiteY12" fmla="*/ 633450 h 1655898"/>
              <a:gd name="connsiteX13" fmla="*/ 816136 w 1449958"/>
              <a:gd name="connsiteY13" fmla="*/ 15813 h 1655898"/>
              <a:gd name="connsiteX14" fmla="*/ 813346 w 1449958"/>
              <a:gd name="connsiteY14" fmla="*/ 13208 h 1655898"/>
              <a:gd name="connsiteX15" fmla="*/ 812788 w 1449958"/>
              <a:gd name="connsiteY15" fmla="*/ 12650 h 1655898"/>
              <a:gd name="connsiteX16" fmla="*/ 809997 w 1449958"/>
              <a:gd name="connsiteY16" fmla="*/ 10418 h 1655898"/>
              <a:gd name="connsiteX17" fmla="*/ 809625 w 1449958"/>
              <a:gd name="connsiteY17" fmla="*/ 10232 h 1655898"/>
              <a:gd name="connsiteX18" fmla="*/ 806834 w 1449958"/>
              <a:gd name="connsiteY18" fmla="*/ 8372 h 1655898"/>
              <a:gd name="connsiteX19" fmla="*/ 806276 w 1449958"/>
              <a:gd name="connsiteY19" fmla="*/ 8000 h 1655898"/>
              <a:gd name="connsiteX20" fmla="*/ 802928 w 1449958"/>
              <a:gd name="connsiteY20" fmla="*/ 6139 h 1655898"/>
              <a:gd name="connsiteX21" fmla="*/ 802742 w 1449958"/>
              <a:gd name="connsiteY21" fmla="*/ 6139 h 1655898"/>
              <a:gd name="connsiteX22" fmla="*/ 799207 w 1449958"/>
              <a:gd name="connsiteY22" fmla="*/ 4465 h 1655898"/>
              <a:gd name="connsiteX23" fmla="*/ 799021 w 1449958"/>
              <a:gd name="connsiteY23" fmla="*/ 4465 h 1655898"/>
              <a:gd name="connsiteX24" fmla="*/ 791580 w 1449958"/>
              <a:gd name="connsiteY24" fmla="*/ 1860 h 1655898"/>
              <a:gd name="connsiteX25" fmla="*/ 791394 w 1449958"/>
              <a:gd name="connsiteY25" fmla="*/ 1860 h 1655898"/>
              <a:gd name="connsiteX26" fmla="*/ 783766 w 1449958"/>
              <a:gd name="connsiteY26" fmla="*/ 372 h 1655898"/>
              <a:gd name="connsiteX27" fmla="*/ 783022 w 1449958"/>
              <a:gd name="connsiteY27" fmla="*/ 372 h 1655898"/>
              <a:gd name="connsiteX28" fmla="*/ 779301 w 1449958"/>
              <a:gd name="connsiteY28" fmla="*/ 0 h 1655898"/>
              <a:gd name="connsiteX29" fmla="*/ 261751 w 1449958"/>
              <a:gd name="connsiteY29" fmla="*/ 0 h 1655898"/>
              <a:gd name="connsiteX30" fmla="*/ 0 w 1449958"/>
              <a:gd name="connsiteY30" fmla="*/ 261751 h 1655898"/>
              <a:gd name="connsiteX31" fmla="*/ 0 w 1449958"/>
              <a:gd name="connsiteY31" fmla="*/ 1394148 h 1655898"/>
              <a:gd name="connsiteX32" fmla="*/ 261751 w 1449958"/>
              <a:gd name="connsiteY32" fmla="*/ 1655899 h 1655898"/>
              <a:gd name="connsiteX33" fmla="*/ 1188207 w 1449958"/>
              <a:gd name="connsiteY33" fmla="*/ 1655899 h 1655898"/>
              <a:gd name="connsiteX34" fmla="*/ 1449958 w 1449958"/>
              <a:gd name="connsiteY34" fmla="*/ 1394148 h 1655898"/>
              <a:gd name="connsiteX35" fmla="*/ 1449958 w 1449958"/>
              <a:gd name="connsiteY35" fmla="*/ 672889 h 1655898"/>
              <a:gd name="connsiteX36" fmla="*/ 1449958 w 1449958"/>
              <a:gd name="connsiteY36" fmla="*/ 669913 h 1655898"/>
              <a:gd name="connsiteX37" fmla="*/ 832321 w 1449958"/>
              <a:gd name="connsiteY37" fmla="*/ 466948 h 1655898"/>
              <a:gd name="connsiteX38" fmla="*/ 832321 w 1449958"/>
              <a:gd name="connsiteY38" fmla="*/ 189942 h 1655898"/>
              <a:gd name="connsiteX39" fmla="*/ 1259458 w 1449958"/>
              <a:gd name="connsiteY39" fmla="*/ 617079 h 1655898"/>
              <a:gd name="connsiteX40" fmla="*/ 982452 w 1449958"/>
              <a:gd name="connsiteY40" fmla="*/ 617079 h 1655898"/>
              <a:gd name="connsiteX41" fmla="*/ 832321 w 1449958"/>
              <a:gd name="connsiteY41" fmla="*/ 466948 h 1655898"/>
              <a:gd name="connsiteX42" fmla="*/ 1338337 w 1449958"/>
              <a:gd name="connsiteY42" fmla="*/ 1393403 h 1655898"/>
              <a:gd name="connsiteX43" fmla="*/ 1188207 w 1449958"/>
              <a:gd name="connsiteY43" fmla="*/ 1543534 h 1655898"/>
              <a:gd name="connsiteX44" fmla="*/ 261751 w 1449958"/>
              <a:gd name="connsiteY44" fmla="*/ 1543534 h 1655898"/>
              <a:gd name="connsiteX45" fmla="*/ 111621 w 1449958"/>
              <a:gd name="connsiteY45" fmla="*/ 1393403 h 1655898"/>
              <a:gd name="connsiteX46" fmla="*/ 111621 w 1449958"/>
              <a:gd name="connsiteY46" fmla="*/ 261007 h 1655898"/>
              <a:gd name="connsiteX47" fmla="*/ 261751 w 1449958"/>
              <a:gd name="connsiteY47" fmla="*/ 110877 h 1655898"/>
              <a:gd name="connsiteX48" fmla="*/ 720700 w 1449958"/>
              <a:gd name="connsiteY48" fmla="*/ 110877 h 1655898"/>
              <a:gd name="connsiteX49" fmla="*/ 720700 w 1449958"/>
              <a:gd name="connsiteY49" fmla="*/ 466948 h 1655898"/>
              <a:gd name="connsiteX50" fmla="*/ 982452 w 1449958"/>
              <a:gd name="connsiteY50" fmla="*/ 728700 h 1655898"/>
              <a:gd name="connsiteX51" fmla="*/ 1338523 w 1449958"/>
              <a:gd name="connsiteY51" fmla="*/ 728700 h 1655898"/>
              <a:gd name="connsiteX52" fmla="*/ 1338523 w 1449958"/>
              <a:gd name="connsiteY52" fmla="*/ 1393403 h 1655898"/>
            </a:gdLst>
            <a:ahLst/>
            <a:cxnLst/>
            <a:rect l="l" t="t" r="r" b="b"/>
            <a:pathLst>
              <a:path w="1449958" h="1655898">
                <a:moveTo>
                  <a:pt x="1449958" y="669913"/>
                </a:moveTo>
                <a:cubicBezTo>
                  <a:pt x="1449958" y="668610"/>
                  <a:pt x="1449772" y="667308"/>
                  <a:pt x="1449586" y="666192"/>
                </a:cubicBezTo>
                <a:lnTo>
                  <a:pt x="1449586" y="665634"/>
                </a:lnTo>
                <a:cubicBezTo>
                  <a:pt x="1449214" y="663029"/>
                  <a:pt x="1448656" y="660425"/>
                  <a:pt x="1448098" y="658006"/>
                </a:cubicBezTo>
                <a:cubicBezTo>
                  <a:pt x="1447354" y="655402"/>
                  <a:pt x="1446423" y="652797"/>
                  <a:pt x="1445307" y="650379"/>
                </a:cubicBezTo>
                <a:cubicBezTo>
                  <a:pt x="1444749" y="649077"/>
                  <a:pt x="1444191" y="647960"/>
                  <a:pt x="1443633" y="646844"/>
                </a:cubicBezTo>
                <a:cubicBezTo>
                  <a:pt x="1443075" y="645728"/>
                  <a:pt x="1442331" y="644612"/>
                  <a:pt x="1441772" y="643496"/>
                </a:cubicBezTo>
                <a:cubicBezTo>
                  <a:pt x="1441587" y="643310"/>
                  <a:pt x="1441587" y="643124"/>
                  <a:pt x="1441400" y="643124"/>
                </a:cubicBezTo>
                <a:cubicBezTo>
                  <a:pt x="1440842" y="642193"/>
                  <a:pt x="1440098" y="641077"/>
                  <a:pt x="1439354" y="640147"/>
                </a:cubicBezTo>
                <a:cubicBezTo>
                  <a:pt x="1439354" y="640147"/>
                  <a:pt x="1439168" y="639961"/>
                  <a:pt x="1439168" y="639775"/>
                </a:cubicBezTo>
                <a:cubicBezTo>
                  <a:pt x="1438424" y="638845"/>
                  <a:pt x="1437680" y="637729"/>
                  <a:pt x="1436936" y="636798"/>
                </a:cubicBezTo>
                <a:lnTo>
                  <a:pt x="1436378" y="636240"/>
                </a:lnTo>
                <a:cubicBezTo>
                  <a:pt x="1435633" y="635310"/>
                  <a:pt x="1434703" y="634380"/>
                  <a:pt x="1433773" y="633450"/>
                </a:cubicBezTo>
                <a:lnTo>
                  <a:pt x="816136" y="15813"/>
                </a:lnTo>
                <a:cubicBezTo>
                  <a:pt x="815206" y="14883"/>
                  <a:pt x="814276" y="14139"/>
                  <a:pt x="813346" y="13208"/>
                </a:cubicBezTo>
                <a:lnTo>
                  <a:pt x="812788" y="12650"/>
                </a:lnTo>
                <a:lnTo>
                  <a:pt x="809997" y="10418"/>
                </a:lnTo>
                <a:cubicBezTo>
                  <a:pt x="809811" y="10418"/>
                  <a:pt x="809811" y="10232"/>
                  <a:pt x="809625" y="10232"/>
                </a:cubicBezTo>
                <a:cubicBezTo>
                  <a:pt x="808695" y="9488"/>
                  <a:pt x="807765" y="8930"/>
                  <a:pt x="806834" y="8372"/>
                </a:cubicBezTo>
                <a:cubicBezTo>
                  <a:pt x="806649" y="8186"/>
                  <a:pt x="806462" y="8186"/>
                  <a:pt x="806276" y="8000"/>
                </a:cubicBezTo>
                <a:cubicBezTo>
                  <a:pt x="805160" y="7255"/>
                  <a:pt x="804044" y="6697"/>
                  <a:pt x="802928" y="6139"/>
                </a:cubicBezTo>
                <a:lnTo>
                  <a:pt x="802742" y="6139"/>
                </a:lnTo>
                <a:cubicBezTo>
                  <a:pt x="801626" y="5581"/>
                  <a:pt x="800509" y="5023"/>
                  <a:pt x="799207" y="4465"/>
                </a:cubicBezTo>
                <a:lnTo>
                  <a:pt x="799021" y="4465"/>
                </a:lnTo>
                <a:cubicBezTo>
                  <a:pt x="796603" y="3349"/>
                  <a:pt x="793998" y="2418"/>
                  <a:pt x="791580" y="1860"/>
                </a:cubicBezTo>
                <a:lnTo>
                  <a:pt x="791394" y="1860"/>
                </a:lnTo>
                <a:cubicBezTo>
                  <a:pt x="788975" y="1116"/>
                  <a:pt x="786371" y="744"/>
                  <a:pt x="783766" y="372"/>
                </a:cubicBezTo>
                <a:lnTo>
                  <a:pt x="783022" y="372"/>
                </a:lnTo>
                <a:cubicBezTo>
                  <a:pt x="781720" y="186"/>
                  <a:pt x="780604" y="186"/>
                  <a:pt x="779301" y="0"/>
                </a:cubicBezTo>
                <a:lnTo>
                  <a:pt x="261751" y="0"/>
                </a:lnTo>
                <a:cubicBezTo>
                  <a:pt x="117388" y="0"/>
                  <a:pt x="0" y="117388"/>
                  <a:pt x="0" y="261751"/>
                </a:cubicBezTo>
                <a:lnTo>
                  <a:pt x="0" y="1394148"/>
                </a:lnTo>
                <a:cubicBezTo>
                  <a:pt x="0" y="1538511"/>
                  <a:pt x="117388" y="1655899"/>
                  <a:pt x="261751" y="1655899"/>
                </a:cubicBezTo>
                <a:lnTo>
                  <a:pt x="1188207" y="1655899"/>
                </a:lnTo>
                <a:cubicBezTo>
                  <a:pt x="1332570" y="1655899"/>
                  <a:pt x="1449958" y="1538511"/>
                  <a:pt x="1449958" y="1394148"/>
                </a:cubicBezTo>
                <a:lnTo>
                  <a:pt x="1449958" y="672889"/>
                </a:lnTo>
                <a:lnTo>
                  <a:pt x="1449958" y="669913"/>
                </a:lnTo>
                <a:close/>
                <a:moveTo>
                  <a:pt x="832321" y="466948"/>
                </a:moveTo>
                <a:lnTo>
                  <a:pt x="832321" y="189942"/>
                </a:lnTo>
                <a:lnTo>
                  <a:pt x="1259458" y="617079"/>
                </a:lnTo>
                <a:lnTo>
                  <a:pt x="982452" y="617079"/>
                </a:lnTo>
                <a:cubicBezTo>
                  <a:pt x="899666" y="617079"/>
                  <a:pt x="832321" y="549734"/>
                  <a:pt x="832321" y="466948"/>
                </a:cubicBezTo>
                <a:close/>
                <a:moveTo>
                  <a:pt x="1338337" y="1393403"/>
                </a:moveTo>
                <a:cubicBezTo>
                  <a:pt x="1338337" y="1476189"/>
                  <a:pt x="1270992" y="1543534"/>
                  <a:pt x="1188207" y="1543534"/>
                </a:cubicBezTo>
                <a:lnTo>
                  <a:pt x="261751" y="1543534"/>
                </a:lnTo>
                <a:cubicBezTo>
                  <a:pt x="178966" y="1543534"/>
                  <a:pt x="111621" y="1476189"/>
                  <a:pt x="111621" y="1393403"/>
                </a:cubicBezTo>
                <a:lnTo>
                  <a:pt x="111621" y="261007"/>
                </a:lnTo>
                <a:cubicBezTo>
                  <a:pt x="111621" y="178222"/>
                  <a:pt x="178966" y="110877"/>
                  <a:pt x="261751" y="110877"/>
                </a:cubicBezTo>
                <a:lnTo>
                  <a:pt x="720700" y="110877"/>
                </a:lnTo>
                <a:lnTo>
                  <a:pt x="720700" y="466948"/>
                </a:lnTo>
                <a:cubicBezTo>
                  <a:pt x="720700" y="611312"/>
                  <a:pt x="838088" y="728700"/>
                  <a:pt x="982452" y="728700"/>
                </a:cubicBezTo>
                <a:lnTo>
                  <a:pt x="1338523" y="728700"/>
                </a:lnTo>
                <a:lnTo>
                  <a:pt x="1338523" y="1393403"/>
                </a:lnTo>
                <a:close/>
              </a:path>
            </a:pathLst>
          </a:custGeom>
          <a:solidFill>
            <a:schemeClr val="bg1"/>
          </a:solidFill>
          <a:ln cap="sq">
            <a:noFill/>
          </a:ln>
        </p:spPr>
        <p:txBody>
          <a:bodyPr vert="horz" wrap="square" lIns="91440" tIns="45720" rIns="91440" bIns="45720" rtlCol="0" anchor="t"/>
          <a:lstStyle/>
          <a:p>
            <a:pPr algn="l"/>
            <a:endParaRPr kumimoji="1" lang="zh-CN" altLang="en-US"/>
          </a:p>
        </p:txBody>
      </p:sp>
      <p:sp>
        <p:nvSpPr>
          <p:cNvPr id="8" name="标题 1"/>
          <p:cNvSpPr txBox="1"/>
          <p:nvPr/>
        </p:nvSpPr>
        <p:spPr>
          <a:xfrm flipH="1">
            <a:off x="3323239" y="1892506"/>
            <a:ext cx="1077979" cy="3215822"/>
          </a:xfrm>
          <a:custGeom>
            <a:avLst/>
            <a:gdLst>
              <a:gd name="T0" fmla="*/ 77 w 77"/>
              <a:gd name="T1" fmla="*/ 233 h 233"/>
              <a:gd name="T2" fmla="*/ 37 w 77"/>
              <a:gd name="T3" fmla="*/ 206 h 233"/>
              <a:gd name="T4" fmla="*/ 10 w 77"/>
              <a:gd name="T5" fmla="*/ 166 h 233"/>
              <a:gd name="T6" fmla="*/ 0 w 77"/>
              <a:gd name="T7" fmla="*/ 116 h 233"/>
              <a:gd name="T8" fmla="*/ 10 w 77"/>
              <a:gd name="T9" fmla="*/ 67 h 233"/>
              <a:gd name="T10" fmla="*/ 37 w 77"/>
              <a:gd name="T11" fmla="*/ 27 h 233"/>
              <a:gd name="T12" fmla="*/ 77 w 77"/>
              <a:gd name="T13" fmla="*/ 0 h 233"/>
            </a:gdLst>
            <a:ahLst/>
            <a:cxnLst/>
            <a:rect l="0" t="0" r="r" b="b"/>
            <a:pathLst>
              <a:path w="77" h="233">
                <a:moveTo>
                  <a:pt x="77" y="233"/>
                </a:moveTo>
                <a:cubicBezTo>
                  <a:pt x="62" y="226"/>
                  <a:pt x="49" y="217"/>
                  <a:pt x="37" y="206"/>
                </a:cubicBezTo>
                <a:cubicBezTo>
                  <a:pt x="26" y="194"/>
                  <a:pt x="16" y="181"/>
                  <a:pt x="10" y="166"/>
                </a:cubicBezTo>
                <a:cubicBezTo>
                  <a:pt x="4" y="150"/>
                  <a:pt x="0" y="134"/>
                  <a:pt x="0" y="116"/>
                </a:cubicBezTo>
                <a:cubicBezTo>
                  <a:pt x="0" y="99"/>
                  <a:pt x="4" y="82"/>
                  <a:pt x="10" y="67"/>
                </a:cubicBezTo>
                <a:cubicBezTo>
                  <a:pt x="16" y="52"/>
                  <a:pt x="26" y="38"/>
                  <a:pt x="37" y="27"/>
                </a:cubicBezTo>
                <a:cubicBezTo>
                  <a:pt x="49" y="16"/>
                  <a:pt x="62" y="6"/>
                  <a:pt x="77" y="0"/>
                </a:cubicBezTo>
              </a:path>
            </a:pathLst>
          </a:custGeom>
          <a:noFill/>
          <a:ln w="20638" cap="flat">
            <a:solidFill>
              <a:schemeClr val="accent1"/>
            </a:solidFill>
            <a:miter/>
            <a:headEnd type="oval"/>
            <a:tailEnd type="oval"/>
          </a:ln>
        </p:spPr>
        <p:txBody>
          <a:bodyPr vert="horz" wrap="square" lIns="91440" tIns="45720" rIns="91440" bIns="45720" rtlCol="0" anchor="t"/>
          <a:lstStyle/>
          <a:p>
            <a:pPr algn="l"/>
            <a:endParaRPr kumimoji="1" lang="zh-CN" altLang="en-US"/>
          </a:p>
        </p:txBody>
      </p:sp>
      <p:sp>
        <p:nvSpPr>
          <p:cNvPr id="9" name="标题 1"/>
          <p:cNvSpPr txBox="1"/>
          <p:nvPr/>
        </p:nvSpPr>
        <p:spPr>
          <a:xfrm>
            <a:off x="1158049" y="1996357"/>
            <a:ext cx="2991458" cy="2991458"/>
          </a:xfrm>
          <a:prstGeom prst="ellipse">
            <a:avLst/>
          </a:prstGeom>
          <a:solidFill>
            <a:schemeClr val="bg1"/>
          </a:solidFill>
          <a:ln w="25400" cap="sq">
            <a:noFill/>
            <a:miter/>
          </a:ln>
          <a:effectLst>
            <a:outerShdw blurRad="508000" dist="254000" dir="5400000" algn="ctr" rotWithShape="0">
              <a:srgbClr val="000000">
                <a:alpha val="30000"/>
              </a:srgbClr>
            </a:outerShdw>
          </a:effectLst>
        </p:spPr>
        <p:txBody>
          <a:bodyPr vert="horz" wrap="square" lIns="0" tIns="45720" rIns="0" bIns="45720" rtlCol="0" anchor="ctr"/>
          <a:lstStyle/>
          <a:p>
            <a:pPr algn="ctr"/>
            <a:endParaRPr kumimoji="1" lang="zh-CN" altLang="en-US"/>
          </a:p>
        </p:txBody>
      </p:sp>
      <p:sp>
        <p:nvSpPr>
          <p:cNvPr id="10" name="标题 1"/>
          <p:cNvSpPr txBox="1"/>
          <p:nvPr/>
        </p:nvSpPr>
        <p:spPr>
          <a:xfrm>
            <a:off x="6543222" y="3983917"/>
            <a:ext cx="4775200" cy="266700"/>
          </a:xfrm>
          <a:prstGeom prst="rect">
            <a:avLst/>
          </a:prstGeom>
          <a:noFill/>
          <a:ln>
            <a:noFill/>
          </a:ln>
        </p:spPr>
        <p:txBody>
          <a:bodyPr vert="horz" wrap="square" lIns="0" tIns="0" rIns="0" bIns="0" rtlCol="0" anchor="b">
            <a:spAutoFit/>
          </a:bodyPr>
          <a:lstStyle/>
          <a:p>
            <a:pPr algn="l"/>
            <a:r>
              <a:rPr kumimoji="1" lang="en-US" altLang="zh-CN" sz="1600">
                <a:ln w="12700">
                  <a:noFill/>
                </a:ln>
                <a:solidFill>
                  <a:srgbClr val="262626">
                    <a:alpha val="100000"/>
                  </a:srgbClr>
                </a:solidFill>
                <a:latin typeface="poppins-bold"/>
                <a:ea typeface="poppins-bold"/>
                <a:cs typeface="poppins-bold"/>
              </a:rPr>
              <a:t>What is BDD?</a:t>
            </a:r>
            <a:endParaRPr kumimoji="1" lang="zh-CN" altLang="en-US"/>
          </a:p>
        </p:txBody>
      </p:sp>
      <p:sp>
        <p:nvSpPr>
          <p:cNvPr id="11" name="标题 1"/>
          <p:cNvSpPr txBox="1"/>
          <p:nvPr/>
        </p:nvSpPr>
        <p:spPr>
          <a:xfrm>
            <a:off x="6543222" y="4352355"/>
            <a:ext cx="4772478" cy="1185441"/>
          </a:xfrm>
          <a:prstGeom prst="rect">
            <a:avLst/>
          </a:prstGeom>
          <a:noFill/>
          <a:ln>
            <a:noFill/>
          </a:ln>
        </p:spPr>
        <p:txBody>
          <a:bodyPr vert="horz" wrap="square" lIns="0" tIns="0" rIns="0" bIns="0" rtlCol="0" anchor="t"/>
          <a:lstStyle/>
          <a:p>
            <a:pPr algn="l"/>
            <a:r>
              <a:rPr kumimoji="1" lang="en-US" altLang="zh-CN" sz="1131">
                <a:ln w="12700">
                  <a:noFill/>
                </a:ln>
                <a:solidFill>
                  <a:srgbClr val="595959">
                    <a:alpha val="100000"/>
                  </a:srgbClr>
                </a:solidFill>
                <a:latin typeface="Poppins"/>
                <a:ea typeface="Poppins"/>
                <a:cs typeface="Poppins"/>
              </a:rPr>
              <a:t>Behavior- Driven Development (BDD) is an extension of TDD that emphasizes collaboration between developers, testers, and non- technical stakeholders. It uses natural language descriptions to define expected behavior of the software.</a:t>
            </a:r>
            <a:endParaRPr kumimoji="1" lang="zh-CN" altLang="en-US"/>
          </a:p>
        </p:txBody>
      </p:sp>
      <p:sp>
        <p:nvSpPr>
          <p:cNvPr id="12" name="标题 1"/>
          <p:cNvSpPr txBox="1"/>
          <p:nvPr/>
        </p:nvSpPr>
        <p:spPr>
          <a:xfrm>
            <a:off x="6543221" y="2218020"/>
            <a:ext cx="4775200" cy="266700"/>
          </a:xfrm>
          <a:prstGeom prst="rect">
            <a:avLst/>
          </a:prstGeom>
          <a:noFill/>
          <a:ln>
            <a:noFill/>
          </a:ln>
        </p:spPr>
        <p:txBody>
          <a:bodyPr vert="horz" wrap="square" lIns="0" tIns="0" rIns="0" bIns="0" rtlCol="0" anchor="b">
            <a:spAutoFit/>
          </a:bodyPr>
          <a:lstStyle/>
          <a:p>
            <a:pPr algn="l"/>
            <a:r>
              <a:rPr kumimoji="1" lang="en-US" altLang="zh-CN" sz="1600">
                <a:ln w="12700">
                  <a:noFill/>
                </a:ln>
                <a:solidFill>
                  <a:srgbClr val="262626">
                    <a:alpha val="100000"/>
                  </a:srgbClr>
                </a:solidFill>
                <a:latin typeface="poppins-bold"/>
                <a:ea typeface="poppins-bold"/>
                <a:cs typeface="poppins-bold"/>
              </a:rPr>
              <a:t>What is TDD?</a:t>
            </a:r>
            <a:endParaRPr kumimoji="1" lang="zh-CN" altLang="en-US"/>
          </a:p>
        </p:txBody>
      </p:sp>
      <p:sp>
        <p:nvSpPr>
          <p:cNvPr id="13" name="标题 1"/>
          <p:cNvSpPr txBox="1"/>
          <p:nvPr/>
        </p:nvSpPr>
        <p:spPr>
          <a:xfrm>
            <a:off x="6543222" y="2586458"/>
            <a:ext cx="4772478" cy="1185441"/>
          </a:xfrm>
          <a:prstGeom prst="rect">
            <a:avLst/>
          </a:prstGeom>
          <a:noFill/>
          <a:ln>
            <a:noFill/>
          </a:ln>
        </p:spPr>
        <p:txBody>
          <a:bodyPr vert="horz" wrap="square" lIns="0" tIns="0" rIns="0" bIns="0" rtlCol="0" anchor="t"/>
          <a:lstStyle/>
          <a:p>
            <a:pPr algn="l"/>
            <a:r>
              <a:rPr kumimoji="1" lang="en-US" altLang="zh-CN" sz="1131">
                <a:ln w="12700">
                  <a:noFill/>
                </a:ln>
                <a:solidFill>
                  <a:srgbClr val="595959">
                    <a:alpha val="100000"/>
                  </a:srgbClr>
                </a:solidFill>
                <a:latin typeface="Poppins"/>
                <a:ea typeface="Poppins"/>
                <a:cs typeface="Poppins"/>
              </a:rPr>
              <a:t>Test- Driven Development (TDD) is a software development methodology where tests are written before the code. It focuses on ensuring code correctness and improving design through iterative cycles.</a:t>
            </a:r>
            <a:endParaRPr kumimoji="1" lang="zh-CN" altLang="en-US"/>
          </a:p>
        </p:txBody>
      </p:sp>
      <p:sp>
        <p:nvSpPr>
          <p:cNvPr id="14" name="标题 1"/>
          <p:cNvSpPr txBox="1"/>
          <p:nvPr/>
        </p:nvSpPr>
        <p:spPr>
          <a:xfrm>
            <a:off x="1991663" y="2838833"/>
            <a:ext cx="1324230" cy="1306505"/>
          </a:xfrm>
          <a:custGeom>
            <a:avLst/>
            <a:gdLst>
              <a:gd name="connsiteX0" fmla="*/ 1371696 w 1870330"/>
              <a:gd name="connsiteY0" fmla="*/ 1296270 h 1845296"/>
              <a:gd name="connsiteX1" fmla="*/ 1371696 w 1870330"/>
              <a:gd name="connsiteY1" fmla="*/ 1371136 h 1845296"/>
              <a:gd name="connsiteX2" fmla="*/ 1671448 w 1870330"/>
              <a:gd name="connsiteY2" fmla="*/ 1371136 h 1845296"/>
              <a:gd name="connsiteX3" fmla="*/ 1671448 w 1870330"/>
              <a:gd name="connsiteY3" fmla="*/ 1296270 h 1845296"/>
              <a:gd name="connsiteX4" fmla="*/ 1371696 w 1870330"/>
              <a:gd name="connsiteY4" fmla="*/ 996899 h 1845296"/>
              <a:gd name="connsiteX5" fmla="*/ 1371696 w 1870330"/>
              <a:gd name="connsiteY5" fmla="*/ 1071765 h 1845296"/>
              <a:gd name="connsiteX6" fmla="*/ 1671448 w 1870330"/>
              <a:gd name="connsiteY6" fmla="*/ 1071765 h 1845296"/>
              <a:gd name="connsiteX7" fmla="*/ 1671448 w 1870330"/>
              <a:gd name="connsiteY7" fmla="*/ 996899 h 1845296"/>
              <a:gd name="connsiteX8" fmla="*/ 1371696 w 1870330"/>
              <a:gd name="connsiteY8" fmla="*/ 747820 h 1845296"/>
              <a:gd name="connsiteX9" fmla="*/ 1371696 w 1870330"/>
              <a:gd name="connsiteY9" fmla="*/ 822401 h 1845296"/>
              <a:gd name="connsiteX10" fmla="*/ 1671448 w 1870330"/>
              <a:gd name="connsiteY10" fmla="*/ 822401 h 1845296"/>
              <a:gd name="connsiteX11" fmla="*/ 1671448 w 1870330"/>
              <a:gd name="connsiteY11" fmla="*/ 747820 h 1845296"/>
              <a:gd name="connsiteX12" fmla="*/ 1371696 w 1870330"/>
              <a:gd name="connsiteY12" fmla="*/ 473405 h 1845296"/>
              <a:gd name="connsiteX13" fmla="*/ 1371696 w 1870330"/>
              <a:gd name="connsiteY13" fmla="*/ 547986 h 1845296"/>
              <a:gd name="connsiteX14" fmla="*/ 1671448 w 1870330"/>
              <a:gd name="connsiteY14" fmla="*/ 547986 h 1845296"/>
              <a:gd name="connsiteX15" fmla="*/ 1671448 w 1870330"/>
              <a:gd name="connsiteY15" fmla="*/ 473405 h 1845296"/>
              <a:gd name="connsiteX16" fmla="*/ 1221963 w 1870330"/>
              <a:gd name="connsiteY16" fmla="*/ 224040 h 1845296"/>
              <a:gd name="connsiteX17" fmla="*/ 1794130 w 1870330"/>
              <a:gd name="connsiteY17" fmla="*/ 224040 h 1845296"/>
              <a:gd name="connsiteX18" fmla="*/ 1870330 w 1870330"/>
              <a:gd name="connsiteY18" fmla="*/ 298811 h 1845296"/>
              <a:gd name="connsiteX19" fmla="*/ 1870330 w 1870330"/>
              <a:gd name="connsiteY19" fmla="*/ 1570971 h 1845296"/>
              <a:gd name="connsiteX20" fmla="*/ 1794130 w 1870330"/>
              <a:gd name="connsiteY20" fmla="*/ 1645742 h 1845296"/>
              <a:gd name="connsiteX21" fmla="*/ 1221963 w 1870330"/>
              <a:gd name="connsiteY21" fmla="*/ 1645742 h 1845296"/>
              <a:gd name="connsiteX22" fmla="*/ 1221963 w 1870330"/>
              <a:gd name="connsiteY22" fmla="*/ 1383804 h 1845296"/>
              <a:gd name="connsiteX23" fmla="*/ 1298163 w 1870330"/>
              <a:gd name="connsiteY23" fmla="*/ 1383804 h 1845296"/>
              <a:gd name="connsiteX24" fmla="*/ 1298163 w 1870330"/>
              <a:gd name="connsiteY24" fmla="*/ 1309033 h 1845296"/>
              <a:gd name="connsiteX25" fmla="*/ 1221963 w 1870330"/>
              <a:gd name="connsiteY25" fmla="*/ 1309033 h 1845296"/>
              <a:gd name="connsiteX26" fmla="*/ 1221963 w 1870330"/>
              <a:gd name="connsiteY26" fmla="*/ 1084434 h 1845296"/>
              <a:gd name="connsiteX27" fmla="*/ 1298163 w 1870330"/>
              <a:gd name="connsiteY27" fmla="*/ 1084434 h 1845296"/>
              <a:gd name="connsiteX28" fmla="*/ 1298163 w 1870330"/>
              <a:gd name="connsiteY28" fmla="*/ 1009662 h 1845296"/>
              <a:gd name="connsiteX29" fmla="*/ 1221963 w 1870330"/>
              <a:gd name="connsiteY29" fmla="*/ 1009662 h 1845296"/>
              <a:gd name="connsiteX30" fmla="*/ 1221963 w 1870330"/>
              <a:gd name="connsiteY30" fmla="*/ 822496 h 1845296"/>
              <a:gd name="connsiteX31" fmla="*/ 1298163 w 1870330"/>
              <a:gd name="connsiteY31" fmla="*/ 822496 h 1845296"/>
              <a:gd name="connsiteX32" fmla="*/ 1298163 w 1870330"/>
              <a:gd name="connsiteY32" fmla="*/ 747725 h 1845296"/>
              <a:gd name="connsiteX33" fmla="*/ 1221963 w 1870330"/>
              <a:gd name="connsiteY33" fmla="*/ 747725 h 1845296"/>
              <a:gd name="connsiteX34" fmla="*/ 1221963 w 1870330"/>
              <a:gd name="connsiteY34" fmla="*/ 560654 h 1845296"/>
              <a:gd name="connsiteX35" fmla="*/ 1298163 w 1870330"/>
              <a:gd name="connsiteY35" fmla="*/ 560654 h 1845296"/>
              <a:gd name="connsiteX36" fmla="*/ 1298163 w 1870330"/>
              <a:gd name="connsiteY36" fmla="*/ 485883 h 1845296"/>
              <a:gd name="connsiteX37" fmla="*/ 1221963 w 1870330"/>
              <a:gd name="connsiteY37" fmla="*/ 485883 h 1845296"/>
              <a:gd name="connsiteX38" fmla="*/ 1054227 w 1870330"/>
              <a:gd name="connsiteY38" fmla="*/ 393 h 1845296"/>
              <a:gd name="connsiteX39" fmla="*/ 1054132 w 1870330"/>
              <a:gd name="connsiteY39" fmla="*/ 869 h 1845296"/>
              <a:gd name="connsiteX40" fmla="*/ 1083754 w 1870330"/>
              <a:gd name="connsiteY40" fmla="*/ 7727 h 1845296"/>
              <a:gd name="connsiteX41" fmla="*/ 1097470 w 1870330"/>
              <a:gd name="connsiteY41" fmla="*/ 36302 h 1845296"/>
              <a:gd name="connsiteX42" fmla="*/ 1097470 w 1870330"/>
              <a:gd name="connsiteY42" fmla="*/ 1808714 h 1845296"/>
              <a:gd name="connsiteX43" fmla="*/ 1083754 w 1870330"/>
              <a:gd name="connsiteY43" fmla="*/ 1837289 h 1845296"/>
              <a:gd name="connsiteX44" fmla="*/ 1060895 w 1870330"/>
              <a:gd name="connsiteY44" fmla="*/ 1845290 h 1845296"/>
              <a:gd name="connsiteX45" fmla="*/ 1053941 w 1870330"/>
              <a:gd name="connsiteY45" fmla="*/ 1844148 h 1845296"/>
              <a:gd name="connsiteX46" fmla="*/ 29623 w 1870330"/>
              <a:gd name="connsiteY46" fmla="*/ 1647932 h 1845296"/>
              <a:gd name="connsiteX47" fmla="*/ 0 w 1870330"/>
              <a:gd name="connsiteY47" fmla="*/ 1611071 h 1845296"/>
              <a:gd name="connsiteX48" fmla="*/ 0 w 1870330"/>
              <a:gd name="connsiteY48" fmla="*/ 233375 h 1845296"/>
              <a:gd name="connsiteX49" fmla="*/ 29813 w 1870330"/>
              <a:gd name="connsiteY49" fmla="*/ 196513 h 1845296"/>
            </a:gdLst>
            <a:ahLst/>
            <a:cxnLst/>
            <a:rect l="l" t="t" r="r" b="b"/>
            <a:pathLst>
              <a:path w="1870330" h="1845296">
                <a:moveTo>
                  <a:pt x="1371696" y="1296270"/>
                </a:moveTo>
                <a:lnTo>
                  <a:pt x="1371696" y="1371136"/>
                </a:lnTo>
                <a:lnTo>
                  <a:pt x="1671448" y="1371136"/>
                </a:lnTo>
                <a:lnTo>
                  <a:pt x="1671448" y="1296270"/>
                </a:lnTo>
                <a:close/>
                <a:moveTo>
                  <a:pt x="1371696" y="996899"/>
                </a:moveTo>
                <a:lnTo>
                  <a:pt x="1371696" y="1071765"/>
                </a:lnTo>
                <a:lnTo>
                  <a:pt x="1671448" y="1071765"/>
                </a:lnTo>
                <a:lnTo>
                  <a:pt x="1671448" y="996899"/>
                </a:lnTo>
                <a:close/>
                <a:moveTo>
                  <a:pt x="1371696" y="747820"/>
                </a:moveTo>
                <a:lnTo>
                  <a:pt x="1371696" y="822401"/>
                </a:lnTo>
                <a:lnTo>
                  <a:pt x="1671448" y="822401"/>
                </a:lnTo>
                <a:lnTo>
                  <a:pt x="1671448" y="747820"/>
                </a:lnTo>
                <a:close/>
                <a:moveTo>
                  <a:pt x="1371696" y="473405"/>
                </a:moveTo>
                <a:lnTo>
                  <a:pt x="1371696" y="547986"/>
                </a:lnTo>
                <a:lnTo>
                  <a:pt x="1671448" y="547986"/>
                </a:lnTo>
                <a:lnTo>
                  <a:pt x="1671448" y="473405"/>
                </a:lnTo>
                <a:close/>
                <a:moveTo>
                  <a:pt x="1221963" y="224040"/>
                </a:moveTo>
                <a:lnTo>
                  <a:pt x="1794130" y="224040"/>
                </a:lnTo>
                <a:cubicBezTo>
                  <a:pt x="1835792" y="223723"/>
                  <a:pt x="1869863" y="257155"/>
                  <a:pt x="1870330" y="298811"/>
                </a:cubicBezTo>
                <a:lnTo>
                  <a:pt x="1870330" y="1570971"/>
                </a:lnTo>
                <a:cubicBezTo>
                  <a:pt x="1869863" y="1612623"/>
                  <a:pt x="1835792" y="1646056"/>
                  <a:pt x="1794130" y="1645742"/>
                </a:cubicBezTo>
                <a:lnTo>
                  <a:pt x="1221963" y="1645742"/>
                </a:lnTo>
                <a:lnTo>
                  <a:pt x="1221963" y="1383804"/>
                </a:lnTo>
                <a:lnTo>
                  <a:pt x="1298163" y="1383804"/>
                </a:lnTo>
                <a:lnTo>
                  <a:pt x="1298163" y="1309033"/>
                </a:lnTo>
                <a:lnTo>
                  <a:pt x="1221963" y="1309033"/>
                </a:lnTo>
                <a:lnTo>
                  <a:pt x="1221963" y="1084434"/>
                </a:lnTo>
                <a:lnTo>
                  <a:pt x="1298163" y="1084434"/>
                </a:lnTo>
                <a:lnTo>
                  <a:pt x="1298163" y="1009662"/>
                </a:lnTo>
                <a:lnTo>
                  <a:pt x="1221963" y="1009662"/>
                </a:lnTo>
                <a:lnTo>
                  <a:pt x="1221963" y="822496"/>
                </a:lnTo>
                <a:lnTo>
                  <a:pt x="1298163" y="822496"/>
                </a:lnTo>
                <a:lnTo>
                  <a:pt x="1298163" y="747725"/>
                </a:lnTo>
                <a:lnTo>
                  <a:pt x="1221963" y="747725"/>
                </a:lnTo>
                <a:lnTo>
                  <a:pt x="1221963" y="560654"/>
                </a:lnTo>
                <a:lnTo>
                  <a:pt x="1298163" y="560654"/>
                </a:lnTo>
                <a:lnTo>
                  <a:pt x="1298163" y="485883"/>
                </a:lnTo>
                <a:lnTo>
                  <a:pt x="1221963" y="485883"/>
                </a:lnTo>
                <a:close/>
                <a:moveTo>
                  <a:pt x="1054227" y="393"/>
                </a:moveTo>
                <a:lnTo>
                  <a:pt x="1054132" y="869"/>
                </a:lnTo>
                <a:cubicBezTo>
                  <a:pt x="1064533" y="-1498"/>
                  <a:pt x="1075449" y="1029"/>
                  <a:pt x="1083754" y="7727"/>
                </a:cubicBezTo>
                <a:cubicBezTo>
                  <a:pt x="1092260" y="14808"/>
                  <a:pt x="1097261" y="25237"/>
                  <a:pt x="1097470" y="36302"/>
                </a:cubicBezTo>
                <a:lnTo>
                  <a:pt x="1097470" y="1808714"/>
                </a:lnTo>
                <a:cubicBezTo>
                  <a:pt x="1097271" y="1819783"/>
                  <a:pt x="1092260" y="1830212"/>
                  <a:pt x="1083754" y="1837289"/>
                </a:cubicBezTo>
                <a:cubicBezTo>
                  <a:pt x="1077344" y="1842614"/>
                  <a:pt x="1069229" y="1845452"/>
                  <a:pt x="1060895" y="1845290"/>
                </a:cubicBezTo>
                <a:cubicBezTo>
                  <a:pt x="1058551" y="1845100"/>
                  <a:pt x="1056227" y="1844719"/>
                  <a:pt x="1053941" y="1844148"/>
                </a:cubicBezTo>
                <a:lnTo>
                  <a:pt x="29623" y="1647932"/>
                </a:lnTo>
                <a:cubicBezTo>
                  <a:pt x="12259" y="1644227"/>
                  <a:pt x="-124" y="1628825"/>
                  <a:pt x="0" y="1611071"/>
                </a:cubicBezTo>
                <a:lnTo>
                  <a:pt x="0" y="233375"/>
                </a:lnTo>
                <a:cubicBezTo>
                  <a:pt x="-105" y="215558"/>
                  <a:pt x="12373" y="200139"/>
                  <a:pt x="29813" y="196513"/>
                </a:cubicBezTo>
                <a:close/>
              </a:path>
            </a:pathLst>
          </a:custGeom>
          <a:solidFill>
            <a:schemeClr val="accent1"/>
          </a:solidFill>
          <a:ln w="9525" cap="flat">
            <a:noFill/>
            <a:miter/>
          </a:ln>
        </p:spPr>
        <p:txBody>
          <a:bodyPr vert="horz" wrap="square" lIns="91440" tIns="45720" rIns="91440" bIns="45720" rtlCol="0" anchor="ctr"/>
          <a:lstStyle/>
          <a:p>
            <a:pPr algn="l"/>
            <a:endParaRPr kumimoji="1" lang="zh-CN" altLang="en-US"/>
          </a:p>
        </p:txBody>
      </p:sp>
      <p:sp>
        <p:nvSpPr>
          <p:cNvPr id="15" name="标题 1"/>
          <p:cNvSpPr txBox="1"/>
          <p:nvPr/>
        </p:nvSpPr>
        <p:spPr>
          <a:xfrm>
            <a:off x="981305" y="416133"/>
            <a:ext cx="9835377" cy="468000"/>
          </a:xfrm>
          <a:prstGeom prst="rect">
            <a:avLst/>
          </a:prstGeom>
          <a:noFill/>
          <a:ln>
            <a:noFill/>
          </a:ln>
        </p:spPr>
        <p:txBody>
          <a:bodyPr vert="horz" wrap="square" lIns="0" tIns="0" rIns="0" bIns="0" rtlCol="0" anchor="ctr"/>
          <a:lstStyle/>
          <a:p>
            <a:pPr algn="l"/>
            <a:r>
              <a:rPr kumimoji="1" lang="en-US" altLang="zh-CN" sz="3200">
                <a:ln w="12700">
                  <a:noFill/>
                </a:ln>
                <a:solidFill>
                  <a:srgbClr val="262626">
                    <a:alpha val="100000"/>
                  </a:srgbClr>
                </a:solidFill>
                <a:latin typeface="poppins-bold"/>
                <a:ea typeface="poppins-bold"/>
                <a:cs typeface="poppins-bold"/>
              </a:rPr>
              <a:t>Definition and Purpose</a:t>
            </a:r>
            <a:endParaRPr kumimoji="1" lang="zh-CN" altLang="en-US"/>
          </a:p>
        </p:txBody>
      </p:sp>
      <p:sp>
        <p:nvSpPr>
          <p:cNvPr id="16" name="标题 1"/>
          <p:cNvSpPr txBox="1"/>
          <p:nvPr/>
        </p:nvSpPr>
        <p:spPr>
          <a:xfrm rot="10800000" flipH="1">
            <a:off x="10975518" y="606447"/>
            <a:ext cx="536828" cy="87372"/>
          </a:xfrm>
          <a:custGeom>
            <a:avLst/>
            <a:gdLst>
              <a:gd name="connsiteX0" fmla="*/ 358221 w 536828"/>
              <a:gd name="connsiteY0" fmla="*/ 87372 h 87372"/>
              <a:gd name="connsiteX1" fmla="*/ 389112 w 536828"/>
              <a:gd name="connsiteY1" fmla="*/ 74577 h 87372"/>
              <a:gd name="connsiteX2" fmla="*/ 391951 w 536828"/>
              <a:gd name="connsiteY2" fmla="*/ 70365 h 87372"/>
              <a:gd name="connsiteX3" fmla="*/ 392195 w 536828"/>
              <a:gd name="connsiteY3" fmla="*/ 70727 h 87372"/>
              <a:gd name="connsiteX4" fmla="*/ 394791 w 536828"/>
              <a:gd name="connsiteY4" fmla="*/ 66877 h 87372"/>
              <a:gd name="connsiteX5" fmla="*/ 425682 w 536828"/>
              <a:gd name="connsiteY5" fmla="*/ 54082 h 87372"/>
              <a:gd name="connsiteX6" fmla="*/ 456573 w 536828"/>
              <a:gd name="connsiteY6" fmla="*/ 66877 h 87372"/>
              <a:gd name="connsiteX7" fmla="*/ 459168 w 536828"/>
              <a:gd name="connsiteY7" fmla="*/ 70727 h 87372"/>
              <a:gd name="connsiteX8" fmla="*/ 459412 w 536828"/>
              <a:gd name="connsiteY8" fmla="*/ 70365 h 87372"/>
              <a:gd name="connsiteX9" fmla="*/ 462251 w 536828"/>
              <a:gd name="connsiteY9" fmla="*/ 74577 h 87372"/>
              <a:gd name="connsiteX10" fmla="*/ 493142 w 536828"/>
              <a:gd name="connsiteY10" fmla="*/ 87372 h 87372"/>
              <a:gd name="connsiteX11" fmla="*/ 536828 w 536828"/>
              <a:gd name="connsiteY11" fmla="*/ 43686 h 87372"/>
              <a:gd name="connsiteX12" fmla="*/ 493142 w 536828"/>
              <a:gd name="connsiteY12" fmla="*/ 0 h 87372"/>
              <a:gd name="connsiteX13" fmla="*/ 462251 w 536828"/>
              <a:gd name="connsiteY13" fmla="*/ 12795 h 87372"/>
              <a:gd name="connsiteX14" fmla="*/ 459412 w 536828"/>
              <a:gd name="connsiteY14" fmla="*/ 17007 h 87372"/>
              <a:gd name="connsiteX15" fmla="*/ 459062 w 536828"/>
              <a:gd name="connsiteY15" fmla="*/ 16488 h 87372"/>
              <a:gd name="connsiteX16" fmla="*/ 456572 w 536828"/>
              <a:gd name="connsiteY16" fmla="*/ 20181 h 87372"/>
              <a:gd name="connsiteX17" fmla="*/ 425681 w 536828"/>
              <a:gd name="connsiteY17" fmla="*/ 32976 h 87372"/>
              <a:gd name="connsiteX18" fmla="*/ 394790 w 536828"/>
              <a:gd name="connsiteY18" fmla="*/ 20181 h 87372"/>
              <a:gd name="connsiteX19" fmla="*/ 392301 w 536828"/>
              <a:gd name="connsiteY19" fmla="*/ 16489 h 87372"/>
              <a:gd name="connsiteX20" fmla="*/ 391951 w 536828"/>
              <a:gd name="connsiteY20" fmla="*/ 17007 h 87372"/>
              <a:gd name="connsiteX21" fmla="*/ 389112 w 536828"/>
              <a:gd name="connsiteY21" fmla="*/ 12795 h 87372"/>
              <a:gd name="connsiteX22" fmla="*/ 358221 w 536828"/>
              <a:gd name="connsiteY22" fmla="*/ 0 h 87372"/>
              <a:gd name="connsiteX23" fmla="*/ 314535 w 536828"/>
              <a:gd name="connsiteY23" fmla="*/ 43686 h 87372"/>
              <a:gd name="connsiteX24" fmla="*/ 358221 w 536828"/>
              <a:gd name="connsiteY24" fmla="*/ 87372 h 87372"/>
              <a:gd name="connsiteX25" fmla="*/ 200953 w 536828"/>
              <a:gd name="connsiteY25" fmla="*/ 87372 h 87372"/>
              <a:gd name="connsiteX26" fmla="*/ 244639 w 536828"/>
              <a:gd name="connsiteY26" fmla="*/ 43686 h 87372"/>
              <a:gd name="connsiteX27" fmla="*/ 200953 w 536828"/>
              <a:gd name="connsiteY27" fmla="*/ 0 h 87372"/>
              <a:gd name="connsiteX28" fmla="*/ 157267 w 536828"/>
              <a:gd name="connsiteY28" fmla="*/ 43686 h 87372"/>
              <a:gd name="connsiteX29" fmla="*/ 200953 w 536828"/>
              <a:gd name="connsiteY29" fmla="*/ 87372 h 87372"/>
              <a:gd name="connsiteX30" fmla="*/ 43686 w 536828"/>
              <a:gd name="connsiteY30" fmla="*/ 87372 h 87372"/>
              <a:gd name="connsiteX31" fmla="*/ 87372 w 536828"/>
              <a:gd name="connsiteY31" fmla="*/ 43686 h 87372"/>
              <a:gd name="connsiteX32" fmla="*/ 43686 w 536828"/>
              <a:gd name="connsiteY32" fmla="*/ 0 h 87372"/>
              <a:gd name="connsiteX33" fmla="*/ 0 w 536828"/>
              <a:gd name="connsiteY33" fmla="*/ 43686 h 87372"/>
              <a:gd name="connsiteX34" fmla="*/ 43686 w 536828"/>
              <a:gd name="connsiteY34" fmla="*/ 87372 h 87372"/>
            </a:gdLst>
            <a:ahLst/>
            <a:cxnLst/>
            <a:rect l="l" t="t" r="r" b="b"/>
            <a:pathLst>
              <a:path w="536828" h="87372">
                <a:moveTo>
                  <a:pt x="358221" y="87372"/>
                </a:moveTo>
                <a:cubicBezTo>
                  <a:pt x="370285" y="87372"/>
                  <a:pt x="381206" y="82482"/>
                  <a:pt x="389112" y="74577"/>
                </a:cubicBezTo>
                <a:lnTo>
                  <a:pt x="391951" y="70365"/>
                </a:lnTo>
                <a:lnTo>
                  <a:pt x="392195" y="70727"/>
                </a:lnTo>
                <a:lnTo>
                  <a:pt x="394791" y="66877"/>
                </a:lnTo>
                <a:cubicBezTo>
                  <a:pt x="402697" y="58972"/>
                  <a:pt x="413618" y="54082"/>
                  <a:pt x="425682" y="54082"/>
                </a:cubicBezTo>
                <a:cubicBezTo>
                  <a:pt x="437745" y="54082"/>
                  <a:pt x="448667" y="58972"/>
                  <a:pt x="456573" y="66877"/>
                </a:cubicBezTo>
                <a:lnTo>
                  <a:pt x="459168" y="70727"/>
                </a:lnTo>
                <a:lnTo>
                  <a:pt x="459412" y="70365"/>
                </a:lnTo>
                <a:lnTo>
                  <a:pt x="462251" y="74577"/>
                </a:lnTo>
                <a:cubicBezTo>
                  <a:pt x="470157" y="82482"/>
                  <a:pt x="481078" y="87372"/>
                  <a:pt x="493142" y="87372"/>
                </a:cubicBezTo>
                <a:cubicBezTo>
                  <a:pt x="517269" y="87372"/>
                  <a:pt x="536828" y="67813"/>
                  <a:pt x="536828" y="43686"/>
                </a:cubicBezTo>
                <a:cubicBezTo>
                  <a:pt x="536828" y="19559"/>
                  <a:pt x="517269" y="0"/>
                  <a:pt x="493142" y="0"/>
                </a:cubicBezTo>
                <a:cubicBezTo>
                  <a:pt x="481078" y="0"/>
                  <a:pt x="470157" y="4890"/>
                  <a:pt x="462251" y="12795"/>
                </a:cubicBezTo>
                <a:lnTo>
                  <a:pt x="459412" y="17007"/>
                </a:lnTo>
                <a:lnTo>
                  <a:pt x="459062" y="16488"/>
                </a:lnTo>
                <a:lnTo>
                  <a:pt x="456572" y="20181"/>
                </a:lnTo>
                <a:cubicBezTo>
                  <a:pt x="448666" y="28087"/>
                  <a:pt x="437745" y="32976"/>
                  <a:pt x="425681" y="32976"/>
                </a:cubicBezTo>
                <a:cubicBezTo>
                  <a:pt x="413618" y="32976"/>
                  <a:pt x="402696" y="28087"/>
                  <a:pt x="394790" y="20181"/>
                </a:cubicBezTo>
                <a:lnTo>
                  <a:pt x="392301" y="16489"/>
                </a:lnTo>
                <a:lnTo>
                  <a:pt x="391951" y="17007"/>
                </a:lnTo>
                <a:lnTo>
                  <a:pt x="389112" y="12795"/>
                </a:lnTo>
                <a:cubicBezTo>
                  <a:pt x="381206" y="4890"/>
                  <a:pt x="370285" y="0"/>
                  <a:pt x="358221" y="0"/>
                </a:cubicBezTo>
                <a:cubicBezTo>
                  <a:pt x="334094" y="0"/>
                  <a:pt x="314535" y="19559"/>
                  <a:pt x="314535" y="43686"/>
                </a:cubicBezTo>
                <a:cubicBezTo>
                  <a:pt x="314535" y="67813"/>
                  <a:pt x="334094" y="87372"/>
                  <a:pt x="358221" y="87372"/>
                </a:cubicBezTo>
                <a:close/>
                <a:moveTo>
                  <a:pt x="200953" y="87372"/>
                </a:moveTo>
                <a:cubicBezTo>
                  <a:pt x="225080" y="87372"/>
                  <a:pt x="244639" y="67813"/>
                  <a:pt x="244639" y="43686"/>
                </a:cubicBezTo>
                <a:cubicBezTo>
                  <a:pt x="244639" y="19559"/>
                  <a:pt x="225080" y="0"/>
                  <a:pt x="200953" y="0"/>
                </a:cubicBezTo>
                <a:cubicBezTo>
                  <a:pt x="176826" y="0"/>
                  <a:pt x="157267" y="19559"/>
                  <a:pt x="157267" y="43686"/>
                </a:cubicBezTo>
                <a:cubicBezTo>
                  <a:pt x="157267" y="67813"/>
                  <a:pt x="176826" y="87372"/>
                  <a:pt x="200953" y="87372"/>
                </a:cubicBezTo>
                <a:close/>
                <a:moveTo>
                  <a:pt x="43686" y="87372"/>
                </a:moveTo>
                <a:cubicBezTo>
                  <a:pt x="67813" y="87372"/>
                  <a:pt x="87372" y="67813"/>
                  <a:pt x="87372" y="43686"/>
                </a:cubicBezTo>
                <a:cubicBezTo>
                  <a:pt x="87372" y="19559"/>
                  <a:pt x="67813" y="0"/>
                  <a:pt x="43686" y="0"/>
                </a:cubicBezTo>
                <a:cubicBezTo>
                  <a:pt x="19559" y="0"/>
                  <a:pt x="0" y="19559"/>
                  <a:pt x="0" y="43686"/>
                </a:cubicBezTo>
                <a:cubicBezTo>
                  <a:pt x="0" y="67813"/>
                  <a:pt x="19559" y="87372"/>
                  <a:pt x="43686" y="87372"/>
                </a:cubicBezTo>
                <a:close/>
              </a:path>
            </a:pathLst>
          </a:custGeom>
          <a:gradFill>
            <a:gsLst>
              <a:gs pos="0">
                <a:schemeClr val="accent1"/>
              </a:gs>
              <a:gs pos="100000">
                <a:schemeClr val="accent1">
                  <a:lumMod val="40000"/>
                  <a:lumOff val="60000"/>
                </a:schemeClr>
              </a:gs>
            </a:gsLst>
            <a:lin ang="10800000" scaled="0"/>
          </a:gradFill>
          <a:ln w="12700" cap="sq">
            <a:noFill/>
            <a:miter/>
          </a:ln>
        </p:spPr>
        <p:txBody>
          <a:bodyPr vert="horz" wrap="square" lIns="91440" tIns="45720" rIns="91440" bIns="45720" rtlCol="0" anchor="ctr"/>
          <a:lstStyle/>
          <a:p>
            <a:pPr algn="ct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8087224" y="4850754"/>
            <a:ext cx="861324" cy="508944"/>
          </a:xfrm>
          <a:prstGeom prst="rightArrow">
            <a:avLst/>
          </a:prstGeom>
          <a:gradFill>
            <a:gsLst>
              <a:gs pos="0">
                <a:schemeClr val="bg1"/>
              </a:gs>
              <a:gs pos="100000">
                <a:schemeClr val="accent1">
                  <a:lumMod val="50000"/>
                </a:schemeClr>
              </a:gs>
            </a:gsLst>
            <a:lin ang="0" scaled="0"/>
          </a:gra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9033036" y="4665070"/>
            <a:ext cx="2612864" cy="276999"/>
          </a:xfrm>
          <a:prstGeom prst="rect">
            <a:avLst/>
          </a:prstGeom>
          <a:noFill/>
          <a:ln cap="sq">
            <a:noFill/>
          </a:ln>
          <a:effectLst/>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Focus and Outcome</a:t>
            </a:r>
            <a:endParaRPr kumimoji="1" lang="zh-CN" altLang="en-US"/>
          </a:p>
        </p:txBody>
      </p:sp>
      <p:sp>
        <p:nvSpPr>
          <p:cNvPr id="4" name="标题 1"/>
          <p:cNvSpPr txBox="1"/>
          <p:nvPr/>
        </p:nvSpPr>
        <p:spPr>
          <a:xfrm>
            <a:off x="9033037" y="4998897"/>
            <a:ext cx="2616674" cy="1135203"/>
          </a:xfrm>
          <a:prstGeom prst="rect">
            <a:avLst/>
          </a:prstGeom>
          <a:noFill/>
          <a:ln>
            <a:noFill/>
          </a:ln>
        </p:spPr>
        <p:txBody>
          <a:bodyPr vert="horz" wrap="square" lIns="0" tIns="0" rIns="0" bIns="0" rtlCol="0" anchor="t"/>
          <a:lstStyle/>
          <a:p>
            <a:pPr algn="l"/>
            <a:r>
              <a:rPr kumimoji="1" lang="en-US" altLang="zh-CN" sz="1007">
                <a:ln w="12700">
                  <a:noFill/>
                </a:ln>
                <a:solidFill>
                  <a:srgbClr val="000000">
                    <a:alpha val="100000"/>
                  </a:srgbClr>
                </a:solidFill>
                <a:latin typeface="Poppins"/>
                <a:ea typeface="Poppins"/>
                <a:cs typeface="Poppins"/>
              </a:rPr>
              <a:t>TDD primarily aims to produce bug- free code through rigorous testing. BDD focuses on delivering software that fulfills business needs, using examples to clarify expectations and drive development.</a:t>
            </a:r>
            <a:endParaRPr kumimoji="1" lang="zh-CN" altLang="en-US"/>
          </a:p>
        </p:txBody>
      </p:sp>
      <p:sp>
        <p:nvSpPr>
          <p:cNvPr id="5" name="标题 1"/>
          <p:cNvSpPr txBox="1"/>
          <p:nvPr/>
        </p:nvSpPr>
        <p:spPr>
          <a:xfrm>
            <a:off x="4218724" y="4226416"/>
            <a:ext cx="3603625" cy="346075"/>
          </a:xfrm>
          <a:custGeom>
            <a:avLst/>
            <a:gdLst>
              <a:gd name="T0" fmla="*/ 959 w 959"/>
              <a:gd name="T1" fmla="*/ 92 h 92"/>
              <a:gd name="T2" fmla="*/ 148 w 959"/>
              <a:gd name="T3" fmla="*/ 92 h 92"/>
              <a:gd name="T4" fmla="*/ 0 w 959"/>
              <a:gd name="T5" fmla="*/ 0 h 92"/>
              <a:gd name="T6" fmla="*/ 812 w 959"/>
              <a:gd name="T7" fmla="*/ 0 h 92"/>
              <a:gd name="T8" fmla="*/ 959 w 959"/>
              <a:gd name="T9" fmla="*/ 92 h 92"/>
            </a:gdLst>
            <a:ahLst/>
            <a:cxnLst/>
            <a:rect l="0" t="0" r="r" b="b"/>
            <a:pathLst>
              <a:path w="959" h="92">
                <a:moveTo>
                  <a:pt x="959" y="92"/>
                </a:moveTo>
                <a:cubicBezTo>
                  <a:pt x="148" y="92"/>
                  <a:pt x="148" y="92"/>
                  <a:pt x="148" y="92"/>
                </a:cubicBezTo>
                <a:cubicBezTo>
                  <a:pt x="0" y="0"/>
                  <a:pt x="0" y="0"/>
                  <a:pt x="0" y="0"/>
                </a:cubicBezTo>
                <a:cubicBezTo>
                  <a:pt x="812" y="0"/>
                  <a:pt x="812" y="0"/>
                  <a:pt x="812" y="0"/>
                </a:cubicBezTo>
                <a:cubicBezTo>
                  <a:pt x="812" y="0"/>
                  <a:pt x="958" y="91"/>
                  <a:pt x="959" y="92"/>
                </a:cubicBezTo>
                <a:close/>
              </a:path>
            </a:pathLst>
          </a:custGeom>
          <a:solidFill>
            <a:schemeClr val="accent1">
              <a:lumMod val="50000"/>
            </a:schemeClr>
          </a:solidFill>
          <a:ln cap="sq">
            <a:noFill/>
          </a:ln>
        </p:spPr>
        <p:txBody>
          <a:bodyPr vert="horz" wrap="square" lIns="91440" tIns="45720" rIns="91440" bIns="45720" rtlCol="0" anchor="t"/>
          <a:lstStyle/>
          <a:p>
            <a:pPr algn="l"/>
            <a:endParaRPr kumimoji="1" lang="zh-CN" altLang="en-US"/>
          </a:p>
        </p:txBody>
      </p:sp>
      <p:sp>
        <p:nvSpPr>
          <p:cNvPr id="6" name="标题 1"/>
          <p:cNvSpPr txBox="1"/>
          <p:nvPr/>
        </p:nvSpPr>
        <p:spPr>
          <a:xfrm>
            <a:off x="5180749" y="2638916"/>
            <a:ext cx="1698625" cy="331788"/>
          </a:xfrm>
          <a:custGeom>
            <a:avLst/>
            <a:gdLst>
              <a:gd name="T0" fmla="*/ 452 w 452"/>
              <a:gd name="T1" fmla="*/ 88 h 88"/>
              <a:gd name="T2" fmla="*/ 146 w 452"/>
              <a:gd name="T3" fmla="*/ 88 h 88"/>
              <a:gd name="T4" fmla="*/ 0 w 452"/>
              <a:gd name="T5" fmla="*/ 0 h 88"/>
              <a:gd name="T6" fmla="*/ 307 w 452"/>
              <a:gd name="T7" fmla="*/ 0 h 88"/>
              <a:gd name="T8" fmla="*/ 452 w 452"/>
              <a:gd name="T9" fmla="*/ 88 h 88"/>
            </a:gdLst>
            <a:ahLst/>
            <a:cxnLst/>
            <a:rect l="0" t="0" r="r" b="b"/>
            <a:pathLst>
              <a:path w="452" h="88">
                <a:moveTo>
                  <a:pt x="452" y="88"/>
                </a:moveTo>
                <a:cubicBezTo>
                  <a:pt x="146" y="88"/>
                  <a:pt x="146" y="88"/>
                  <a:pt x="146" y="88"/>
                </a:cubicBezTo>
                <a:cubicBezTo>
                  <a:pt x="146" y="88"/>
                  <a:pt x="1" y="0"/>
                  <a:pt x="0" y="0"/>
                </a:cubicBezTo>
                <a:cubicBezTo>
                  <a:pt x="307" y="0"/>
                  <a:pt x="307" y="0"/>
                  <a:pt x="307" y="0"/>
                </a:cubicBezTo>
                <a:cubicBezTo>
                  <a:pt x="307" y="0"/>
                  <a:pt x="452" y="88"/>
                  <a:pt x="452" y="88"/>
                </a:cubicBezTo>
                <a:close/>
              </a:path>
            </a:pathLst>
          </a:custGeom>
          <a:solidFill>
            <a:schemeClr val="accent1">
              <a:lumMod val="75000"/>
            </a:schemeClr>
          </a:solidFill>
          <a:ln cap="sq">
            <a:noFill/>
          </a:ln>
        </p:spPr>
        <p:txBody>
          <a:bodyPr vert="horz" wrap="square" lIns="91440" tIns="45720" rIns="91440" bIns="45720" rtlCol="0" anchor="t"/>
          <a:lstStyle/>
          <a:p>
            <a:pPr algn="l"/>
            <a:endParaRPr kumimoji="1" lang="zh-CN" altLang="en-US"/>
          </a:p>
        </p:txBody>
      </p:sp>
      <p:sp>
        <p:nvSpPr>
          <p:cNvPr id="7" name="标题 1"/>
          <p:cNvSpPr txBox="1"/>
          <p:nvPr/>
        </p:nvSpPr>
        <p:spPr>
          <a:xfrm>
            <a:off x="3275749" y="4567728"/>
            <a:ext cx="5299075" cy="1301750"/>
          </a:xfrm>
          <a:custGeom>
            <a:avLst/>
            <a:gdLst>
              <a:gd name="T0" fmla="*/ 2864 w 3338"/>
              <a:gd name="T1" fmla="*/ 0 h 820"/>
              <a:gd name="T2" fmla="*/ 3338 w 3338"/>
              <a:gd name="T3" fmla="*/ 820 h 820"/>
              <a:gd name="T4" fmla="*/ 1654 w 3338"/>
              <a:gd name="T5" fmla="*/ 820 h 820"/>
              <a:gd name="T6" fmla="*/ 0 w 3338"/>
              <a:gd name="T7" fmla="*/ 820 h 820"/>
              <a:gd name="T8" fmla="*/ 468 w 3338"/>
              <a:gd name="T9" fmla="*/ 0 h 820"/>
              <a:gd name="T10" fmla="*/ 2864 w 3338"/>
              <a:gd name="T11" fmla="*/ 0 h 820"/>
            </a:gdLst>
            <a:ahLst/>
            <a:cxnLst/>
            <a:rect l="0" t="0" r="r" b="b"/>
            <a:pathLst>
              <a:path w="3338" h="820">
                <a:moveTo>
                  <a:pt x="2864" y="0"/>
                </a:moveTo>
                <a:lnTo>
                  <a:pt x="3338" y="820"/>
                </a:lnTo>
                <a:lnTo>
                  <a:pt x="1654" y="820"/>
                </a:lnTo>
                <a:lnTo>
                  <a:pt x="0" y="820"/>
                </a:lnTo>
                <a:lnTo>
                  <a:pt x="468" y="0"/>
                </a:lnTo>
                <a:lnTo>
                  <a:pt x="2864" y="0"/>
                </a:lnTo>
                <a:close/>
              </a:path>
            </a:pathLst>
          </a:custGeom>
          <a:solidFill>
            <a:schemeClr val="accent1">
              <a:lumMod val="75000"/>
            </a:schemeClr>
          </a:solidFill>
          <a:ln cap="sq">
            <a:noFill/>
          </a:ln>
        </p:spPr>
        <p:txBody>
          <a:bodyPr vert="horz" wrap="square" lIns="457200" tIns="0" rIns="457200" bIns="0" rtlCol="0" anchor="ctr"/>
          <a:lstStyle/>
          <a:p>
            <a:pPr algn="l"/>
            <a:endParaRPr kumimoji="1" lang="zh-CN" altLang="en-US"/>
          </a:p>
        </p:txBody>
      </p:sp>
      <p:sp>
        <p:nvSpPr>
          <p:cNvPr id="8" name="标题 1"/>
          <p:cNvSpPr txBox="1"/>
          <p:nvPr/>
        </p:nvSpPr>
        <p:spPr>
          <a:xfrm>
            <a:off x="4226662" y="2932603"/>
            <a:ext cx="3392488" cy="1308100"/>
          </a:xfrm>
          <a:custGeom>
            <a:avLst/>
            <a:gdLst>
              <a:gd name="T0" fmla="*/ 471 w 2137"/>
              <a:gd name="T1" fmla="*/ 0 h 824"/>
              <a:gd name="T2" fmla="*/ 1666 w 2137"/>
              <a:gd name="T3" fmla="*/ 0 h 824"/>
              <a:gd name="T4" fmla="*/ 2137 w 2137"/>
              <a:gd name="T5" fmla="*/ 824 h 824"/>
              <a:gd name="T6" fmla="*/ 0 w 2137"/>
              <a:gd name="T7" fmla="*/ 824 h 824"/>
              <a:gd name="T8" fmla="*/ 471 w 2137"/>
              <a:gd name="T9" fmla="*/ 0 h 824"/>
            </a:gdLst>
            <a:ahLst/>
            <a:cxnLst/>
            <a:rect l="0" t="0" r="r" b="b"/>
            <a:pathLst>
              <a:path w="2137" h="824">
                <a:moveTo>
                  <a:pt x="471" y="0"/>
                </a:moveTo>
                <a:lnTo>
                  <a:pt x="1666" y="0"/>
                </a:lnTo>
                <a:lnTo>
                  <a:pt x="2137" y="824"/>
                </a:lnTo>
                <a:lnTo>
                  <a:pt x="0" y="824"/>
                </a:lnTo>
                <a:lnTo>
                  <a:pt x="471" y="0"/>
                </a:lnTo>
                <a:close/>
              </a:path>
            </a:pathLst>
          </a:custGeom>
          <a:solidFill>
            <a:schemeClr val="accent1"/>
          </a:solidFill>
          <a:ln cap="sq">
            <a:noFill/>
          </a:ln>
        </p:spPr>
        <p:txBody>
          <a:bodyPr vert="horz" wrap="square" lIns="457200" tIns="0" rIns="457200" bIns="0" rtlCol="0" anchor="ctr"/>
          <a:lstStyle/>
          <a:p>
            <a:pPr algn="l"/>
            <a:endParaRPr kumimoji="1" lang="zh-CN" altLang="en-US"/>
          </a:p>
        </p:txBody>
      </p:sp>
      <p:sp>
        <p:nvSpPr>
          <p:cNvPr id="9" name="标题 1"/>
          <p:cNvSpPr txBox="1"/>
          <p:nvPr/>
        </p:nvSpPr>
        <p:spPr>
          <a:xfrm>
            <a:off x="5180749" y="1357803"/>
            <a:ext cx="1481138" cy="1296988"/>
          </a:xfrm>
          <a:custGeom>
            <a:avLst/>
            <a:gdLst>
              <a:gd name="T0" fmla="*/ 0 w 933"/>
              <a:gd name="T1" fmla="*/ 817 h 817"/>
              <a:gd name="T2" fmla="*/ 466 w 933"/>
              <a:gd name="T3" fmla="*/ 0 h 817"/>
              <a:gd name="T4" fmla="*/ 933 w 933"/>
              <a:gd name="T5" fmla="*/ 817 h 817"/>
              <a:gd name="T6" fmla="*/ 0 w 933"/>
              <a:gd name="T7" fmla="*/ 817 h 817"/>
            </a:gdLst>
            <a:ahLst/>
            <a:cxnLst/>
            <a:rect l="0" t="0" r="r" b="b"/>
            <a:pathLst>
              <a:path w="933" h="817">
                <a:moveTo>
                  <a:pt x="0" y="817"/>
                </a:moveTo>
                <a:lnTo>
                  <a:pt x="466" y="0"/>
                </a:lnTo>
                <a:lnTo>
                  <a:pt x="933" y="817"/>
                </a:lnTo>
                <a:lnTo>
                  <a:pt x="0" y="817"/>
                </a:lnTo>
                <a:close/>
              </a:path>
            </a:pathLst>
          </a:custGeom>
          <a:solidFill>
            <a:schemeClr val="accent1">
              <a:lumMod val="60000"/>
              <a:lumOff val="40000"/>
            </a:schemeClr>
          </a:solidFill>
          <a:ln cap="sq">
            <a:noFill/>
          </a:ln>
        </p:spPr>
        <p:txBody>
          <a:bodyPr vert="horz" wrap="square" lIns="365760" tIns="548640" rIns="365760" bIns="45720" rtlCol="0" anchor="ctr"/>
          <a:lstStyle/>
          <a:p>
            <a:pPr algn="ctr"/>
            <a:endParaRPr kumimoji="1" lang="zh-CN" altLang="en-US"/>
          </a:p>
        </p:txBody>
      </p:sp>
      <p:sp>
        <p:nvSpPr>
          <p:cNvPr id="10" name="标题 1"/>
          <p:cNvSpPr txBox="1"/>
          <p:nvPr/>
        </p:nvSpPr>
        <p:spPr>
          <a:xfrm>
            <a:off x="6744897" y="1689579"/>
            <a:ext cx="861324" cy="508944"/>
          </a:xfrm>
          <a:prstGeom prst="rightArrow">
            <a:avLst/>
          </a:prstGeom>
          <a:gradFill>
            <a:gsLst>
              <a:gs pos="0">
                <a:schemeClr val="bg1"/>
              </a:gs>
              <a:gs pos="100000">
                <a:schemeClr val="accent1"/>
              </a:gs>
            </a:gsLst>
            <a:lin ang="0" scaled="0"/>
          </a:gra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flipH="1">
            <a:off x="3413547" y="3389933"/>
            <a:ext cx="861324" cy="508944"/>
          </a:xfrm>
          <a:prstGeom prst="rightArrow">
            <a:avLst/>
          </a:prstGeom>
          <a:gradFill>
            <a:gsLst>
              <a:gs pos="0">
                <a:schemeClr val="bg1"/>
              </a:gs>
              <a:gs pos="100000">
                <a:schemeClr val="accent1">
                  <a:lumMod val="75000"/>
                </a:schemeClr>
              </a:gs>
            </a:gsLst>
            <a:lin ang="0" scaled="0"/>
          </a:gra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a:off x="7730016" y="1484551"/>
            <a:ext cx="3103084" cy="276999"/>
          </a:xfrm>
          <a:prstGeom prst="rect">
            <a:avLst/>
          </a:prstGeom>
          <a:noFill/>
          <a:ln cap="sq">
            <a:noFill/>
          </a:ln>
          <a:effectLst/>
        </p:spPr>
        <p:txBody>
          <a:bodyPr vert="horz" wrap="square" lIns="0" tIns="0" rIns="0" bIns="0" rtlCol="0" anchor="b"/>
          <a:lstStyle/>
          <a:p>
            <a:pPr algn="l"/>
            <a:r>
              <a:rPr kumimoji="1" lang="en-US" altLang="zh-CN" sz="1342">
                <a:ln w="12700">
                  <a:noFill/>
                </a:ln>
                <a:solidFill>
                  <a:srgbClr val="000000">
                    <a:alpha val="100000"/>
                  </a:srgbClr>
                </a:solidFill>
                <a:latin typeface="poppins-bold"/>
                <a:ea typeface="poppins-bold"/>
                <a:cs typeface="poppins-bold"/>
              </a:rPr>
              <a:t>Development Cycle in TDD vs BDD</a:t>
            </a:r>
            <a:endParaRPr kumimoji="1" lang="zh-CN" altLang="en-US"/>
          </a:p>
        </p:txBody>
      </p:sp>
      <p:sp>
        <p:nvSpPr>
          <p:cNvPr id="13" name="标题 1"/>
          <p:cNvSpPr txBox="1"/>
          <p:nvPr/>
        </p:nvSpPr>
        <p:spPr>
          <a:xfrm>
            <a:off x="7730017" y="1831588"/>
            <a:ext cx="3099274" cy="1135203"/>
          </a:xfrm>
          <a:prstGeom prst="rect">
            <a:avLst/>
          </a:prstGeom>
          <a:noFill/>
          <a:ln>
            <a:noFill/>
          </a:ln>
        </p:spPr>
        <p:txBody>
          <a:bodyPr vert="horz" wrap="square" lIns="0" tIns="0" rIns="0" bIns="0" rtlCol="0" anchor="t"/>
          <a:lstStyle/>
          <a:p>
            <a:pPr algn="l"/>
            <a:r>
              <a:rPr kumimoji="1" lang="en-US" altLang="zh-CN" sz="1007">
                <a:ln w="12700">
                  <a:noFill/>
                </a:ln>
                <a:solidFill>
                  <a:srgbClr val="000000">
                    <a:alpha val="100000"/>
                  </a:srgbClr>
                </a:solidFill>
                <a:latin typeface="Poppins"/>
                <a:ea typeface="Poppins"/>
                <a:cs typeface="Poppins"/>
              </a:rPr>
              <a:t>In TDD, developers write tests before coding and refine the code until it passes the tests. BDD similarly involves this cycle but begins with defining behaviors in readable scenarios that guide development.</a:t>
            </a:r>
            <a:endParaRPr kumimoji="1" lang="zh-CN" altLang="en-US"/>
          </a:p>
        </p:txBody>
      </p:sp>
      <p:sp>
        <p:nvSpPr>
          <p:cNvPr id="14" name="标题 1"/>
          <p:cNvSpPr txBox="1"/>
          <p:nvPr/>
        </p:nvSpPr>
        <p:spPr>
          <a:xfrm>
            <a:off x="558800" y="3183811"/>
            <a:ext cx="2669021" cy="276999"/>
          </a:xfrm>
          <a:prstGeom prst="rect">
            <a:avLst/>
          </a:prstGeom>
          <a:noFill/>
          <a:ln cap="sq">
            <a:noFill/>
          </a:ln>
          <a:effectLst/>
        </p:spPr>
        <p:txBody>
          <a:bodyPr vert="horz" wrap="square" lIns="0" tIns="0" rIns="0" bIns="0" rtlCol="0" anchor="b"/>
          <a:lstStyle/>
          <a:p>
            <a:pPr algn="r"/>
            <a:r>
              <a:rPr kumimoji="1" lang="en-US" altLang="zh-CN" sz="1492">
                <a:ln w="12700">
                  <a:noFill/>
                </a:ln>
                <a:solidFill>
                  <a:srgbClr val="000000">
                    <a:alpha val="100000"/>
                  </a:srgbClr>
                </a:solidFill>
                <a:latin typeface="poppins-bold"/>
                <a:ea typeface="poppins-bold"/>
                <a:cs typeface="poppins-bold"/>
              </a:rPr>
              <a:t>Collaboration Approaches</a:t>
            </a:r>
            <a:endParaRPr kumimoji="1" lang="zh-CN" altLang="en-US"/>
          </a:p>
        </p:txBody>
      </p:sp>
      <p:sp>
        <p:nvSpPr>
          <p:cNvPr id="15" name="标题 1"/>
          <p:cNvSpPr txBox="1"/>
          <p:nvPr/>
        </p:nvSpPr>
        <p:spPr>
          <a:xfrm>
            <a:off x="558800" y="3530848"/>
            <a:ext cx="2669021" cy="1323092"/>
          </a:xfrm>
          <a:prstGeom prst="rect">
            <a:avLst/>
          </a:prstGeom>
          <a:noFill/>
          <a:ln>
            <a:noFill/>
          </a:ln>
        </p:spPr>
        <p:txBody>
          <a:bodyPr vert="horz" wrap="square" lIns="0" tIns="0" rIns="0" bIns="0" rtlCol="0" anchor="t"/>
          <a:lstStyle/>
          <a:p>
            <a:pPr algn="r"/>
            <a:r>
              <a:rPr kumimoji="1" lang="en-US" altLang="zh-CN" sz="1030">
                <a:ln w="12700">
                  <a:noFill/>
                </a:ln>
                <a:solidFill>
                  <a:srgbClr val="000000">
                    <a:alpha val="100000"/>
                  </a:srgbClr>
                </a:solidFill>
                <a:latin typeface="Poppins"/>
                <a:ea typeface="Poppins"/>
                <a:cs typeface="Poppins"/>
              </a:rPr>
              <a:t>TDD tends to be more developer- centric, focusing on technical correctness. In contrast, BDD encourages collaborative efforts, involving stakeholders to ensure the software meets business requirements.</a:t>
            </a:r>
            <a:endParaRPr kumimoji="1" lang="zh-CN" altLang="en-US"/>
          </a:p>
        </p:txBody>
      </p:sp>
      <p:sp>
        <p:nvSpPr>
          <p:cNvPr id="16" name="标题 1"/>
          <p:cNvSpPr txBox="1"/>
          <p:nvPr/>
        </p:nvSpPr>
        <p:spPr>
          <a:xfrm>
            <a:off x="981305" y="416133"/>
            <a:ext cx="9835377" cy="468000"/>
          </a:xfrm>
          <a:prstGeom prst="rect">
            <a:avLst/>
          </a:prstGeom>
          <a:noFill/>
          <a:ln>
            <a:noFill/>
          </a:ln>
        </p:spPr>
        <p:txBody>
          <a:bodyPr vert="horz" wrap="square" lIns="0" tIns="0" rIns="0" bIns="0" rtlCol="0" anchor="ctr"/>
          <a:lstStyle/>
          <a:p>
            <a:pPr algn="l"/>
            <a:r>
              <a:rPr kumimoji="1" lang="en-US" altLang="zh-CN" sz="3200">
                <a:ln w="12700">
                  <a:noFill/>
                </a:ln>
                <a:solidFill>
                  <a:srgbClr val="262626">
                    <a:alpha val="100000"/>
                  </a:srgbClr>
                </a:solidFill>
                <a:latin typeface="poppins-bold"/>
                <a:ea typeface="poppins-bold"/>
                <a:cs typeface="poppins-bold"/>
              </a:rPr>
              <a:t>Fundamental Differences</a:t>
            </a:r>
            <a:endParaRPr kumimoji="1" lang="zh-CN" altLang="en-US"/>
          </a:p>
        </p:txBody>
      </p:sp>
      <p:sp>
        <p:nvSpPr>
          <p:cNvPr id="17" name="标题 1"/>
          <p:cNvSpPr txBox="1"/>
          <p:nvPr/>
        </p:nvSpPr>
        <p:spPr>
          <a:xfrm rot="10800000" flipH="1">
            <a:off x="10975518" y="606447"/>
            <a:ext cx="536828" cy="87372"/>
          </a:xfrm>
          <a:custGeom>
            <a:avLst/>
            <a:gdLst>
              <a:gd name="connsiteX0" fmla="*/ 358221 w 536828"/>
              <a:gd name="connsiteY0" fmla="*/ 87372 h 87372"/>
              <a:gd name="connsiteX1" fmla="*/ 389112 w 536828"/>
              <a:gd name="connsiteY1" fmla="*/ 74577 h 87372"/>
              <a:gd name="connsiteX2" fmla="*/ 391951 w 536828"/>
              <a:gd name="connsiteY2" fmla="*/ 70365 h 87372"/>
              <a:gd name="connsiteX3" fmla="*/ 392195 w 536828"/>
              <a:gd name="connsiteY3" fmla="*/ 70727 h 87372"/>
              <a:gd name="connsiteX4" fmla="*/ 394791 w 536828"/>
              <a:gd name="connsiteY4" fmla="*/ 66877 h 87372"/>
              <a:gd name="connsiteX5" fmla="*/ 425682 w 536828"/>
              <a:gd name="connsiteY5" fmla="*/ 54082 h 87372"/>
              <a:gd name="connsiteX6" fmla="*/ 456573 w 536828"/>
              <a:gd name="connsiteY6" fmla="*/ 66877 h 87372"/>
              <a:gd name="connsiteX7" fmla="*/ 459168 w 536828"/>
              <a:gd name="connsiteY7" fmla="*/ 70727 h 87372"/>
              <a:gd name="connsiteX8" fmla="*/ 459412 w 536828"/>
              <a:gd name="connsiteY8" fmla="*/ 70365 h 87372"/>
              <a:gd name="connsiteX9" fmla="*/ 462251 w 536828"/>
              <a:gd name="connsiteY9" fmla="*/ 74577 h 87372"/>
              <a:gd name="connsiteX10" fmla="*/ 493142 w 536828"/>
              <a:gd name="connsiteY10" fmla="*/ 87372 h 87372"/>
              <a:gd name="connsiteX11" fmla="*/ 536828 w 536828"/>
              <a:gd name="connsiteY11" fmla="*/ 43686 h 87372"/>
              <a:gd name="connsiteX12" fmla="*/ 493142 w 536828"/>
              <a:gd name="connsiteY12" fmla="*/ 0 h 87372"/>
              <a:gd name="connsiteX13" fmla="*/ 462251 w 536828"/>
              <a:gd name="connsiteY13" fmla="*/ 12795 h 87372"/>
              <a:gd name="connsiteX14" fmla="*/ 459412 w 536828"/>
              <a:gd name="connsiteY14" fmla="*/ 17007 h 87372"/>
              <a:gd name="connsiteX15" fmla="*/ 459062 w 536828"/>
              <a:gd name="connsiteY15" fmla="*/ 16488 h 87372"/>
              <a:gd name="connsiteX16" fmla="*/ 456572 w 536828"/>
              <a:gd name="connsiteY16" fmla="*/ 20181 h 87372"/>
              <a:gd name="connsiteX17" fmla="*/ 425681 w 536828"/>
              <a:gd name="connsiteY17" fmla="*/ 32976 h 87372"/>
              <a:gd name="connsiteX18" fmla="*/ 394790 w 536828"/>
              <a:gd name="connsiteY18" fmla="*/ 20181 h 87372"/>
              <a:gd name="connsiteX19" fmla="*/ 392301 w 536828"/>
              <a:gd name="connsiteY19" fmla="*/ 16489 h 87372"/>
              <a:gd name="connsiteX20" fmla="*/ 391951 w 536828"/>
              <a:gd name="connsiteY20" fmla="*/ 17007 h 87372"/>
              <a:gd name="connsiteX21" fmla="*/ 389112 w 536828"/>
              <a:gd name="connsiteY21" fmla="*/ 12795 h 87372"/>
              <a:gd name="connsiteX22" fmla="*/ 358221 w 536828"/>
              <a:gd name="connsiteY22" fmla="*/ 0 h 87372"/>
              <a:gd name="connsiteX23" fmla="*/ 314535 w 536828"/>
              <a:gd name="connsiteY23" fmla="*/ 43686 h 87372"/>
              <a:gd name="connsiteX24" fmla="*/ 358221 w 536828"/>
              <a:gd name="connsiteY24" fmla="*/ 87372 h 87372"/>
              <a:gd name="connsiteX25" fmla="*/ 200953 w 536828"/>
              <a:gd name="connsiteY25" fmla="*/ 87372 h 87372"/>
              <a:gd name="connsiteX26" fmla="*/ 244639 w 536828"/>
              <a:gd name="connsiteY26" fmla="*/ 43686 h 87372"/>
              <a:gd name="connsiteX27" fmla="*/ 200953 w 536828"/>
              <a:gd name="connsiteY27" fmla="*/ 0 h 87372"/>
              <a:gd name="connsiteX28" fmla="*/ 157267 w 536828"/>
              <a:gd name="connsiteY28" fmla="*/ 43686 h 87372"/>
              <a:gd name="connsiteX29" fmla="*/ 200953 w 536828"/>
              <a:gd name="connsiteY29" fmla="*/ 87372 h 87372"/>
              <a:gd name="connsiteX30" fmla="*/ 43686 w 536828"/>
              <a:gd name="connsiteY30" fmla="*/ 87372 h 87372"/>
              <a:gd name="connsiteX31" fmla="*/ 87372 w 536828"/>
              <a:gd name="connsiteY31" fmla="*/ 43686 h 87372"/>
              <a:gd name="connsiteX32" fmla="*/ 43686 w 536828"/>
              <a:gd name="connsiteY32" fmla="*/ 0 h 87372"/>
              <a:gd name="connsiteX33" fmla="*/ 0 w 536828"/>
              <a:gd name="connsiteY33" fmla="*/ 43686 h 87372"/>
              <a:gd name="connsiteX34" fmla="*/ 43686 w 536828"/>
              <a:gd name="connsiteY34" fmla="*/ 87372 h 87372"/>
            </a:gdLst>
            <a:ahLst/>
            <a:cxnLst/>
            <a:rect l="l" t="t" r="r" b="b"/>
            <a:pathLst>
              <a:path w="536828" h="87372">
                <a:moveTo>
                  <a:pt x="358221" y="87372"/>
                </a:moveTo>
                <a:cubicBezTo>
                  <a:pt x="370285" y="87372"/>
                  <a:pt x="381206" y="82482"/>
                  <a:pt x="389112" y="74577"/>
                </a:cubicBezTo>
                <a:lnTo>
                  <a:pt x="391951" y="70365"/>
                </a:lnTo>
                <a:lnTo>
                  <a:pt x="392195" y="70727"/>
                </a:lnTo>
                <a:lnTo>
                  <a:pt x="394791" y="66877"/>
                </a:lnTo>
                <a:cubicBezTo>
                  <a:pt x="402697" y="58972"/>
                  <a:pt x="413618" y="54082"/>
                  <a:pt x="425682" y="54082"/>
                </a:cubicBezTo>
                <a:cubicBezTo>
                  <a:pt x="437745" y="54082"/>
                  <a:pt x="448667" y="58972"/>
                  <a:pt x="456573" y="66877"/>
                </a:cubicBezTo>
                <a:lnTo>
                  <a:pt x="459168" y="70727"/>
                </a:lnTo>
                <a:lnTo>
                  <a:pt x="459412" y="70365"/>
                </a:lnTo>
                <a:lnTo>
                  <a:pt x="462251" y="74577"/>
                </a:lnTo>
                <a:cubicBezTo>
                  <a:pt x="470157" y="82482"/>
                  <a:pt x="481078" y="87372"/>
                  <a:pt x="493142" y="87372"/>
                </a:cubicBezTo>
                <a:cubicBezTo>
                  <a:pt x="517269" y="87372"/>
                  <a:pt x="536828" y="67813"/>
                  <a:pt x="536828" y="43686"/>
                </a:cubicBezTo>
                <a:cubicBezTo>
                  <a:pt x="536828" y="19559"/>
                  <a:pt x="517269" y="0"/>
                  <a:pt x="493142" y="0"/>
                </a:cubicBezTo>
                <a:cubicBezTo>
                  <a:pt x="481078" y="0"/>
                  <a:pt x="470157" y="4890"/>
                  <a:pt x="462251" y="12795"/>
                </a:cubicBezTo>
                <a:lnTo>
                  <a:pt x="459412" y="17007"/>
                </a:lnTo>
                <a:lnTo>
                  <a:pt x="459062" y="16488"/>
                </a:lnTo>
                <a:lnTo>
                  <a:pt x="456572" y="20181"/>
                </a:lnTo>
                <a:cubicBezTo>
                  <a:pt x="448666" y="28087"/>
                  <a:pt x="437745" y="32976"/>
                  <a:pt x="425681" y="32976"/>
                </a:cubicBezTo>
                <a:cubicBezTo>
                  <a:pt x="413618" y="32976"/>
                  <a:pt x="402696" y="28087"/>
                  <a:pt x="394790" y="20181"/>
                </a:cubicBezTo>
                <a:lnTo>
                  <a:pt x="392301" y="16489"/>
                </a:lnTo>
                <a:lnTo>
                  <a:pt x="391951" y="17007"/>
                </a:lnTo>
                <a:lnTo>
                  <a:pt x="389112" y="12795"/>
                </a:lnTo>
                <a:cubicBezTo>
                  <a:pt x="381206" y="4890"/>
                  <a:pt x="370285" y="0"/>
                  <a:pt x="358221" y="0"/>
                </a:cubicBezTo>
                <a:cubicBezTo>
                  <a:pt x="334094" y="0"/>
                  <a:pt x="314535" y="19559"/>
                  <a:pt x="314535" y="43686"/>
                </a:cubicBezTo>
                <a:cubicBezTo>
                  <a:pt x="314535" y="67813"/>
                  <a:pt x="334094" y="87372"/>
                  <a:pt x="358221" y="87372"/>
                </a:cubicBezTo>
                <a:close/>
                <a:moveTo>
                  <a:pt x="200953" y="87372"/>
                </a:moveTo>
                <a:cubicBezTo>
                  <a:pt x="225080" y="87372"/>
                  <a:pt x="244639" y="67813"/>
                  <a:pt x="244639" y="43686"/>
                </a:cubicBezTo>
                <a:cubicBezTo>
                  <a:pt x="244639" y="19559"/>
                  <a:pt x="225080" y="0"/>
                  <a:pt x="200953" y="0"/>
                </a:cubicBezTo>
                <a:cubicBezTo>
                  <a:pt x="176826" y="0"/>
                  <a:pt x="157267" y="19559"/>
                  <a:pt x="157267" y="43686"/>
                </a:cubicBezTo>
                <a:cubicBezTo>
                  <a:pt x="157267" y="67813"/>
                  <a:pt x="176826" y="87372"/>
                  <a:pt x="200953" y="87372"/>
                </a:cubicBezTo>
                <a:close/>
                <a:moveTo>
                  <a:pt x="43686" y="87372"/>
                </a:moveTo>
                <a:cubicBezTo>
                  <a:pt x="67813" y="87372"/>
                  <a:pt x="87372" y="67813"/>
                  <a:pt x="87372" y="43686"/>
                </a:cubicBezTo>
                <a:cubicBezTo>
                  <a:pt x="87372" y="19559"/>
                  <a:pt x="67813" y="0"/>
                  <a:pt x="43686" y="0"/>
                </a:cubicBezTo>
                <a:cubicBezTo>
                  <a:pt x="19559" y="0"/>
                  <a:pt x="0" y="19559"/>
                  <a:pt x="0" y="43686"/>
                </a:cubicBezTo>
                <a:cubicBezTo>
                  <a:pt x="0" y="67813"/>
                  <a:pt x="19559" y="87372"/>
                  <a:pt x="43686" y="87372"/>
                </a:cubicBezTo>
                <a:close/>
              </a:path>
            </a:pathLst>
          </a:custGeom>
          <a:gradFill>
            <a:gsLst>
              <a:gs pos="0">
                <a:schemeClr val="accent1"/>
              </a:gs>
              <a:gs pos="100000">
                <a:schemeClr val="accent1">
                  <a:lumMod val="40000"/>
                  <a:lumOff val="60000"/>
                </a:schemeClr>
              </a:gs>
            </a:gsLst>
            <a:lin ang="10800000" scaled="0"/>
          </a:gradFill>
          <a:ln w="12700" cap="sq">
            <a:noFill/>
            <a:miter/>
          </a:ln>
        </p:spPr>
        <p:txBody>
          <a:bodyPr vert="horz" wrap="square" lIns="91440" tIns="45720" rIns="91440" bIns="45720" rtlCol="0" anchor="ctr"/>
          <a:lstStyle/>
          <a:p>
            <a:pPr algn="ct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3681845" y="3881941"/>
            <a:ext cx="4828310" cy="1049481"/>
          </a:xfrm>
          <a:prstGeom prst="trapezoid">
            <a:avLst>
              <a:gd name="adj" fmla="val 63614"/>
            </a:avLst>
          </a:prstGeom>
          <a:gradFill>
            <a:gsLst>
              <a:gs pos="9000">
                <a:schemeClr val="accent1">
                  <a:alpha val="0"/>
                </a:schemeClr>
              </a:gs>
              <a:gs pos="97000">
                <a:schemeClr val="accent1">
                  <a:alpha val="39000"/>
                </a:schemeClr>
              </a:gs>
            </a:gsLst>
            <a:lin ang="5400000" scaled="0"/>
          </a:gradFill>
          <a:ln w="38100" cap="flat">
            <a:noFill/>
            <a:miter/>
          </a:ln>
          <a:effectLst/>
        </p:spPr>
        <p:txBody>
          <a:bodyPr vert="horz" wrap="square" lIns="91440" tIns="45720" rIns="91440" bIns="45720" rtlCol="0" anchor="ctr"/>
          <a:lstStyle/>
          <a:p>
            <a:pPr algn="ctr"/>
            <a:endParaRPr kumimoji="1" lang="zh-CN" altLang="en-US"/>
          </a:p>
        </p:txBody>
      </p:sp>
      <p:sp>
        <p:nvSpPr>
          <p:cNvPr id="3" name="标题 1"/>
          <p:cNvSpPr txBox="1"/>
          <p:nvPr/>
        </p:nvSpPr>
        <p:spPr>
          <a:xfrm>
            <a:off x="2912918" y="3450926"/>
            <a:ext cx="6366164" cy="1049481"/>
          </a:xfrm>
          <a:prstGeom prst="trapezoid">
            <a:avLst>
              <a:gd name="adj" fmla="val 63614"/>
            </a:avLst>
          </a:prstGeom>
          <a:noFill/>
          <a:ln w="38100" cap="flat">
            <a:gradFill>
              <a:gsLst>
                <a:gs pos="9000">
                  <a:schemeClr val="accent1">
                    <a:alpha val="0"/>
                  </a:schemeClr>
                </a:gs>
                <a:gs pos="98000">
                  <a:schemeClr val="accent1"/>
                </a:gs>
              </a:gsLst>
              <a:lin ang="5400000" scaled="0"/>
            </a:grad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a:off x="3086101" y="2981971"/>
            <a:ext cx="6019800" cy="1605649"/>
          </a:xfrm>
          <a:prstGeom prst="rect">
            <a:avLst/>
          </a:prstGeom>
          <a:noFill/>
          <a:ln>
            <a:noFill/>
          </a:ln>
        </p:spPr>
        <p:txBody>
          <a:bodyPr vert="horz" wrap="square" lIns="0" tIns="0" rIns="0" bIns="0" rtlCol="0" anchor="t"/>
          <a:lstStyle/>
          <a:p>
            <a:pPr algn="ctr"/>
            <a:r>
              <a:rPr kumimoji="1" lang="en-US" altLang="zh-CN" sz="2600">
                <a:ln w="12700">
                  <a:noFill/>
                </a:ln>
                <a:gradFill>
                  <a:gsLst>
                    <a:gs pos="0">
                      <a:schemeClr val="bg1"/>
                    </a:gs>
                    <a:gs pos="12000">
                      <a:schemeClr val="accent1">
                        <a:lumMod val="80000"/>
                        <a:lumOff val="20000"/>
                        <a:alpha val="90000"/>
                      </a:schemeClr>
                    </a:gs>
                    <a:gs pos="87000">
                      <a:schemeClr val="accent1">
                        <a:lumMod val="95000"/>
                      </a:schemeClr>
                    </a:gs>
                    <a:gs pos="100000">
                      <a:schemeClr val="bg1"/>
                    </a:gs>
                  </a:gsLst>
                  <a:lin ang="5400000" scaled="0"/>
                </a:gradFill>
                <a:latin typeface="poppins-bold"/>
                <a:ea typeface="poppins-bold"/>
                <a:cs typeface="poppins-bold"/>
              </a:rPr>
              <a:t>Detailed Look at TDD and BDD Practices</a:t>
            </a:r>
            <a:endParaRPr kumimoji="1" lang="zh-CN" altLang="en-US"/>
          </a:p>
        </p:txBody>
      </p:sp>
      <p:sp>
        <p:nvSpPr>
          <p:cNvPr id="5" name="标题 1"/>
          <p:cNvSpPr txBox="1"/>
          <p:nvPr/>
        </p:nvSpPr>
        <p:spPr>
          <a:xfrm>
            <a:off x="5175250" y="1844892"/>
            <a:ext cx="1841500" cy="674678"/>
          </a:xfrm>
          <a:prstGeom prst="roundRect">
            <a:avLst>
              <a:gd name="adj" fmla="val 50000"/>
            </a:avLst>
          </a:prstGeom>
          <a:solidFill>
            <a:schemeClr val="accent1"/>
          </a:solidFill>
          <a:ln w="12700" cap="flat">
            <a:noFill/>
            <a:miter/>
          </a:ln>
          <a:effectLst/>
        </p:spPr>
        <p:txBody>
          <a:bodyPr vert="horz" wrap="square" lIns="91440" tIns="45720" rIns="91440" bIns="45720" rtlCol="0" anchor="ctr"/>
          <a:lstStyle/>
          <a:p>
            <a:pPr algn="ctr"/>
            <a:endParaRPr kumimoji="1" lang="zh-CN" altLang="en-US"/>
          </a:p>
        </p:txBody>
      </p:sp>
      <p:sp>
        <p:nvSpPr>
          <p:cNvPr id="7" name="标题 1"/>
          <p:cNvSpPr txBox="1"/>
          <p:nvPr/>
        </p:nvSpPr>
        <p:spPr>
          <a:xfrm>
            <a:off x="5194301" y="797571"/>
            <a:ext cx="1816100" cy="1605649"/>
          </a:xfrm>
          <a:prstGeom prst="rect">
            <a:avLst/>
          </a:prstGeom>
          <a:noFill/>
          <a:ln>
            <a:noFill/>
          </a:ln>
        </p:spPr>
        <p:txBody>
          <a:bodyPr vert="horz" wrap="square" lIns="0" tIns="0" rIns="0" bIns="0" rtlCol="0" anchor="b"/>
          <a:lstStyle/>
          <a:p>
            <a:pPr algn="ctr"/>
            <a:r>
              <a:rPr kumimoji="1" lang="en-US" altLang="zh-CN" sz="2600">
                <a:ln w="12700">
                  <a:noFill/>
                </a:ln>
                <a:solidFill>
                  <a:srgbClr val="FFFFFF">
                    <a:alpha val="100000"/>
                  </a:srgbClr>
                </a:solidFill>
                <a:latin typeface="poppins-bold"/>
                <a:ea typeface="poppins-bold"/>
                <a:cs typeface="poppins-bold"/>
              </a:rPr>
              <a:t> 02</a:t>
            </a:r>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516000" y="3536473"/>
            <a:ext cx="11160000" cy="191453"/>
          </a:xfrm>
          <a:prstGeom prst="roundRect">
            <a:avLst>
              <a:gd name="adj" fmla="val 50000"/>
            </a:avLst>
          </a:prstGeom>
          <a:solidFill>
            <a:schemeClr val="bg1">
              <a:lumMod val="95000"/>
            </a:schemeClr>
          </a:solidFill>
          <a:ln w="12700" cap="sq">
            <a:noFill/>
            <a:miter/>
          </a:ln>
          <a:effectLst/>
        </p:spPr>
        <p:txBody>
          <a:bodyPr vert="horz" wrap="square" lIns="0" tIns="0" rIns="0" bIns="0" rtlCol="0" anchor="t"/>
          <a:lstStyle/>
          <a:p>
            <a:pPr algn="ctr"/>
            <a:endParaRPr kumimoji="1" lang="zh-CN" altLang="en-US"/>
          </a:p>
        </p:txBody>
      </p:sp>
      <p:sp>
        <p:nvSpPr>
          <p:cNvPr id="3" name="标题 1"/>
          <p:cNvSpPr txBox="1"/>
          <p:nvPr/>
        </p:nvSpPr>
        <p:spPr>
          <a:xfrm>
            <a:off x="2898406" y="3397884"/>
            <a:ext cx="468634" cy="468631"/>
          </a:xfrm>
          <a:prstGeom prst="ellipse">
            <a:avLst/>
          </a:prstGeom>
          <a:solidFill>
            <a:schemeClr val="accent1"/>
          </a:solidFill>
          <a:ln w="12700" cap="sq">
            <a:noFill/>
            <a:miter/>
          </a:ln>
          <a:effectLst>
            <a:outerShdw blurRad="127000" dist="63500" dir="5400000" algn="ctr" rotWithShape="0">
              <a:schemeClr val="accent1">
                <a:alpha val="15000"/>
              </a:schemeClr>
            </a:outerShdw>
          </a:effectLst>
        </p:spPr>
        <p:txBody>
          <a:bodyPr vert="horz" wrap="square" lIns="0" tIns="0" rIns="0" bIns="0" rtlCol="0" anchor="t"/>
          <a:lstStyle/>
          <a:p>
            <a:pPr algn="ctr"/>
            <a:endParaRPr kumimoji="1" lang="zh-CN" altLang="en-US"/>
          </a:p>
        </p:txBody>
      </p:sp>
      <p:sp>
        <p:nvSpPr>
          <p:cNvPr id="4" name="标题 1"/>
          <p:cNvSpPr txBox="1"/>
          <p:nvPr/>
        </p:nvSpPr>
        <p:spPr>
          <a:xfrm>
            <a:off x="3045586" y="3551083"/>
            <a:ext cx="162235" cy="162233"/>
          </a:xfrm>
          <a:prstGeom prst="ellipse">
            <a:avLst/>
          </a:prstGeom>
          <a:solidFill>
            <a:srgbClr val="FFFFFF">
              <a:alpha val="100000"/>
            </a:srgbClr>
          </a:solidFill>
          <a:ln w="12700" cap="sq">
            <a:noFill/>
            <a:miter/>
          </a:ln>
          <a:effectLst>
            <a:outerShdw blurRad="38100" dist="12700" dir="5400000" algn="ctr" rotWithShape="0">
              <a:srgbClr val="000000">
                <a:alpha val="15000"/>
              </a:srgbClr>
            </a:outerShdw>
          </a:effectLst>
        </p:spPr>
        <p:txBody>
          <a:bodyPr vert="horz" wrap="square" lIns="0" tIns="0" rIns="0" bIns="0" rtlCol="0" anchor="t"/>
          <a:lstStyle/>
          <a:p>
            <a:pPr algn="ctr"/>
            <a:endParaRPr kumimoji="1" lang="zh-CN" altLang="en-US"/>
          </a:p>
        </p:txBody>
      </p:sp>
      <p:sp>
        <p:nvSpPr>
          <p:cNvPr id="5" name="标题 1"/>
          <p:cNvSpPr txBox="1"/>
          <p:nvPr/>
        </p:nvSpPr>
        <p:spPr>
          <a:xfrm>
            <a:off x="882722" y="1367246"/>
            <a:ext cx="4500000" cy="533355"/>
          </a:xfrm>
          <a:prstGeom prst="rect">
            <a:avLst/>
          </a:prstGeom>
          <a:noFill/>
          <a:ln w="12700" cap="sq">
            <a:noFill/>
            <a:miter/>
          </a:ln>
        </p:spPr>
        <p:txBody>
          <a:bodyPr vert="horz" wrap="square" lIns="0" tIns="0" rIns="0" bIns="0" rtlCol="0" anchor="b"/>
          <a:lstStyle/>
          <a:p>
            <a:pPr algn="ctr"/>
            <a:r>
              <a:rPr kumimoji="1" lang="en-US" altLang="zh-CN" sz="1600">
                <a:ln w="12700">
                  <a:noFill/>
                </a:ln>
                <a:solidFill>
                  <a:srgbClr val="262626">
                    <a:alpha val="100000"/>
                  </a:srgbClr>
                </a:solidFill>
                <a:latin typeface="poppins-bold"/>
                <a:ea typeface="poppins-bold"/>
                <a:cs typeface="poppins-bold"/>
              </a:rPr>
              <a:t>Writing Unit Tests</a:t>
            </a:r>
            <a:endParaRPr kumimoji="1" lang="zh-CN" altLang="en-US"/>
          </a:p>
        </p:txBody>
      </p:sp>
      <p:sp>
        <p:nvSpPr>
          <p:cNvPr id="6" name="标题 1"/>
          <p:cNvSpPr txBox="1"/>
          <p:nvPr/>
        </p:nvSpPr>
        <p:spPr>
          <a:xfrm>
            <a:off x="882722" y="1938061"/>
            <a:ext cx="4500000" cy="1260000"/>
          </a:xfrm>
          <a:prstGeom prst="rect">
            <a:avLst/>
          </a:prstGeom>
          <a:noFill/>
          <a:ln>
            <a:noFill/>
          </a:ln>
        </p:spPr>
        <p:txBody>
          <a:bodyPr vert="horz" wrap="square" lIns="0" tIns="0" rIns="0" bIns="0" rtlCol="0" anchor="t"/>
          <a:lstStyle/>
          <a:p>
            <a:pPr algn="ctr"/>
            <a:r>
              <a:rPr kumimoji="1" lang="en-US" altLang="zh-CN" sz="1400">
                <a:ln w="12700">
                  <a:noFill/>
                </a:ln>
                <a:solidFill>
                  <a:srgbClr val="262626">
                    <a:alpha val="100000"/>
                  </a:srgbClr>
                </a:solidFill>
                <a:latin typeface="Poppins"/>
                <a:ea typeface="Poppins"/>
                <a:cs typeface="Poppins"/>
              </a:rPr>
              <a:t>Writing unit tests involves creating small, specific tests for individual units of code to ensure they perform as expected, facilitating early bug detection.</a:t>
            </a:r>
            <a:endParaRPr kumimoji="1" lang="zh-CN" altLang="en-US"/>
          </a:p>
        </p:txBody>
      </p:sp>
      <p:sp>
        <p:nvSpPr>
          <p:cNvPr id="7" name="标题 1"/>
          <p:cNvSpPr txBox="1"/>
          <p:nvPr/>
        </p:nvSpPr>
        <p:spPr>
          <a:xfrm>
            <a:off x="5855333" y="3397884"/>
            <a:ext cx="468634" cy="468631"/>
          </a:xfrm>
          <a:prstGeom prst="ellipse">
            <a:avLst/>
          </a:prstGeom>
          <a:solidFill>
            <a:schemeClr val="accent1"/>
          </a:solidFill>
          <a:ln w="12700" cap="sq">
            <a:noFill/>
            <a:miter/>
          </a:ln>
          <a:effectLst>
            <a:outerShdw blurRad="127000" dist="63500" dir="5400000" algn="ctr" rotWithShape="0">
              <a:schemeClr val="accent1">
                <a:alpha val="15000"/>
              </a:schemeClr>
            </a:outerShdw>
          </a:effectLst>
        </p:spPr>
        <p:txBody>
          <a:bodyPr vert="horz" wrap="square" lIns="0" tIns="0" rIns="0" bIns="0" rtlCol="0" anchor="t"/>
          <a:lstStyle/>
          <a:p>
            <a:pPr algn="ctr"/>
            <a:endParaRPr kumimoji="1" lang="zh-CN" altLang="en-US"/>
          </a:p>
        </p:txBody>
      </p:sp>
      <p:sp>
        <p:nvSpPr>
          <p:cNvPr id="8" name="标题 1"/>
          <p:cNvSpPr txBox="1"/>
          <p:nvPr/>
        </p:nvSpPr>
        <p:spPr>
          <a:xfrm>
            <a:off x="6008529" y="3551083"/>
            <a:ext cx="162235" cy="162233"/>
          </a:xfrm>
          <a:prstGeom prst="ellipse">
            <a:avLst/>
          </a:prstGeom>
          <a:solidFill>
            <a:srgbClr val="FFFFFF">
              <a:alpha val="100000"/>
            </a:srgbClr>
          </a:solidFill>
          <a:ln w="12700" cap="sq">
            <a:noFill/>
            <a:miter/>
          </a:ln>
          <a:effectLst>
            <a:outerShdw blurRad="38100" dist="12700" dir="5400000" algn="ctr" rotWithShape="0">
              <a:srgbClr val="000000">
                <a:alpha val="15000"/>
              </a:srgbClr>
            </a:outerShdw>
          </a:effectLst>
        </p:spPr>
        <p:txBody>
          <a:bodyPr vert="horz" wrap="square" lIns="0" tIns="0" rIns="0" bIns="0" rtlCol="0" anchor="t"/>
          <a:lstStyle/>
          <a:p>
            <a:pPr algn="ctr"/>
            <a:endParaRPr kumimoji="1" lang="zh-CN" altLang="en-US"/>
          </a:p>
        </p:txBody>
      </p:sp>
      <p:sp>
        <p:nvSpPr>
          <p:cNvPr id="9" name="标题 1"/>
          <p:cNvSpPr txBox="1"/>
          <p:nvPr/>
        </p:nvSpPr>
        <p:spPr>
          <a:xfrm>
            <a:off x="3839650" y="4060780"/>
            <a:ext cx="4500000" cy="533355"/>
          </a:xfrm>
          <a:prstGeom prst="rect">
            <a:avLst/>
          </a:prstGeom>
          <a:noFill/>
          <a:ln w="12700" cap="sq">
            <a:noFill/>
            <a:miter/>
          </a:ln>
        </p:spPr>
        <p:txBody>
          <a:bodyPr vert="horz" wrap="square" lIns="0" tIns="0" rIns="0" bIns="0" rtlCol="0" anchor="b"/>
          <a:lstStyle/>
          <a:p>
            <a:pPr algn="ctr"/>
            <a:r>
              <a:rPr kumimoji="1" lang="en-US" altLang="zh-CN" sz="1600">
                <a:ln w="12700">
                  <a:noFill/>
                </a:ln>
                <a:solidFill>
                  <a:srgbClr val="262626">
                    <a:alpha val="100000"/>
                  </a:srgbClr>
                </a:solidFill>
                <a:latin typeface="poppins-bold"/>
                <a:ea typeface="poppins-bold"/>
                <a:cs typeface="poppins-bold"/>
              </a:rPr>
              <a:t>Refactoring Code</a:t>
            </a:r>
            <a:endParaRPr kumimoji="1" lang="zh-CN" altLang="en-US"/>
          </a:p>
        </p:txBody>
      </p:sp>
      <p:sp>
        <p:nvSpPr>
          <p:cNvPr id="10" name="标题 1"/>
          <p:cNvSpPr txBox="1"/>
          <p:nvPr/>
        </p:nvSpPr>
        <p:spPr>
          <a:xfrm>
            <a:off x="3839650" y="4631597"/>
            <a:ext cx="4500000" cy="1260000"/>
          </a:xfrm>
          <a:prstGeom prst="rect">
            <a:avLst/>
          </a:prstGeom>
          <a:noFill/>
          <a:ln>
            <a:noFill/>
          </a:ln>
        </p:spPr>
        <p:txBody>
          <a:bodyPr vert="horz" wrap="square" lIns="0" tIns="0" rIns="0" bIns="0" rtlCol="0" anchor="t"/>
          <a:lstStyle/>
          <a:p>
            <a:pPr algn="ctr"/>
            <a:r>
              <a:rPr kumimoji="1" lang="en-US" altLang="zh-CN" sz="1400">
                <a:ln w="12700">
                  <a:noFill/>
                </a:ln>
                <a:solidFill>
                  <a:srgbClr val="262626">
                    <a:alpha val="100000"/>
                  </a:srgbClr>
                </a:solidFill>
                <a:latin typeface="Poppins"/>
                <a:ea typeface="Poppins"/>
                <a:cs typeface="Poppins"/>
              </a:rPr>
              <a:t>Refactoring code is the process of restructuring existing computer code without changing its external behavior to improve nonfunctional attributes, making it easier to maintain.</a:t>
            </a:r>
            <a:endParaRPr kumimoji="1" lang="zh-CN" altLang="en-US"/>
          </a:p>
        </p:txBody>
      </p:sp>
      <p:sp>
        <p:nvSpPr>
          <p:cNvPr id="11" name="标题 1"/>
          <p:cNvSpPr txBox="1"/>
          <p:nvPr/>
        </p:nvSpPr>
        <p:spPr>
          <a:xfrm>
            <a:off x="8812261" y="3397884"/>
            <a:ext cx="468634" cy="468631"/>
          </a:xfrm>
          <a:prstGeom prst="ellipse">
            <a:avLst/>
          </a:prstGeom>
          <a:solidFill>
            <a:schemeClr val="accent1"/>
          </a:solidFill>
          <a:ln w="12700" cap="sq">
            <a:noFill/>
            <a:miter/>
          </a:ln>
          <a:effectLst>
            <a:outerShdw blurRad="127000" dist="63500" dir="5400000" algn="ctr" rotWithShape="0">
              <a:schemeClr val="accent1">
                <a:alpha val="15000"/>
              </a:schemeClr>
            </a:outerShdw>
          </a:effectLst>
        </p:spPr>
        <p:txBody>
          <a:bodyPr vert="horz" wrap="square" lIns="0" tIns="0" rIns="0" bIns="0" rtlCol="0" anchor="t"/>
          <a:lstStyle/>
          <a:p>
            <a:pPr algn="ctr"/>
            <a:endParaRPr kumimoji="1" lang="zh-CN" altLang="en-US"/>
          </a:p>
        </p:txBody>
      </p:sp>
      <p:sp>
        <p:nvSpPr>
          <p:cNvPr id="12" name="标题 1"/>
          <p:cNvSpPr txBox="1"/>
          <p:nvPr/>
        </p:nvSpPr>
        <p:spPr>
          <a:xfrm>
            <a:off x="8965460" y="3551083"/>
            <a:ext cx="162235" cy="162233"/>
          </a:xfrm>
          <a:prstGeom prst="ellipse">
            <a:avLst/>
          </a:prstGeom>
          <a:solidFill>
            <a:srgbClr val="FFFFFF">
              <a:alpha val="100000"/>
            </a:srgbClr>
          </a:solidFill>
          <a:ln w="12700" cap="sq">
            <a:noFill/>
            <a:miter/>
          </a:ln>
          <a:effectLst>
            <a:outerShdw blurRad="38100" dist="12700" dir="5400000" algn="ctr" rotWithShape="0">
              <a:srgbClr val="000000">
                <a:alpha val="15000"/>
              </a:srgbClr>
            </a:outerShdw>
          </a:effectLst>
        </p:spPr>
        <p:txBody>
          <a:bodyPr vert="horz" wrap="square" lIns="0" tIns="0" rIns="0" bIns="0" rtlCol="0" anchor="t"/>
          <a:lstStyle/>
          <a:p>
            <a:pPr algn="ctr"/>
            <a:endParaRPr kumimoji="1" lang="zh-CN" altLang="en-US"/>
          </a:p>
        </p:txBody>
      </p:sp>
      <p:sp>
        <p:nvSpPr>
          <p:cNvPr id="13" name="标题 1"/>
          <p:cNvSpPr txBox="1"/>
          <p:nvPr/>
        </p:nvSpPr>
        <p:spPr>
          <a:xfrm>
            <a:off x="6796577" y="1367246"/>
            <a:ext cx="4500000" cy="533355"/>
          </a:xfrm>
          <a:prstGeom prst="rect">
            <a:avLst/>
          </a:prstGeom>
          <a:noFill/>
          <a:ln w="12700" cap="sq">
            <a:noFill/>
            <a:miter/>
          </a:ln>
        </p:spPr>
        <p:txBody>
          <a:bodyPr vert="horz" wrap="square" lIns="0" tIns="0" rIns="0" bIns="0" rtlCol="0" anchor="b"/>
          <a:lstStyle/>
          <a:p>
            <a:pPr algn="ctr"/>
            <a:r>
              <a:rPr kumimoji="1" lang="en-US" altLang="zh-CN" sz="1600">
                <a:ln w="12700">
                  <a:noFill/>
                </a:ln>
                <a:solidFill>
                  <a:srgbClr val="262626">
                    <a:alpha val="100000"/>
                  </a:srgbClr>
                </a:solidFill>
                <a:latin typeface="poppins-bold"/>
                <a:ea typeface="poppins-bold"/>
                <a:cs typeface="poppins-bold"/>
              </a:rPr>
              <a:t>Best Practices in TDD</a:t>
            </a:r>
            <a:endParaRPr kumimoji="1" lang="zh-CN" altLang="en-US"/>
          </a:p>
        </p:txBody>
      </p:sp>
      <p:sp>
        <p:nvSpPr>
          <p:cNvPr id="14" name="标题 1"/>
          <p:cNvSpPr txBox="1"/>
          <p:nvPr/>
        </p:nvSpPr>
        <p:spPr>
          <a:xfrm>
            <a:off x="6796577" y="1938061"/>
            <a:ext cx="4500000" cy="1260000"/>
          </a:xfrm>
          <a:prstGeom prst="rect">
            <a:avLst/>
          </a:prstGeom>
          <a:noFill/>
          <a:ln>
            <a:noFill/>
          </a:ln>
        </p:spPr>
        <p:txBody>
          <a:bodyPr vert="horz" wrap="square" lIns="0" tIns="0" rIns="0" bIns="0" rtlCol="0" anchor="t"/>
          <a:lstStyle/>
          <a:p>
            <a:pPr algn="ctr"/>
            <a:r>
              <a:rPr kumimoji="1" lang="en-US" altLang="zh-CN" sz="1400">
                <a:ln w="12700">
                  <a:noFill/>
                </a:ln>
                <a:solidFill>
                  <a:srgbClr val="262626">
                    <a:alpha val="100000"/>
                  </a:srgbClr>
                </a:solidFill>
                <a:latin typeface="Poppins"/>
                <a:ea typeface="Poppins"/>
                <a:cs typeface="Poppins"/>
              </a:rPr>
              <a:t>Best practices in TDD include writing tests before code, keeping tests simple and fast, and ensuring high test coverage to maintain a robust and reliable codebase.</a:t>
            </a:r>
            <a:endParaRPr kumimoji="1" lang="zh-CN" altLang="en-US"/>
          </a:p>
        </p:txBody>
      </p:sp>
      <p:sp>
        <p:nvSpPr>
          <p:cNvPr id="15" name="标题 1"/>
          <p:cNvSpPr txBox="1"/>
          <p:nvPr/>
        </p:nvSpPr>
        <p:spPr>
          <a:xfrm>
            <a:off x="981305" y="416133"/>
            <a:ext cx="9835377" cy="468000"/>
          </a:xfrm>
          <a:prstGeom prst="rect">
            <a:avLst/>
          </a:prstGeom>
          <a:noFill/>
          <a:ln>
            <a:noFill/>
          </a:ln>
        </p:spPr>
        <p:txBody>
          <a:bodyPr vert="horz" wrap="square" lIns="0" tIns="0" rIns="0" bIns="0" rtlCol="0" anchor="ctr"/>
          <a:lstStyle/>
          <a:p>
            <a:pPr algn="l"/>
            <a:r>
              <a:rPr kumimoji="1" lang="en-US" altLang="zh-CN" sz="3200">
                <a:ln w="12700">
                  <a:noFill/>
                </a:ln>
                <a:solidFill>
                  <a:srgbClr val="262626">
                    <a:alpha val="100000"/>
                  </a:srgbClr>
                </a:solidFill>
                <a:latin typeface="poppins-bold"/>
                <a:ea typeface="poppins-bold"/>
                <a:cs typeface="poppins-bold"/>
              </a:rPr>
              <a:t>Practical Implementation of TDD</a:t>
            </a:r>
            <a:endParaRPr kumimoji="1" lang="zh-CN" altLang="en-US"/>
          </a:p>
        </p:txBody>
      </p:sp>
      <p:sp>
        <p:nvSpPr>
          <p:cNvPr id="16" name="标题 1"/>
          <p:cNvSpPr txBox="1"/>
          <p:nvPr/>
        </p:nvSpPr>
        <p:spPr>
          <a:xfrm rot="10800000" flipH="1">
            <a:off x="10975518" y="606447"/>
            <a:ext cx="536828" cy="87372"/>
          </a:xfrm>
          <a:custGeom>
            <a:avLst/>
            <a:gdLst>
              <a:gd name="connsiteX0" fmla="*/ 358221 w 536828"/>
              <a:gd name="connsiteY0" fmla="*/ 87372 h 87372"/>
              <a:gd name="connsiteX1" fmla="*/ 389112 w 536828"/>
              <a:gd name="connsiteY1" fmla="*/ 74577 h 87372"/>
              <a:gd name="connsiteX2" fmla="*/ 391951 w 536828"/>
              <a:gd name="connsiteY2" fmla="*/ 70365 h 87372"/>
              <a:gd name="connsiteX3" fmla="*/ 392195 w 536828"/>
              <a:gd name="connsiteY3" fmla="*/ 70727 h 87372"/>
              <a:gd name="connsiteX4" fmla="*/ 394791 w 536828"/>
              <a:gd name="connsiteY4" fmla="*/ 66877 h 87372"/>
              <a:gd name="connsiteX5" fmla="*/ 425682 w 536828"/>
              <a:gd name="connsiteY5" fmla="*/ 54082 h 87372"/>
              <a:gd name="connsiteX6" fmla="*/ 456573 w 536828"/>
              <a:gd name="connsiteY6" fmla="*/ 66877 h 87372"/>
              <a:gd name="connsiteX7" fmla="*/ 459168 w 536828"/>
              <a:gd name="connsiteY7" fmla="*/ 70727 h 87372"/>
              <a:gd name="connsiteX8" fmla="*/ 459412 w 536828"/>
              <a:gd name="connsiteY8" fmla="*/ 70365 h 87372"/>
              <a:gd name="connsiteX9" fmla="*/ 462251 w 536828"/>
              <a:gd name="connsiteY9" fmla="*/ 74577 h 87372"/>
              <a:gd name="connsiteX10" fmla="*/ 493142 w 536828"/>
              <a:gd name="connsiteY10" fmla="*/ 87372 h 87372"/>
              <a:gd name="connsiteX11" fmla="*/ 536828 w 536828"/>
              <a:gd name="connsiteY11" fmla="*/ 43686 h 87372"/>
              <a:gd name="connsiteX12" fmla="*/ 493142 w 536828"/>
              <a:gd name="connsiteY12" fmla="*/ 0 h 87372"/>
              <a:gd name="connsiteX13" fmla="*/ 462251 w 536828"/>
              <a:gd name="connsiteY13" fmla="*/ 12795 h 87372"/>
              <a:gd name="connsiteX14" fmla="*/ 459412 w 536828"/>
              <a:gd name="connsiteY14" fmla="*/ 17007 h 87372"/>
              <a:gd name="connsiteX15" fmla="*/ 459062 w 536828"/>
              <a:gd name="connsiteY15" fmla="*/ 16488 h 87372"/>
              <a:gd name="connsiteX16" fmla="*/ 456572 w 536828"/>
              <a:gd name="connsiteY16" fmla="*/ 20181 h 87372"/>
              <a:gd name="connsiteX17" fmla="*/ 425681 w 536828"/>
              <a:gd name="connsiteY17" fmla="*/ 32976 h 87372"/>
              <a:gd name="connsiteX18" fmla="*/ 394790 w 536828"/>
              <a:gd name="connsiteY18" fmla="*/ 20181 h 87372"/>
              <a:gd name="connsiteX19" fmla="*/ 392301 w 536828"/>
              <a:gd name="connsiteY19" fmla="*/ 16489 h 87372"/>
              <a:gd name="connsiteX20" fmla="*/ 391951 w 536828"/>
              <a:gd name="connsiteY20" fmla="*/ 17007 h 87372"/>
              <a:gd name="connsiteX21" fmla="*/ 389112 w 536828"/>
              <a:gd name="connsiteY21" fmla="*/ 12795 h 87372"/>
              <a:gd name="connsiteX22" fmla="*/ 358221 w 536828"/>
              <a:gd name="connsiteY22" fmla="*/ 0 h 87372"/>
              <a:gd name="connsiteX23" fmla="*/ 314535 w 536828"/>
              <a:gd name="connsiteY23" fmla="*/ 43686 h 87372"/>
              <a:gd name="connsiteX24" fmla="*/ 358221 w 536828"/>
              <a:gd name="connsiteY24" fmla="*/ 87372 h 87372"/>
              <a:gd name="connsiteX25" fmla="*/ 200953 w 536828"/>
              <a:gd name="connsiteY25" fmla="*/ 87372 h 87372"/>
              <a:gd name="connsiteX26" fmla="*/ 244639 w 536828"/>
              <a:gd name="connsiteY26" fmla="*/ 43686 h 87372"/>
              <a:gd name="connsiteX27" fmla="*/ 200953 w 536828"/>
              <a:gd name="connsiteY27" fmla="*/ 0 h 87372"/>
              <a:gd name="connsiteX28" fmla="*/ 157267 w 536828"/>
              <a:gd name="connsiteY28" fmla="*/ 43686 h 87372"/>
              <a:gd name="connsiteX29" fmla="*/ 200953 w 536828"/>
              <a:gd name="connsiteY29" fmla="*/ 87372 h 87372"/>
              <a:gd name="connsiteX30" fmla="*/ 43686 w 536828"/>
              <a:gd name="connsiteY30" fmla="*/ 87372 h 87372"/>
              <a:gd name="connsiteX31" fmla="*/ 87372 w 536828"/>
              <a:gd name="connsiteY31" fmla="*/ 43686 h 87372"/>
              <a:gd name="connsiteX32" fmla="*/ 43686 w 536828"/>
              <a:gd name="connsiteY32" fmla="*/ 0 h 87372"/>
              <a:gd name="connsiteX33" fmla="*/ 0 w 536828"/>
              <a:gd name="connsiteY33" fmla="*/ 43686 h 87372"/>
              <a:gd name="connsiteX34" fmla="*/ 43686 w 536828"/>
              <a:gd name="connsiteY34" fmla="*/ 87372 h 87372"/>
            </a:gdLst>
            <a:ahLst/>
            <a:cxnLst/>
            <a:rect l="l" t="t" r="r" b="b"/>
            <a:pathLst>
              <a:path w="536828" h="87372">
                <a:moveTo>
                  <a:pt x="358221" y="87372"/>
                </a:moveTo>
                <a:cubicBezTo>
                  <a:pt x="370285" y="87372"/>
                  <a:pt x="381206" y="82482"/>
                  <a:pt x="389112" y="74577"/>
                </a:cubicBezTo>
                <a:lnTo>
                  <a:pt x="391951" y="70365"/>
                </a:lnTo>
                <a:lnTo>
                  <a:pt x="392195" y="70727"/>
                </a:lnTo>
                <a:lnTo>
                  <a:pt x="394791" y="66877"/>
                </a:lnTo>
                <a:cubicBezTo>
                  <a:pt x="402697" y="58972"/>
                  <a:pt x="413618" y="54082"/>
                  <a:pt x="425682" y="54082"/>
                </a:cubicBezTo>
                <a:cubicBezTo>
                  <a:pt x="437745" y="54082"/>
                  <a:pt x="448667" y="58972"/>
                  <a:pt x="456573" y="66877"/>
                </a:cubicBezTo>
                <a:lnTo>
                  <a:pt x="459168" y="70727"/>
                </a:lnTo>
                <a:lnTo>
                  <a:pt x="459412" y="70365"/>
                </a:lnTo>
                <a:lnTo>
                  <a:pt x="462251" y="74577"/>
                </a:lnTo>
                <a:cubicBezTo>
                  <a:pt x="470157" y="82482"/>
                  <a:pt x="481078" y="87372"/>
                  <a:pt x="493142" y="87372"/>
                </a:cubicBezTo>
                <a:cubicBezTo>
                  <a:pt x="517269" y="87372"/>
                  <a:pt x="536828" y="67813"/>
                  <a:pt x="536828" y="43686"/>
                </a:cubicBezTo>
                <a:cubicBezTo>
                  <a:pt x="536828" y="19559"/>
                  <a:pt x="517269" y="0"/>
                  <a:pt x="493142" y="0"/>
                </a:cubicBezTo>
                <a:cubicBezTo>
                  <a:pt x="481078" y="0"/>
                  <a:pt x="470157" y="4890"/>
                  <a:pt x="462251" y="12795"/>
                </a:cubicBezTo>
                <a:lnTo>
                  <a:pt x="459412" y="17007"/>
                </a:lnTo>
                <a:lnTo>
                  <a:pt x="459062" y="16488"/>
                </a:lnTo>
                <a:lnTo>
                  <a:pt x="456572" y="20181"/>
                </a:lnTo>
                <a:cubicBezTo>
                  <a:pt x="448666" y="28087"/>
                  <a:pt x="437745" y="32976"/>
                  <a:pt x="425681" y="32976"/>
                </a:cubicBezTo>
                <a:cubicBezTo>
                  <a:pt x="413618" y="32976"/>
                  <a:pt x="402696" y="28087"/>
                  <a:pt x="394790" y="20181"/>
                </a:cubicBezTo>
                <a:lnTo>
                  <a:pt x="392301" y="16489"/>
                </a:lnTo>
                <a:lnTo>
                  <a:pt x="391951" y="17007"/>
                </a:lnTo>
                <a:lnTo>
                  <a:pt x="389112" y="12795"/>
                </a:lnTo>
                <a:cubicBezTo>
                  <a:pt x="381206" y="4890"/>
                  <a:pt x="370285" y="0"/>
                  <a:pt x="358221" y="0"/>
                </a:cubicBezTo>
                <a:cubicBezTo>
                  <a:pt x="334094" y="0"/>
                  <a:pt x="314535" y="19559"/>
                  <a:pt x="314535" y="43686"/>
                </a:cubicBezTo>
                <a:cubicBezTo>
                  <a:pt x="314535" y="67813"/>
                  <a:pt x="334094" y="87372"/>
                  <a:pt x="358221" y="87372"/>
                </a:cubicBezTo>
                <a:close/>
                <a:moveTo>
                  <a:pt x="200953" y="87372"/>
                </a:moveTo>
                <a:cubicBezTo>
                  <a:pt x="225080" y="87372"/>
                  <a:pt x="244639" y="67813"/>
                  <a:pt x="244639" y="43686"/>
                </a:cubicBezTo>
                <a:cubicBezTo>
                  <a:pt x="244639" y="19559"/>
                  <a:pt x="225080" y="0"/>
                  <a:pt x="200953" y="0"/>
                </a:cubicBezTo>
                <a:cubicBezTo>
                  <a:pt x="176826" y="0"/>
                  <a:pt x="157267" y="19559"/>
                  <a:pt x="157267" y="43686"/>
                </a:cubicBezTo>
                <a:cubicBezTo>
                  <a:pt x="157267" y="67813"/>
                  <a:pt x="176826" y="87372"/>
                  <a:pt x="200953" y="87372"/>
                </a:cubicBezTo>
                <a:close/>
                <a:moveTo>
                  <a:pt x="43686" y="87372"/>
                </a:moveTo>
                <a:cubicBezTo>
                  <a:pt x="67813" y="87372"/>
                  <a:pt x="87372" y="67813"/>
                  <a:pt x="87372" y="43686"/>
                </a:cubicBezTo>
                <a:cubicBezTo>
                  <a:pt x="87372" y="19559"/>
                  <a:pt x="67813" y="0"/>
                  <a:pt x="43686" y="0"/>
                </a:cubicBezTo>
                <a:cubicBezTo>
                  <a:pt x="19559" y="0"/>
                  <a:pt x="0" y="19559"/>
                  <a:pt x="0" y="43686"/>
                </a:cubicBezTo>
                <a:cubicBezTo>
                  <a:pt x="0" y="67813"/>
                  <a:pt x="19559" y="87372"/>
                  <a:pt x="43686" y="87372"/>
                </a:cubicBezTo>
                <a:close/>
              </a:path>
            </a:pathLst>
          </a:custGeom>
          <a:gradFill>
            <a:gsLst>
              <a:gs pos="0">
                <a:schemeClr val="accent1"/>
              </a:gs>
              <a:gs pos="100000">
                <a:schemeClr val="accent1">
                  <a:lumMod val="40000"/>
                  <a:lumOff val="60000"/>
                </a:schemeClr>
              </a:gs>
            </a:gsLst>
            <a:lin ang="10800000" scaled="0"/>
          </a:gradFill>
          <a:ln w="12700" cap="sq">
            <a:noFill/>
            <a:miter/>
          </a:ln>
        </p:spPr>
        <p:txBody>
          <a:bodyPr vert="horz" wrap="square" lIns="91440" tIns="45720" rIns="91440" bIns="45720" rtlCol="0" anchor="ctr"/>
          <a:lstStyle/>
          <a:p>
            <a:pPr algn="ct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5400000">
            <a:off x="1855943" y="2143482"/>
            <a:ext cx="936000" cy="936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a:off x="1963943" y="2325636"/>
            <a:ext cx="720000" cy="360000"/>
          </a:xfrm>
          <a:prstGeom prst="rect">
            <a:avLst/>
          </a:prstGeom>
          <a:noFill/>
          <a:ln>
            <a:noFill/>
          </a:ln>
          <a:effectLst/>
        </p:spPr>
        <p:txBody>
          <a:bodyPr vert="horz" wrap="square" lIns="0" tIns="0" rIns="0" bIns="0" rtlCol="0" anchor="t"/>
          <a:lstStyle/>
          <a:p>
            <a:pPr algn="ctr"/>
            <a:r>
              <a:rPr kumimoji="1" lang="en-US" altLang="zh-CN" sz="2800">
                <a:ln w="12700">
                  <a:noFill/>
                </a:ln>
                <a:solidFill>
                  <a:srgbClr val="FFFFFF">
                    <a:alpha val="100000"/>
                  </a:srgbClr>
                </a:solidFill>
                <a:latin typeface="poppins-bold"/>
                <a:ea typeface="poppins-bold"/>
                <a:cs typeface="poppins-bold"/>
              </a:rPr>
              <a:t>01</a:t>
            </a:r>
            <a:endParaRPr kumimoji="1" lang="zh-CN" altLang="en-US"/>
          </a:p>
        </p:txBody>
      </p:sp>
      <p:sp>
        <p:nvSpPr>
          <p:cNvPr id="4" name="标题 1"/>
          <p:cNvSpPr txBox="1"/>
          <p:nvPr/>
        </p:nvSpPr>
        <p:spPr>
          <a:xfrm>
            <a:off x="667943" y="2616453"/>
            <a:ext cx="3312000" cy="3060000"/>
          </a:xfrm>
          <a:prstGeom prst="roundRect">
            <a:avLst>
              <a:gd name="adj" fmla="val 7000"/>
            </a:avLst>
          </a:prstGeom>
          <a:solidFill>
            <a:schemeClr val="bg1"/>
          </a:solidFill>
          <a:ln w="12700" cap="sq">
            <a:solidFill>
              <a:schemeClr val="accent1"/>
            </a:solidFill>
            <a:miter/>
          </a:ln>
          <a:effectLst>
            <a:outerShdw blurRad="317500" dir="5400000" algn="ctr" rotWithShape="0">
              <a:schemeClr val="accent1">
                <a:alpha val="10000"/>
              </a:schemeClr>
            </a:outerShdw>
          </a:effectLst>
        </p:spPr>
        <p:txBody>
          <a:bodyPr vert="horz" wrap="square" lIns="91440" tIns="45720" rIns="91440" bIns="45720" rtlCol="0" anchor="ctr"/>
          <a:lstStyle/>
          <a:p>
            <a:pPr algn="ctr"/>
            <a:endParaRPr kumimoji="1" lang="zh-CN" altLang="en-US"/>
          </a:p>
        </p:txBody>
      </p:sp>
      <p:sp>
        <p:nvSpPr>
          <p:cNvPr id="5" name="标题 1"/>
          <p:cNvSpPr txBox="1"/>
          <p:nvPr/>
        </p:nvSpPr>
        <p:spPr>
          <a:xfrm rot="5400000">
            <a:off x="5621650" y="1587947"/>
            <a:ext cx="936000" cy="936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a:off x="5729650" y="1770103"/>
            <a:ext cx="720000" cy="360000"/>
          </a:xfrm>
          <a:prstGeom prst="rect">
            <a:avLst/>
          </a:prstGeom>
          <a:noFill/>
          <a:ln>
            <a:noFill/>
          </a:ln>
          <a:effectLst/>
        </p:spPr>
        <p:txBody>
          <a:bodyPr vert="horz" wrap="square" lIns="0" tIns="0" rIns="0" bIns="0" rtlCol="0" anchor="t"/>
          <a:lstStyle/>
          <a:p>
            <a:pPr algn="ctr"/>
            <a:r>
              <a:rPr kumimoji="1" lang="en-US" altLang="zh-CN" sz="2800">
                <a:ln w="12700">
                  <a:noFill/>
                </a:ln>
                <a:solidFill>
                  <a:srgbClr val="FFFFFF">
                    <a:alpha val="100000"/>
                  </a:srgbClr>
                </a:solidFill>
                <a:latin typeface="poppins-bold"/>
                <a:ea typeface="poppins-bold"/>
                <a:cs typeface="poppins-bold"/>
              </a:rPr>
              <a:t>02</a:t>
            </a:r>
            <a:endParaRPr kumimoji="1" lang="zh-CN" altLang="en-US"/>
          </a:p>
        </p:txBody>
      </p:sp>
      <p:sp>
        <p:nvSpPr>
          <p:cNvPr id="7" name="标题 1"/>
          <p:cNvSpPr txBox="1"/>
          <p:nvPr/>
        </p:nvSpPr>
        <p:spPr>
          <a:xfrm>
            <a:off x="4433650" y="2060917"/>
            <a:ext cx="3312000" cy="3060000"/>
          </a:xfrm>
          <a:prstGeom prst="roundRect">
            <a:avLst>
              <a:gd name="adj" fmla="val 7000"/>
            </a:avLst>
          </a:prstGeom>
          <a:solidFill>
            <a:schemeClr val="bg1"/>
          </a:solidFill>
          <a:ln w="12700" cap="sq">
            <a:solidFill>
              <a:schemeClr val="accent1"/>
            </a:solidFill>
            <a:miter/>
          </a:ln>
          <a:effectLst>
            <a:outerShdw blurRad="317500" dir="5400000" algn="ctr" rotWithShape="0">
              <a:schemeClr val="accent1">
                <a:alpha val="10000"/>
              </a:schemeClr>
            </a:outerShdw>
          </a:effectLst>
        </p:spPr>
        <p:txBody>
          <a:bodyPr vert="horz" wrap="square" lIns="91440" tIns="45720" rIns="91440" bIns="45720" rtlCol="0" anchor="ctr"/>
          <a:lstStyle/>
          <a:p>
            <a:pPr algn="ctr"/>
            <a:endParaRPr kumimoji="1" lang="zh-CN" altLang="en-US"/>
          </a:p>
        </p:txBody>
      </p:sp>
      <p:sp>
        <p:nvSpPr>
          <p:cNvPr id="8" name="标题 1"/>
          <p:cNvSpPr txBox="1"/>
          <p:nvPr/>
        </p:nvSpPr>
        <p:spPr>
          <a:xfrm rot="5400000">
            <a:off x="9394899" y="2143482"/>
            <a:ext cx="936000" cy="936000"/>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a:off x="9502900" y="2325636"/>
            <a:ext cx="720000" cy="360000"/>
          </a:xfrm>
          <a:prstGeom prst="rect">
            <a:avLst/>
          </a:prstGeom>
          <a:noFill/>
          <a:ln>
            <a:noFill/>
          </a:ln>
          <a:effectLst/>
        </p:spPr>
        <p:txBody>
          <a:bodyPr vert="horz" wrap="square" lIns="0" tIns="0" rIns="0" bIns="0" rtlCol="0" anchor="t"/>
          <a:lstStyle/>
          <a:p>
            <a:pPr algn="ctr"/>
            <a:r>
              <a:rPr kumimoji="1" lang="en-US" altLang="zh-CN" sz="2800">
                <a:ln w="12700">
                  <a:noFill/>
                </a:ln>
                <a:solidFill>
                  <a:srgbClr val="FFFFFF">
                    <a:alpha val="100000"/>
                  </a:srgbClr>
                </a:solidFill>
                <a:latin typeface="poppins-bold"/>
                <a:ea typeface="poppins-bold"/>
                <a:cs typeface="poppins-bold"/>
              </a:rPr>
              <a:t>03</a:t>
            </a:r>
            <a:endParaRPr kumimoji="1" lang="zh-CN" altLang="en-US"/>
          </a:p>
        </p:txBody>
      </p:sp>
      <p:sp>
        <p:nvSpPr>
          <p:cNvPr id="10" name="标题 1"/>
          <p:cNvSpPr txBox="1"/>
          <p:nvPr/>
        </p:nvSpPr>
        <p:spPr>
          <a:xfrm>
            <a:off x="8206900" y="2616453"/>
            <a:ext cx="3312000" cy="3060000"/>
          </a:xfrm>
          <a:prstGeom prst="roundRect">
            <a:avLst>
              <a:gd name="adj" fmla="val 7000"/>
            </a:avLst>
          </a:prstGeom>
          <a:solidFill>
            <a:schemeClr val="bg1"/>
          </a:solidFill>
          <a:ln w="12700" cap="sq">
            <a:solidFill>
              <a:schemeClr val="accent1"/>
            </a:solidFill>
            <a:miter/>
          </a:ln>
          <a:effectLst>
            <a:outerShdw blurRad="317500" dir="5400000" algn="ctr" rotWithShape="0">
              <a:schemeClr val="accent1">
                <a:alpha val="10000"/>
              </a:schemeClr>
            </a:outerShdw>
          </a:effectLst>
        </p:spPr>
        <p:txBody>
          <a:bodyPr vert="horz" wrap="square" lIns="91440" tIns="45720" rIns="91440" bIns="45720" rtlCol="0" anchor="ctr"/>
          <a:lstStyle/>
          <a:p>
            <a:pPr algn="ctr"/>
            <a:endParaRPr kumimoji="1" lang="zh-CN" altLang="en-US"/>
          </a:p>
        </p:txBody>
      </p:sp>
      <p:sp>
        <p:nvSpPr>
          <p:cNvPr id="11" name="标题 1"/>
          <p:cNvSpPr txBox="1"/>
          <p:nvPr/>
        </p:nvSpPr>
        <p:spPr>
          <a:xfrm>
            <a:off x="883943" y="2768600"/>
            <a:ext cx="2880000" cy="581935"/>
          </a:xfrm>
          <a:prstGeom prst="rect">
            <a:avLst/>
          </a:prstGeom>
          <a:noFill/>
          <a:ln w="12700" cap="sq">
            <a:noFill/>
            <a:miter/>
          </a:ln>
        </p:spPr>
        <p:txBody>
          <a:bodyPr vert="horz" wrap="square" lIns="0" tIns="0" rIns="0" bIns="0" rtlCol="0" anchor="b"/>
          <a:lstStyle/>
          <a:p>
            <a:pPr algn="ctr"/>
            <a:r>
              <a:rPr kumimoji="1" lang="en-US" altLang="zh-CN" sz="1600">
                <a:ln w="12700">
                  <a:noFill/>
                </a:ln>
                <a:solidFill>
                  <a:srgbClr val="262626">
                    <a:alpha val="100000"/>
                  </a:srgbClr>
                </a:solidFill>
                <a:latin typeface="poppins-bold"/>
                <a:ea typeface="poppins-bold"/>
                <a:cs typeface="poppins-bold"/>
              </a:rPr>
              <a:t>Writing Behaviour Specifications</a:t>
            </a:r>
            <a:endParaRPr kumimoji="1" lang="zh-CN" altLang="en-US"/>
          </a:p>
        </p:txBody>
      </p:sp>
      <p:sp>
        <p:nvSpPr>
          <p:cNvPr id="12" name="标题 1"/>
          <p:cNvSpPr txBox="1"/>
          <p:nvPr/>
        </p:nvSpPr>
        <p:spPr>
          <a:xfrm>
            <a:off x="883943" y="3461176"/>
            <a:ext cx="2880000" cy="1980000"/>
          </a:xfrm>
          <a:prstGeom prst="rect">
            <a:avLst/>
          </a:prstGeom>
          <a:noFill/>
          <a:ln>
            <a:noFill/>
          </a:ln>
        </p:spPr>
        <p:txBody>
          <a:bodyPr vert="horz" wrap="square" lIns="0" tIns="0" rIns="0" bIns="0" rtlCol="0" anchor="t"/>
          <a:lstStyle/>
          <a:p>
            <a:pPr algn="ctr"/>
            <a:r>
              <a:rPr kumimoji="1" lang="en-US" altLang="zh-CN" sz="1400">
                <a:ln w="12700">
                  <a:noFill/>
                </a:ln>
                <a:solidFill>
                  <a:srgbClr val="262626">
                    <a:alpha val="100000"/>
                  </a:srgbClr>
                </a:solidFill>
                <a:latin typeface="Poppins"/>
                <a:ea typeface="Poppins"/>
                <a:cs typeface="Poppins"/>
              </a:rPr>
              <a:t>Writing behaviour specifications involves creating clear, understandable descriptions of how software should behave, often using natural language to align with business goals.</a:t>
            </a:r>
            <a:endParaRPr kumimoji="1" lang="zh-CN" altLang="en-US"/>
          </a:p>
        </p:txBody>
      </p:sp>
      <p:sp>
        <p:nvSpPr>
          <p:cNvPr id="13" name="标题 1"/>
          <p:cNvSpPr txBox="1"/>
          <p:nvPr/>
        </p:nvSpPr>
        <p:spPr>
          <a:xfrm>
            <a:off x="4649650" y="2146300"/>
            <a:ext cx="2880000" cy="666214"/>
          </a:xfrm>
          <a:prstGeom prst="rect">
            <a:avLst/>
          </a:prstGeom>
          <a:noFill/>
          <a:ln w="12700" cap="sq">
            <a:noFill/>
            <a:miter/>
          </a:ln>
        </p:spPr>
        <p:txBody>
          <a:bodyPr vert="horz" wrap="square" lIns="0" tIns="0" rIns="0" bIns="0" rtlCol="0" anchor="b"/>
          <a:lstStyle/>
          <a:p>
            <a:pPr algn="ctr"/>
            <a:r>
              <a:rPr kumimoji="1" lang="en-US" altLang="zh-CN" sz="1600">
                <a:ln w="12700">
                  <a:noFill/>
                </a:ln>
                <a:solidFill>
                  <a:srgbClr val="262626">
                    <a:alpha val="100000"/>
                  </a:srgbClr>
                </a:solidFill>
                <a:latin typeface="poppins-bold"/>
                <a:ea typeface="poppins-bold"/>
                <a:cs typeface="poppins-bold"/>
              </a:rPr>
              <a:t>Collaboration with Non-technical Stakeholders</a:t>
            </a:r>
            <a:endParaRPr kumimoji="1" lang="zh-CN" altLang="en-US"/>
          </a:p>
        </p:txBody>
      </p:sp>
      <p:sp>
        <p:nvSpPr>
          <p:cNvPr id="14" name="标题 1"/>
          <p:cNvSpPr txBox="1"/>
          <p:nvPr/>
        </p:nvSpPr>
        <p:spPr>
          <a:xfrm>
            <a:off x="4649650" y="2923155"/>
            <a:ext cx="2880000" cy="1980000"/>
          </a:xfrm>
          <a:prstGeom prst="rect">
            <a:avLst/>
          </a:prstGeom>
          <a:noFill/>
          <a:ln>
            <a:noFill/>
          </a:ln>
        </p:spPr>
        <p:txBody>
          <a:bodyPr vert="horz" wrap="square" lIns="0" tIns="0" rIns="0" bIns="0" rtlCol="0" anchor="t"/>
          <a:lstStyle/>
          <a:p>
            <a:pPr algn="ctr"/>
            <a:r>
              <a:rPr kumimoji="1" lang="en-US" altLang="zh-CN" sz="1400">
                <a:ln w="12700">
                  <a:noFill/>
                </a:ln>
                <a:solidFill>
                  <a:srgbClr val="262626">
                    <a:alpha val="100000"/>
                  </a:srgbClr>
                </a:solidFill>
                <a:latin typeface="Poppins"/>
                <a:ea typeface="Poppins"/>
                <a:cs typeface="Poppins"/>
              </a:rPr>
              <a:t>Collaboration with non- technical stakeholders is essential in BDD as it allows developers to understand requirements from a business perspective, ensuring the product meets user needs.</a:t>
            </a:r>
            <a:endParaRPr kumimoji="1" lang="zh-CN" altLang="en-US"/>
          </a:p>
        </p:txBody>
      </p:sp>
      <p:sp>
        <p:nvSpPr>
          <p:cNvPr id="15" name="标题 1"/>
          <p:cNvSpPr txBox="1"/>
          <p:nvPr/>
        </p:nvSpPr>
        <p:spPr>
          <a:xfrm>
            <a:off x="8422900" y="2705100"/>
            <a:ext cx="2880000" cy="645435"/>
          </a:xfrm>
          <a:prstGeom prst="rect">
            <a:avLst/>
          </a:prstGeom>
          <a:noFill/>
          <a:ln w="12700" cap="sq">
            <a:noFill/>
            <a:miter/>
          </a:ln>
        </p:spPr>
        <p:txBody>
          <a:bodyPr vert="horz" wrap="square" lIns="0" tIns="0" rIns="0" bIns="0" rtlCol="0" anchor="b"/>
          <a:lstStyle/>
          <a:p>
            <a:pPr algn="ctr"/>
            <a:r>
              <a:rPr kumimoji="1" lang="en-US" altLang="zh-CN" sz="1600">
                <a:ln w="12700">
                  <a:noFill/>
                </a:ln>
                <a:solidFill>
                  <a:srgbClr val="262626">
                    <a:alpha val="100000"/>
                  </a:srgbClr>
                </a:solidFill>
                <a:latin typeface="poppins-bold"/>
                <a:ea typeface="poppins-bold"/>
                <a:cs typeface="poppins-bold"/>
              </a:rPr>
              <a:t>Best Practices in BDD</a:t>
            </a:r>
            <a:endParaRPr kumimoji="1" lang="zh-CN" altLang="en-US"/>
          </a:p>
        </p:txBody>
      </p:sp>
      <p:sp>
        <p:nvSpPr>
          <p:cNvPr id="16" name="标题 1"/>
          <p:cNvSpPr txBox="1"/>
          <p:nvPr/>
        </p:nvSpPr>
        <p:spPr>
          <a:xfrm>
            <a:off x="8422900" y="3461176"/>
            <a:ext cx="2880000" cy="1980000"/>
          </a:xfrm>
          <a:prstGeom prst="rect">
            <a:avLst/>
          </a:prstGeom>
          <a:noFill/>
          <a:ln>
            <a:noFill/>
          </a:ln>
        </p:spPr>
        <p:txBody>
          <a:bodyPr vert="horz" wrap="square" lIns="0" tIns="0" rIns="0" bIns="0" rtlCol="0" anchor="t"/>
          <a:lstStyle/>
          <a:p>
            <a:pPr algn="ctr"/>
            <a:r>
              <a:rPr kumimoji="1" lang="en-US" altLang="zh-CN" sz="1400">
                <a:ln w="12700">
                  <a:noFill/>
                </a:ln>
                <a:solidFill>
                  <a:srgbClr val="262626">
                    <a:alpha val="100000"/>
                  </a:srgbClr>
                </a:solidFill>
                <a:latin typeface="Poppins"/>
                <a:ea typeface="Poppins"/>
                <a:cs typeface="Poppins"/>
              </a:rPr>
              <a:t>Best practices in BDD include using a shared language for specifications, focusing on user behavior, and consistently involving stakeholders throughout the development process.</a:t>
            </a:r>
            <a:endParaRPr kumimoji="1" lang="zh-CN" altLang="en-US"/>
          </a:p>
        </p:txBody>
      </p:sp>
      <p:sp>
        <p:nvSpPr>
          <p:cNvPr id="17" name="标题 1"/>
          <p:cNvSpPr txBox="1"/>
          <p:nvPr/>
        </p:nvSpPr>
        <p:spPr>
          <a:xfrm>
            <a:off x="981305" y="416133"/>
            <a:ext cx="9835377" cy="468000"/>
          </a:xfrm>
          <a:prstGeom prst="rect">
            <a:avLst/>
          </a:prstGeom>
          <a:noFill/>
          <a:ln>
            <a:noFill/>
          </a:ln>
        </p:spPr>
        <p:txBody>
          <a:bodyPr vert="horz" wrap="square" lIns="0" tIns="0" rIns="0" bIns="0" rtlCol="0" anchor="ctr"/>
          <a:lstStyle/>
          <a:p>
            <a:pPr algn="l"/>
            <a:r>
              <a:rPr kumimoji="1" lang="en-US" altLang="zh-CN" sz="3200">
                <a:ln w="12700">
                  <a:noFill/>
                </a:ln>
                <a:solidFill>
                  <a:srgbClr val="262626">
                    <a:alpha val="100000"/>
                  </a:srgbClr>
                </a:solidFill>
                <a:latin typeface="poppins-bold"/>
                <a:ea typeface="poppins-bold"/>
                <a:cs typeface="poppins-bold"/>
              </a:rPr>
              <a:t>Practical Implementation of BDD</a:t>
            </a:r>
            <a:endParaRPr kumimoji="1" lang="zh-CN" altLang="en-US"/>
          </a:p>
        </p:txBody>
      </p:sp>
      <p:sp>
        <p:nvSpPr>
          <p:cNvPr id="18" name="标题 1"/>
          <p:cNvSpPr txBox="1"/>
          <p:nvPr/>
        </p:nvSpPr>
        <p:spPr>
          <a:xfrm rot="10800000" flipH="1">
            <a:off x="10975518" y="606447"/>
            <a:ext cx="536828" cy="87372"/>
          </a:xfrm>
          <a:custGeom>
            <a:avLst/>
            <a:gdLst>
              <a:gd name="connsiteX0" fmla="*/ 358221 w 536828"/>
              <a:gd name="connsiteY0" fmla="*/ 87372 h 87372"/>
              <a:gd name="connsiteX1" fmla="*/ 389112 w 536828"/>
              <a:gd name="connsiteY1" fmla="*/ 74577 h 87372"/>
              <a:gd name="connsiteX2" fmla="*/ 391951 w 536828"/>
              <a:gd name="connsiteY2" fmla="*/ 70365 h 87372"/>
              <a:gd name="connsiteX3" fmla="*/ 392195 w 536828"/>
              <a:gd name="connsiteY3" fmla="*/ 70727 h 87372"/>
              <a:gd name="connsiteX4" fmla="*/ 394791 w 536828"/>
              <a:gd name="connsiteY4" fmla="*/ 66877 h 87372"/>
              <a:gd name="connsiteX5" fmla="*/ 425682 w 536828"/>
              <a:gd name="connsiteY5" fmla="*/ 54082 h 87372"/>
              <a:gd name="connsiteX6" fmla="*/ 456573 w 536828"/>
              <a:gd name="connsiteY6" fmla="*/ 66877 h 87372"/>
              <a:gd name="connsiteX7" fmla="*/ 459168 w 536828"/>
              <a:gd name="connsiteY7" fmla="*/ 70727 h 87372"/>
              <a:gd name="connsiteX8" fmla="*/ 459412 w 536828"/>
              <a:gd name="connsiteY8" fmla="*/ 70365 h 87372"/>
              <a:gd name="connsiteX9" fmla="*/ 462251 w 536828"/>
              <a:gd name="connsiteY9" fmla="*/ 74577 h 87372"/>
              <a:gd name="connsiteX10" fmla="*/ 493142 w 536828"/>
              <a:gd name="connsiteY10" fmla="*/ 87372 h 87372"/>
              <a:gd name="connsiteX11" fmla="*/ 536828 w 536828"/>
              <a:gd name="connsiteY11" fmla="*/ 43686 h 87372"/>
              <a:gd name="connsiteX12" fmla="*/ 493142 w 536828"/>
              <a:gd name="connsiteY12" fmla="*/ 0 h 87372"/>
              <a:gd name="connsiteX13" fmla="*/ 462251 w 536828"/>
              <a:gd name="connsiteY13" fmla="*/ 12795 h 87372"/>
              <a:gd name="connsiteX14" fmla="*/ 459412 w 536828"/>
              <a:gd name="connsiteY14" fmla="*/ 17007 h 87372"/>
              <a:gd name="connsiteX15" fmla="*/ 459062 w 536828"/>
              <a:gd name="connsiteY15" fmla="*/ 16488 h 87372"/>
              <a:gd name="connsiteX16" fmla="*/ 456572 w 536828"/>
              <a:gd name="connsiteY16" fmla="*/ 20181 h 87372"/>
              <a:gd name="connsiteX17" fmla="*/ 425681 w 536828"/>
              <a:gd name="connsiteY17" fmla="*/ 32976 h 87372"/>
              <a:gd name="connsiteX18" fmla="*/ 394790 w 536828"/>
              <a:gd name="connsiteY18" fmla="*/ 20181 h 87372"/>
              <a:gd name="connsiteX19" fmla="*/ 392301 w 536828"/>
              <a:gd name="connsiteY19" fmla="*/ 16489 h 87372"/>
              <a:gd name="connsiteX20" fmla="*/ 391951 w 536828"/>
              <a:gd name="connsiteY20" fmla="*/ 17007 h 87372"/>
              <a:gd name="connsiteX21" fmla="*/ 389112 w 536828"/>
              <a:gd name="connsiteY21" fmla="*/ 12795 h 87372"/>
              <a:gd name="connsiteX22" fmla="*/ 358221 w 536828"/>
              <a:gd name="connsiteY22" fmla="*/ 0 h 87372"/>
              <a:gd name="connsiteX23" fmla="*/ 314535 w 536828"/>
              <a:gd name="connsiteY23" fmla="*/ 43686 h 87372"/>
              <a:gd name="connsiteX24" fmla="*/ 358221 w 536828"/>
              <a:gd name="connsiteY24" fmla="*/ 87372 h 87372"/>
              <a:gd name="connsiteX25" fmla="*/ 200953 w 536828"/>
              <a:gd name="connsiteY25" fmla="*/ 87372 h 87372"/>
              <a:gd name="connsiteX26" fmla="*/ 244639 w 536828"/>
              <a:gd name="connsiteY26" fmla="*/ 43686 h 87372"/>
              <a:gd name="connsiteX27" fmla="*/ 200953 w 536828"/>
              <a:gd name="connsiteY27" fmla="*/ 0 h 87372"/>
              <a:gd name="connsiteX28" fmla="*/ 157267 w 536828"/>
              <a:gd name="connsiteY28" fmla="*/ 43686 h 87372"/>
              <a:gd name="connsiteX29" fmla="*/ 200953 w 536828"/>
              <a:gd name="connsiteY29" fmla="*/ 87372 h 87372"/>
              <a:gd name="connsiteX30" fmla="*/ 43686 w 536828"/>
              <a:gd name="connsiteY30" fmla="*/ 87372 h 87372"/>
              <a:gd name="connsiteX31" fmla="*/ 87372 w 536828"/>
              <a:gd name="connsiteY31" fmla="*/ 43686 h 87372"/>
              <a:gd name="connsiteX32" fmla="*/ 43686 w 536828"/>
              <a:gd name="connsiteY32" fmla="*/ 0 h 87372"/>
              <a:gd name="connsiteX33" fmla="*/ 0 w 536828"/>
              <a:gd name="connsiteY33" fmla="*/ 43686 h 87372"/>
              <a:gd name="connsiteX34" fmla="*/ 43686 w 536828"/>
              <a:gd name="connsiteY34" fmla="*/ 87372 h 87372"/>
            </a:gdLst>
            <a:ahLst/>
            <a:cxnLst/>
            <a:rect l="l" t="t" r="r" b="b"/>
            <a:pathLst>
              <a:path w="536828" h="87372">
                <a:moveTo>
                  <a:pt x="358221" y="87372"/>
                </a:moveTo>
                <a:cubicBezTo>
                  <a:pt x="370285" y="87372"/>
                  <a:pt x="381206" y="82482"/>
                  <a:pt x="389112" y="74577"/>
                </a:cubicBezTo>
                <a:lnTo>
                  <a:pt x="391951" y="70365"/>
                </a:lnTo>
                <a:lnTo>
                  <a:pt x="392195" y="70727"/>
                </a:lnTo>
                <a:lnTo>
                  <a:pt x="394791" y="66877"/>
                </a:lnTo>
                <a:cubicBezTo>
                  <a:pt x="402697" y="58972"/>
                  <a:pt x="413618" y="54082"/>
                  <a:pt x="425682" y="54082"/>
                </a:cubicBezTo>
                <a:cubicBezTo>
                  <a:pt x="437745" y="54082"/>
                  <a:pt x="448667" y="58972"/>
                  <a:pt x="456573" y="66877"/>
                </a:cubicBezTo>
                <a:lnTo>
                  <a:pt x="459168" y="70727"/>
                </a:lnTo>
                <a:lnTo>
                  <a:pt x="459412" y="70365"/>
                </a:lnTo>
                <a:lnTo>
                  <a:pt x="462251" y="74577"/>
                </a:lnTo>
                <a:cubicBezTo>
                  <a:pt x="470157" y="82482"/>
                  <a:pt x="481078" y="87372"/>
                  <a:pt x="493142" y="87372"/>
                </a:cubicBezTo>
                <a:cubicBezTo>
                  <a:pt x="517269" y="87372"/>
                  <a:pt x="536828" y="67813"/>
                  <a:pt x="536828" y="43686"/>
                </a:cubicBezTo>
                <a:cubicBezTo>
                  <a:pt x="536828" y="19559"/>
                  <a:pt x="517269" y="0"/>
                  <a:pt x="493142" y="0"/>
                </a:cubicBezTo>
                <a:cubicBezTo>
                  <a:pt x="481078" y="0"/>
                  <a:pt x="470157" y="4890"/>
                  <a:pt x="462251" y="12795"/>
                </a:cubicBezTo>
                <a:lnTo>
                  <a:pt x="459412" y="17007"/>
                </a:lnTo>
                <a:lnTo>
                  <a:pt x="459062" y="16488"/>
                </a:lnTo>
                <a:lnTo>
                  <a:pt x="456572" y="20181"/>
                </a:lnTo>
                <a:cubicBezTo>
                  <a:pt x="448666" y="28087"/>
                  <a:pt x="437745" y="32976"/>
                  <a:pt x="425681" y="32976"/>
                </a:cubicBezTo>
                <a:cubicBezTo>
                  <a:pt x="413618" y="32976"/>
                  <a:pt x="402696" y="28087"/>
                  <a:pt x="394790" y="20181"/>
                </a:cubicBezTo>
                <a:lnTo>
                  <a:pt x="392301" y="16489"/>
                </a:lnTo>
                <a:lnTo>
                  <a:pt x="391951" y="17007"/>
                </a:lnTo>
                <a:lnTo>
                  <a:pt x="389112" y="12795"/>
                </a:lnTo>
                <a:cubicBezTo>
                  <a:pt x="381206" y="4890"/>
                  <a:pt x="370285" y="0"/>
                  <a:pt x="358221" y="0"/>
                </a:cubicBezTo>
                <a:cubicBezTo>
                  <a:pt x="334094" y="0"/>
                  <a:pt x="314535" y="19559"/>
                  <a:pt x="314535" y="43686"/>
                </a:cubicBezTo>
                <a:cubicBezTo>
                  <a:pt x="314535" y="67813"/>
                  <a:pt x="334094" y="87372"/>
                  <a:pt x="358221" y="87372"/>
                </a:cubicBezTo>
                <a:close/>
                <a:moveTo>
                  <a:pt x="200953" y="87372"/>
                </a:moveTo>
                <a:cubicBezTo>
                  <a:pt x="225080" y="87372"/>
                  <a:pt x="244639" y="67813"/>
                  <a:pt x="244639" y="43686"/>
                </a:cubicBezTo>
                <a:cubicBezTo>
                  <a:pt x="244639" y="19559"/>
                  <a:pt x="225080" y="0"/>
                  <a:pt x="200953" y="0"/>
                </a:cubicBezTo>
                <a:cubicBezTo>
                  <a:pt x="176826" y="0"/>
                  <a:pt x="157267" y="19559"/>
                  <a:pt x="157267" y="43686"/>
                </a:cubicBezTo>
                <a:cubicBezTo>
                  <a:pt x="157267" y="67813"/>
                  <a:pt x="176826" y="87372"/>
                  <a:pt x="200953" y="87372"/>
                </a:cubicBezTo>
                <a:close/>
                <a:moveTo>
                  <a:pt x="43686" y="87372"/>
                </a:moveTo>
                <a:cubicBezTo>
                  <a:pt x="67813" y="87372"/>
                  <a:pt x="87372" y="67813"/>
                  <a:pt x="87372" y="43686"/>
                </a:cubicBezTo>
                <a:cubicBezTo>
                  <a:pt x="87372" y="19559"/>
                  <a:pt x="67813" y="0"/>
                  <a:pt x="43686" y="0"/>
                </a:cubicBezTo>
                <a:cubicBezTo>
                  <a:pt x="19559" y="0"/>
                  <a:pt x="0" y="19559"/>
                  <a:pt x="0" y="43686"/>
                </a:cubicBezTo>
                <a:cubicBezTo>
                  <a:pt x="0" y="67813"/>
                  <a:pt x="19559" y="87372"/>
                  <a:pt x="43686" y="87372"/>
                </a:cubicBezTo>
                <a:close/>
              </a:path>
            </a:pathLst>
          </a:custGeom>
          <a:gradFill>
            <a:gsLst>
              <a:gs pos="0">
                <a:schemeClr val="accent1"/>
              </a:gs>
              <a:gs pos="100000">
                <a:schemeClr val="accent1">
                  <a:lumMod val="40000"/>
                  <a:lumOff val="60000"/>
                </a:schemeClr>
              </a:gs>
            </a:gsLst>
            <a:lin ang="10800000" scaled="0"/>
          </a:gradFill>
          <a:ln w="12700" cap="sq">
            <a:noFill/>
            <a:miter/>
          </a:ln>
        </p:spPr>
        <p:txBody>
          <a:bodyPr vert="horz" wrap="square" lIns="91440" tIns="45720" rIns="91440" bIns="45720" rtlCol="0" anchor="ctr"/>
          <a:lstStyle/>
          <a:p>
            <a:pPr algn="ct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a:off x="3681845" y="3881941"/>
            <a:ext cx="4828310" cy="1049481"/>
          </a:xfrm>
          <a:prstGeom prst="trapezoid">
            <a:avLst>
              <a:gd name="adj" fmla="val 63614"/>
            </a:avLst>
          </a:prstGeom>
          <a:gradFill>
            <a:gsLst>
              <a:gs pos="9000">
                <a:schemeClr val="accent1">
                  <a:alpha val="0"/>
                </a:schemeClr>
              </a:gs>
              <a:gs pos="97000">
                <a:schemeClr val="accent1">
                  <a:alpha val="39000"/>
                </a:schemeClr>
              </a:gs>
            </a:gsLst>
            <a:lin ang="5400000" scaled="0"/>
          </a:gradFill>
          <a:ln w="38100" cap="flat">
            <a:noFill/>
            <a:miter/>
          </a:ln>
          <a:effectLst/>
        </p:spPr>
        <p:txBody>
          <a:bodyPr vert="horz" wrap="square" lIns="91440" tIns="45720" rIns="91440" bIns="45720" rtlCol="0" anchor="ctr"/>
          <a:lstStyle/>
          <a:p>
            <a:pPr algn="ctr"/>
            <a:endParaRPr kumimoji="1" lang="zh-CN" altLang="en-US"/>
          </a:p>
        </p:txBody>
      </p:sp>
      <p:sp>
        <p:nvSpPr>
          <p:cNvPr id="3" name="标题 1"/>
          <p:cNvSpPr txBox="1"/>
          <p:nvPr/>
        </p:nvSpPr>
        <p:spPr>
          <a:xfrm>
            <a:off x="2912918" y="3450926"/>
            <a:ext cx="6366164" cy="1049481"/>
          </a:xfrm>
          <a:prstGeom prst="trapezoid">
            <a:avLst>
              <a:gd name="adj" fmla="val 63614"/>
            </a:avLst>
          </a:prstGeom>
          <a:noFill/>
          <a:ln w="38100" cap="flat">
            <a:gradFill>
              <a:gsLst>
                <a:gs pos="9000">
                  <a:schemeClr val="accent1">
                    <a:alpha val="0"/>
                  </a:schemeClr>
                </a:gs>
                <a:gs pos="98000">
                  <a:schemeClr val="accent1"/>
                </a:gs>
              </a:gsLst>
              <a:lin ang="5400000" scaled="0"/>
            </a:grad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a:off x="3086101" y="2981971"/>
            <a:ext cx="6019800" cy="1605649"/>
          </a:xfrm>
          <a:prstGeom prst="rect">
            <a:avLst/>
          </a:prstGeom>
          <a:noFill/>
          <a:ln>
            <a:noFill/>
          </a:ln>
        </p:spPr>
        <p:txBody>
          <a:bodyPr vert="horz" wrap="square" lIns="0" tIns="0" rIns="0" bIns="0" rtlCol="0" anchor="t"/>
          <a:lstStyle/>
          <a:p>
            <a:pPr algn="ctr"/>
            <a:r>
              <a:rPr kumimoji="1" lang="en-US" altLang="zh-CN" sz="2600">
                <a:ln w="12700">
                  <a:noFill/>
                </a:ln>
                <a:gradFill>
                  <a:gsLst>
                    <a:gs pos="0">
                      <a:schemeClr val="bg1"/>
                    </a:gs>
                    <a:gs pos="12000">
                      <a:schemeClr val="accent1">
                        <a:lumMod val="80000"/>
                        <a:lumOff val="20000"/>
                        <a:alpha val="90000"/>
                      </a:schemeClr>
                    </a:gs>
                    <a:gs pos="87000">
                      <a:schemeClr val="accent1">
                        <a:lumMod val="95000"/>
                      </a:schemeClr>
                    </a:gs>
                    <a:gs pos="100000">
                      <a:schemeClr val="bg1"/>
                    </a:gs>
                  </a:gsLst>
                  <a:lin ang="5400000" scaled="0"/>
                </a:gradFill>
                <a:latin typeface="poppins-bold"/>
                <a:ea typeface="poppins-bold"/>
                <a:cs typeface="poppins-bold"/>
              </a:rPr>
              <a:t>Comparison Between Cucumber and JBehave</a:t>
            </a:r>
            <a:endParaRPr kumimoji="1" lang="zh-CN" altLang="en-US"/>
          </a:p>
        </p:txBody>
      </p:sp>
      <p:sp>
        <p:nvSpPr>
          <p:cNvPr id="5" name="标题 1"/>
          <p:cNvSpPr txBox="1"/>
          <p:nvPr/>
        </p:nvSpPr>
        <p:spPr>
          <a:xfrm>
            <a:off x="5175250" y="1844892"/>
            <a:ext cx="1841500" cy="674678"/>
          </a:xfrm>
          <a:prstGeom prst="roundRect">
            <a:avLst>
              <a:gd name="adj" fmla="val 50000"/>
            </a:avLst>
          </a:prstGeom>
          <a:solidFill>
            <a:schemeClr val="accent1"/>
          </a:solidFill>
          <a:ln w="12700" cap="flat">
            <a:noFill/>
            <a:miter/>
          </a:ln>
          <a:effectLst/>
        </p:spPr>
        <p:txBody>
          <a:bodyPr vert="horz" wrap="square" lIns="91440" tIns="45720" rIns="91440" bIns="45720" rtlCol="0" anchor="ctr"/>
          <a:lstStyle/>
          <a:p>
            <a:pPr algn="ctr"/>
            <a:endParaRPr kumimoji="1" lang="zh-CN" altLang="en-US"/>
          </a:p>
        </p:txBody>
      </p:sp>
      <p:sp>
        <p:nvSpPr>
          <p:cNvPr id="7" name="标题 1"/>
          <p:cNvSpPr txBox="1"/>
          <p:nvPr/>
        </p:nvSpPr>
        <p:spPr>
          <a:xfrm>
            <a:off x="5194301" y="797571"/>
            <a:ext cx="1816100" cy="1605649"/>
          </a:xfrm>
          <a:prstGeom prst="rect">
            <a:avLst/>
          </a:prstGeom>
          <a:noFill/>
          <a:ln>
            <a:noFill/>
          </a:ln>
        </p:spPr>
        <p:txBody>
          <a:bodyPr vert="horz" wrap="square" lIns="0" tIns="0" rIns="0" bIns="0" rtlCol="0" anchor="b"/>
          <a:lstStyle/>
          <a:p>
            <a:pPr algn="ctr"/>
            <a:r>
              <a:rPr kumimoji="1" lang="en-US" altLang="zh-CN" sz="2600">
                <a:ln w="12700">
                  <a:noFill/>
                </a:ln>
                <a:solidFill>
                  <a:srgbClr val="FFFFFF">
                    <a:alpha val="100000"/>
                  </a:srgbClr>
                </a:solidFill>
                <a:latin typeface="poppins-bold"/>
                <a:ea typeface="poppins-bold"/>
                <a:cs typeface="poppins-bold"/>
              </a:rPr>
              <a:t> 03</a:t>
            </a:r>
            <a:endParaRPr kumimoji="1" lang="zh-CN" altLang="en-US"/>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4A66AC"/>
      </a:dk2>
      <a:lt2>
        <a:srgbClr val="E0EBF6"/>
      </a:lt2>
      <a:accent1>
        <a:srgbClr val="BB1C21"/>
      </a:accent1>
      <a:accent2>
        <a:srgbClr val="FFFFFF"/>
      </a:accent2>
      <a:accent3>
        <a:srgbClr val="7BDF9B"/>
      </a:accent3>
      <a:accent4>
        <a:srgbClr val="25AE9E"/>
      </a:accent4>
      <a:accent5>
        <a:srgbClr val="FC9783"/>
      </a:accent5>
      <a:accent6>
        <a:srgbClr val="FB7598"/>
      </a:accent6>
      <a:hlink>
        <a:srgbClr val="000000"/>
      </a:hlink>
      <a:folHlink>
        <a:srgbClr val="0000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4362</TotalTime>
  <Words>745</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poppins-bold</vt:lpstr>
      <vt:lpstr>Poppins</vt:lpstr>
      <vt:lpstr>Arial</vt:lpstr>
      <vt:lpstr>等线</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Ashish</cp:lastModifiedBy>
  <cp:revision>2</cp:revision>
  <dcterms:modified xsi:type="dcterms:W3CDTF">2024-12-16T06:43:40Z</dcterms:modified>
</cp:coreProperties>
</file>