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Nunito"/>
      <p:regular r:id="rId29"/>
      <p:bold r:id="rId30"/>
      <p:italic r:id="rId31"/>
      <p:boldItalic r:id="rId32"/>
    </p:embeddedFont>
    <p:embeddedFont>
      <p:font typeface="Maven Pro"/>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Nuni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7.xml"/><Relationship Id="rId33" Type="http://schemas.openxmlformats.org/officeDocument/2006/relationships/font" Target="fonts/MavenPro-regular.fntdata"/><Relationship Id="rId10" Type="http://schemas.openxmlformats.org/officeDocument/2006/relationships/slide" Target="slides/slide6.xml"/><Relationship Id="rId32" Type="http://schemas.openxmlformats.org/officeDocument/2006/relationships/font" Target="fonts/Nunito-boldItalic.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MavenPro-bold.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4d4e29f65c_0_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4d4e29f65c_0_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4d5217a90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4d5217a90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4d543d413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4d543d413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4d7829096a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4d7829096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4d7829096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4d7829096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4d7829096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4d7829096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4d7829096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4d7829096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4d7829096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4d7829096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4d7829096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4d7829096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4d7829096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4d7829096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d4e29f65c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d4e29f65c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4d7829096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4d7829096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4d7829096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4d7829096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4d84ccdba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4d84ccdba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g4d84ccdb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4d84ccdb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4d5217a90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4d5217a90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4d4e29f65c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d4e29f65c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4d4e29f65c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4d4e29f65c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4d4e29f65c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4d4e29f65c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4d543d413f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4d543d413f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4d4e29f65c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4d4e29f65c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4d4e29f65c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4d4e29f65c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4d4e29f65c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4d4e29f65c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rive.google.com/open?id=1e_CNGUwVztuke5wzq259RDYuF_L5ijg9" TargetMode="External"/><Relationship Id="rId4" Type="http://schemas.openxmlformats.org/officeDocument/2006/relationships/hyperlink" Target="https://github.com/aashishgusai/Internship_assessments/tree/master/assessment-2/DonorsChooseCode" TargetMode="External"/><Relationship Id="rId5" Type="http://schemas.openxmlformats.org/officeDocument/2006/relationships/hyperlink" Target="https://github.com/aashishgusai/Internship_assessments/blob/master/assessment-2/DonorsChooseCode/kaggle_data_visualization.ipynb"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github.com/aashishgusai/Internship_assessments/blob/master/assessment-2/DonorsChooseCode/db_conf.py"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medium.com/@mykolamykhalov/integrating-apache-airflow-with-apache-ambari-ccab2c90173" TargetMode="External"/><Relationship Id="rId4" Type="http://schemas.openxmlformats.org/officeDocument/2006/relationships/hyperlink" Target="https://github.com/miho120/ambari-airflow-mpack" TargetMode="External"/><Relationship Id="rId11" Type="http://schemas.openxmlformats.org/officeDocument/2006/relationships/hyperlink" Target="https://www.kaggle.com/donorschoose/io/home" TargetMode="External"/><Relationship Id="rId10" Type="http://schemas.openxmlformats.org/officeDocument/2006/relationships/hyperlink" Target="https://airflow.apache.org/concepts.html" TargetMode="External"/><Relationship Id="rId12" Type="http://schemas.openxmlformats.org/officeDocument/2006/relationships/hyperlink" Target="https://pypi.org/project/yaycl-crypt/" TargetMode="External"/><Relationship Id="rId9" Type="http://schemas.openxmlformats.org/officeDocument/2006/relationships/hyperlink" Target="https://airflow.apache.org/howto/executor/use-celery.html" TargetMode="External"/><Relationship Id="rId5" Type="http://schemas.openxmlformats.org/officeDocument/2006/relationships/hyperlink" Target="https://medium.com/@mykolamykhalov/integrating-apache-airflow-with-apache-ambari-ccab2c90173" TargetMode="External"/><Relationship Id="rId6" Type="http://schemas.openxmlformats.org/officeDocument/2006/relationships/hyperlink" Target="https://medium.com/a-r-g-o/installing-apache-airflow-on-ubuntu-aws-6ebac15db211" TargetMode="External"/><Relationship Id="rId7" Type="http://schemas.openxmlformats.org/officeDocument/2006/relationships/hyperlink" Target="https://airflow.apache.org/start.html" TargetMode="External"/><Relationship Id="rId8" Type="http://schemas.openxmlformats.org/officeDocument/2006/relationships/hyperlink" Target="http://airflow.apache.org/_modules/airflow/executors/local_executor.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aashishgusai/Internship_assessments/blob/master/assessment-2/BranchPythonOperator/branch_python_op.p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90550" y="-85950"/>
            <a:ext cx="8520600" cy="126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Final Task Assessment</a:t>
            </a:r>
            <a:endParaRPr b="1"/>
          </a:p>
        </p:txBody>
      </p:sp>
      <p:sp>
        <p:nvSpPr>
          <p:cNvPr id="278" name="Google Shape;278;p13"/>
          <p:cNvSpPr txBox="1"/>
          <p:nvPr>
            <p:ph idx="1" type="subTitle"/>
          </p:nvPr>
        </p:nvSpPr>
        <p:spPr>
          <a:xfrm>
            <a:off x="6555825" y="3514500"/>
            <a:ext cx="2499900" cy="126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 Ashish Gusai</a:t>
            </a:r>
            <a:endParaRPr/>
          </a:p>
          <a:p>
            <a:pPr indent="0" lvl="0" marL="0" rtl="0" algn="l">
              <a:spcBef>
                <a:spcPts val="0"/>
              </a:spcBef>
              <a:spcAft>
                <a:spcPts val="0"/>
              </a:spcAft>
              <a:buNone/>
            </a:pPr>
            <a:r>
              <a:rPr lang="en"/>
              <a:t>Employee ID - 10200</a:t>
            </a:r>
            <a:br>
              <a:rPr lang="en"/>
            </a:br>
            <a:r>
              <a:rPr lang="en"/>
              <a:t>Mentors - Chetan Khatri</a:t>
            </a:r>
            <a:endParaRPr/>
          </a:p>
          <a:p>
            <a:pPr indent="0" lvl="0" marL="0" rtl="0" algn="l">
              <a:spcBef>
                <a:spcPts val="0"/>
              </a:spcBef>
              <a:spcAft>
                <a:spcPts val="0"/>
              </a:spcAft>
              <a:buClr>
                <a:srgbClr val="000000"/>
              </a:buClr>
              <a:buSzPts val="1100"/>
              <a:buFont typeface="Arial"/>
              <a:buNone/>
            </a:pPr>
            <a:r>
              <a:rPr lang="en"/>
              <a:t>&amp; Babu Prabhakar</a:t>
            </a:r>
            <a:endParaRPr/>
          </a:p>
          <a:p>
            <a:pPr indent="0" lvl="0" marL="0" rtl="0" algn="r">
              <a:spcBef>
                <a:spcPts val="0"/>
              </a:spcBef>
              <a:spcAft>
                <a:spcPts val="0"/>
              </a:spcAft>
              <a:buClr>
                <a:srgbClr val="000000"/>
              </a:buClr>
              <a:buSzPts val="1100"/>
              <a:buFont typeface="Arial"/>
              <a:buNone/>
            </a:pPr>
            <a:r>
              <a:t/>
            </a:r>
            <a:endParaRPr/>
          </a:p>
          <a:p>
            <a:pPr indent="0" lvl="0" marL="0" rtl="0" algn="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Overview</a:t>
            </a:r>
            <a:endParaRPr/>
          </a:p>
        </p:txBody>
      </p:sp>
      <p:sp>
        <p:nvSpPr>
          <p:cNvPr id="333" name="Google Shape;333;p22"/>
          <p:cNvSpPr txBox="1"/>
          <p:nvPr>
            <p:ph idx="1" type="body"/>
          </p:nvPr>
        </p:nvSpPr>
        <p:spPr>
          <a:xfrm>
            <a:off x="1303800" y="1352900"/>
            <a:ext cx="7528500" cy="4558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Donations.csv: For every project in the Projects.csv dataset, there are one or more donations. This dataset contains each donation from a citizen donor and is joined with the dataset above using the “Project ID” column.test test1</a:t>
            </a:r>
            <a:endParaRPr/>
          </a:p>
          <a:p>
            <a:pPr indent="-311150" lvl="0" marL="457200" rtl="0" algn="l">
              <a:spcBef>
                <a:spcPts val="0"/>
              </a:spcBef>
              <a:spcAft>
                <a:spcPts val="0"/>
              </a:spcAft>
              <a:buSzPts val="1300"/>
              <a:buAutoNum type="arabicPeriod"/>
            </a:pPr>
            <a:r>
              <a:rPr lang="en"/>
              <a:t>Donors.csv</a:t>
            </a:r>
            <a:endParaRPr/>
          </a:p>
          <a:p>
            <a:pPr indent="-311150" lvl="0" marL="457200" rtl="0" algn="l">
              <a:spcBef>
                <a:spcPts val="0"/>
              </a:spcBef>
              <a:spcAft>
                <a:spcPts val="0"/>
              </a:spcAft>
              <a:buSzPts val="1300"/>
              <a:buAutoNum type="arabicPeriod"/>
            </a:pPr>
            <a:r>
              <a:rPr lang="en"/>
              <a:t>Resources.csv: For every project in the Projects.csv file, there are one or more resources that is requested. This dataset contains the names of each resource in the project request and is joined with the dataset above using the “Project ID” column.</a:t>
            </a:r>
            <a:endParaRPr/>
          </a:p>
          <a:p>
            <a:pPr indent="-311150" lvl="0" marL="457200" rtl="0" algn="l">
              <a:spcBef>
                <a:spcPts val="0"/>
              </a:spcBef>
              <a:spcAft>
                <a:spcPts val="0"/>
              </a:spcAft>
              <a:buSzPts val="1300"/>
              <a:buAutoNum type="arabicPeriod"/>
            </a:pPr>
            <a:r>
              <a:rPr lang="en"/>
              <a:t>Projects.csv</a:t>
            </a:r>
            <a:endParaRPr/>
          </a:p>
          <a:p>
            <a:pPr indent="-311150" lvl="0" marL="457200" rtl="0" algn="l">
              <a:spcBef>
                <a:spcPts val="0"/>
              </a:spcBef>
              <a:spcAft>
                <a:spcPts val="0"/>
              </a:spcAft>
              <a:buSzPts val="1300"/>
              <a:buAutoNum type="arabicPeriod"/>
            </a:pPr>
            <a:r>
              <a:rPr lang="en"/>
              <a:t>Schools.csv: More information at a school level. Each row represents a single school. This dataset is joined with the project data using the “School ID” column.</a:t>
            </a:r>
            <a:endParaRPr/>
          </a:p>
          <a:p>
            <a:pPr indent="-311150" lvl="0" marL="457200" rtl="0" algn="l">
              <a:spcBef>
                <a:spcPts val="0"/>
              </a:spcBef>
              <a:spcAft>
                <a:spcPts val="0"/>
              </a:spcAft>
              <a:buSzPts val="1300"/>
              <a:buAutoNum type="arabicPeriod"/>
            </a:pPr>
            <a:r>
              <a:rPr lang="en"/>
              <a:t>Teachers.csv: More information at a teacher level. Each row represents a single teacher. This dataset is joined with the project data using the “Teacher ID” column.</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Programs and Dataflow</a:t>
            </a:r>
            <a:endParaRPr/>
          </a:p>
        </p:txBody>
      </p:sp>
      <p:sp>
        <p:nvSpPr>
          <p:cNvPr id="339" name="Google Shape;339;p23"/>
          <p:cNvSpPr txBox="1"/>
          <p:nvPr>
            <p:ph idx="1" type="body"/>
          </p:nvPr>
        </p:nvSpPr>
        <p:spPr>
          <a:xfrm>
            <a:off x="1303800" y="151470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DataFlow :-  </a:t>
            </a:r>
            <a:r>
              <a:rPr lang="en" u="sng">
                <a:solidFill>
                  <a:schemeClr val="hlink"/>
                </a:solidFill>
                <a:hlinkClick r:id="rId3"/>
              </a:rPr>
              <a:t>WorkFlow</a:t>
            </a:r>
            <a:endParaRPr/>
          </a:p>
          <a:p>
            <a:pPr indent="0" lvl="0" marL="0" rtl="0" algn="l">
              <a:spcBef>
                <a:spcPts val="1600"/>
              </a:spcBef>
              <a:spcAft>
                <a:spcPts val="0"/>
              </a:spcAft>
              <a:buNone/>
            </a:pPr>
            <a:r>
              <a:rPr lang="en"/>
              <a:t>Code :- </a:t>
            </a:r>
            <a:r>
              <a:rPr lang="en" u="sng">
                <a:solidFill>
                  <a:schemeClr val="hlink"/>
                </a:solidFill>
                <a:hlinkClick r:id="rId4"/>
              </a:rPr>
              <a:t>DonorChoose</a:t>
            </a:r>
            <a:endParaRPr/>
          </a:p>
          <a:p>
            <a:pPr indent="0" lvl="0" marL="0" rtl="0" algn="l">
              <a:spcBef>
                <a:spcPts val="1600"/>
              </a:spcBef>
              <a:spcAft>
                <a:spcPts val="0"/>
              </a:spcAft>
              <a:buNone/>
            </a:pPr>
            <a:r>
              <a:rPr lang="en"/>
              <a:t>Notebook code :- </a:t>
            </a:r>
            <a:r>
              <a:rPr lang="en" u="sng">
                <a:solidFill>
                  <a:schemeClr val="hlink"/>
                </a:solidFill>
                <a:hlinkClick r:id="rId5"/>
              </a:rPr>
              <a:t>kaggle_data_visualization.ipynb</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YAML Encryption</a:t>
            </a:r>
            <a:endParaRPr/>
          </a:p>
        </p:txBody>
      </p:sp>
      <p:sp>
        <p:nvSpPr>
          <p:cNvPr id="345" name="Google Shape;345;p24"/>
          <p:cNvSpPr txBox="1"/>
          <p:nvPr>
            <p:ph idx="1" type="body"/>
          </p:nvPr>
        </p:nvSpPr>
        <p:spPr>
          <a:xfrm>
            <a:off x="1303800" y="1392825"/>
            <a:ext cx="76911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For encrypting YAML i ha</a:t>
            </a:r>
            <a:r>
              <a:rPr lang="en"/>
              <a:t>ve used yaycl-crypt 0.4.0 library.</a:t>
            </a:r>
            <a:endParaRPr/>
          </a:p>
          <a:p>
            <a:pPr indent="-311150" lvl="0" marL="457200" rtl="0" algn="l">
              <a:spcBef>
                <a:spcPts val="0"/>
              </a:spcBef>
              <a:spcAft>
                <a:spcPts val="0"/>
              </a:spcAft>
              <a:buSzPts val="1300"/>
              <a:buChar char="●"/>
            </a:pPr>
            <a:r>
              <a:rPr lang="en"/>
              <a:t>It uses python Cryptography libraries for encryption.</a:t>
            </a:r>
            <a:endParaRPr/>
          </a:p>
          <a:p>
            <a:pPr indent="0" lvl="0" marL="0" rtl="0" algn="l">
              <a:spcBef>
                <a:spcPts val="1600"/>
              </a:spcBef>
              <a:spcAft>
                <a:spcPts val="0"/>
              </a:spcAft>
              <a:buNone/>
            </a:pPr>
            <a:r>
              <a:rPr lang="en"/>
              <a:t>Code:- </a:t>
            </a:r>
            <a:r>
              <a:rPr lang="en" u="sng">
                <a:solidFill>
                  <a:schemeClr val="hlink"/>
                </a:solidFill>
                <a:hlinkClick r:id="rId3"/>
              </a:rPr>
              <a:t>YAML config</a:t>
            </a:r>
            <a:endParaRPr/>
          </a:p>
          <a:p>
            <a:pPr indent="0" lvl="0" marL="0" rtl="0" algn="l">
              <a:spcBef>
                <a:spcPts val="1600"/>
              </a:spcBef>
              <a:spcAft>
                <a:spcPts val="0"/>
              </a:spcAft>
              <a:buNone/>
            </a:pPr>
            <a:r>
              <a:t/>
            </a:r>
            <a:endParaRPr/>
          </a:p>
          <a:p>
            <a:pPr indent="0" lvl="0" marL="0" rtl="0" algn="l">
              <a:spcBef>
                <a:spcPts val="1600"/>
              </a:spcBef>
              <a:spcAft>
                <a:spcPts val="0"/>
              </a:spcAft>
              <a:buClr>
                <a:srgbClr val="000000"/>
              </a:buClr>
              <a:buSzPts val="1100"/>
              <a:buFont typeface="Arial"/>
              <a:buNone/>
            </a:pPr>
            <a:r>
              <a:t/>
            </a:r>
            <a:endParaRPr/>
          </a:p>
          <a:p>
            <a:pPr indent="0" lvl="0" marL="0" rtl="0" algn="l">
              <a:spcBef>
                <a:spcPts val="1600"/>
              </a:spcBef>
              <a:spcAft>
                <a:spcPts val="0"/>
              </a:spcAft>
              <a:buClr>
                <a:srgbClr val="000000"/>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25"/>
          <p:cNvSpPr txBox="1"/>
          <p:nvPr>
            <p:ph type="title"/>
          </p:nvPr>
        </p:nvSpPr>
        <p:spPr>
          <a:xfrm>
            <a:off x="1056750" y="2072100"/>
            <a:ext cx="7030500" cy="99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a:t>
            </a:r>
            <a:r>
              <a:rPr lang="en"/>
              <a:t>hart Analysis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Screenshot</a:t>
            </a:r>
            <a:endParaRPr/>
          </a:p>
        </p:txBody>
      </p:sp>
      <p:sp>
        <p:nvSpPr>
          <p:cNvPr id="356" name="Google Shape;356;p2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57" name="Google Shape;357;p26"/>
          <p:cNvPicPr preferRelativeResize="0"/>
          <p:nvPr/>
        </p:nvPicPr>
        <p:blipFill>
          <a:blip r:embed="rId3">
            <a:alphaModFix/>
          </a:blip>
          <a:stretch>
            <a:fillRect/>
          </a:stretch>
        </p:blipFill>
        <p:spPr>
          <a:xfrm>
            <a:off x="0" y="1"/>
            <a:ext cx="4533900" cy="4887550"/>
          </a:xfrm>
          <a:prstGeom prst="rect">
            <a:avLst/>
          </a:prstGeom>
          <a:noFill/>
          <a:ln>
            <a:noFill/>
          </a:ln>
        </p:spPr>
      </p:pic>
      <p:pic>
        <p:nvPicPr>
          <p:cNvPr id="358" name="Google Shape;358;p26"/>
          <p:cNvPicPr preferRelativeResize="0"/>
          <p:nvPr/>
        </p:nvPicPr>
        <p:blipFill>
          <a:blip r:embed="rId4">
            <a:alphaModFix/>
          </a:blip>
          <a:stretch>
            <a:fillRect/>
          </a:stretch>
        </p:blipFill>
        <p:spPr>
          <a:xfrm>
            <a:off x="4419600" y="1"/>
            <a:ext cx="4724400" cy="4811350"/>
          </a:xfrm>
          <a:prstGeom prst="rect">
            <a:avLst/>
          </a:prstGeom>
          <a:noFill/>
          <a:ln>
            <a:noFill/>
          </a:ln>
        </p:spPr>
      </p:pic>
      <p:sp>
        <p:nvSpPr>
          <p:cNvPr id="359" name="Google Shape;359;p26"/>
          <p:cNvSpPr txBox="1"/>
          <p:nvPr/>
        </p:nvSpPr>
        <p:spPr>
          <a:xfrm>
            <a:off x="2096400" y="4811350"/>
            <a:ext cx="1218900" cy="24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rPr>
              <a:t>[Fig. 1]</a:t>
            </a:r>
            <a:endParaRPr>
              <a:solidFill>
                <a:srgbClr val="666666"/>
              </a:solidFill>
            </a:endParaRPr>
          </a:p>
        </p:txBody>
      </p:sp>
      <p:sp>
        <p:nvSpPr>
          <p:cNvPr id="360" name="Google Shape;360;p26"/>
          <p:cNvSpPr txBox="1"/>
          <p:nvPr/>
        </p:nvSpPr>
        <p:spPr>
          <a:xfrm>
            <a:off x="6380650" y="4811350"/>
            <a:ext cx="1218900" cy="24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rPr>
              <a:t>[</a:t>
            </a:r>
            <a:r>
              <a:rPr lang="en">
                <a:solidFill>
                  <a:srgbClr val="666666"/>
                </a:solidFill>
              </a:rPr>
              <a:t>Fig. 2]</a:t>
            </a:r>
            <a:endParaRPr>
              <a:solidFill>
                <a:srgbClr val="66666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67" name="Google Shape;367;p27"/>
          <p:cNvPicPr preferRelativeResize="0"/>
          <p:nvPr/>
        </p:nvPicPr>
        <p:blipFill rotWithShape="1">
          <a:blip r:embed="rId3">
            <a:alphaModFix/>
          </a:blip>
          <a:srcRect b="0" l="0" r="0" t="3081"/>
          <a:stretch/>
        </p:blipFill>
        <p:spPr>
          <a:xfrm>
            <a:off x="33325" y="0"/>
            <a:ext cx="9077325" cy="5143500"/>
          </a:xfrm>
          <a:prstGeom prst="rect">
            <a:avLst/>
          </a:prstGeom>
          <a:noFill/>
          <a:ln>
            <a:noFill/>
          </a:ln>
        </p:spPr>
      </p:pic>
      <p:sp>
        <p:nvSpPr>
          <p:cNvPr id="368" name="Google Shape;368;p27"/>
          <p:cNvSpPr txBox="1"/>
          <p:nvPr/>
        </p:nvSpPr>
        <p:spPr>
          <a:xfrm>
            <a:off x="3962550" y="4823400"/>
            <a:ext cx="1218900" cy="24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rPr>
              <a:t>[</a:t>
            </a:r>
            <a:r>
              <a:rPr lang="en">
                <a:solidFill>
                  <a:srgbClr val="666666"/>
                </a:solidFill>
              </a:rPr>
              <a:t>Fig. 3]</a:t>
            </a:r>
            <a:endParaRPr>
              <a:solidFill>
                <a:srgbClr val="66666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75" name="Google Shape;375;p28"/>
          <p:cNvSpPr txBox="1"/>
          <p:nvPr/>
        </p:nvSpPr>
        <p:spPr>
          <a:xfrm>
            <a:off x="1878325" y="4847625"/>
            <a:ext cx="1218900" cy="24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rPr>
              <a:t>[Fig. 4]</a:t>
            </a:r>
            <a:endParaRPr>
              <a:solidFill>
                <a:srgbClr val="666666"/>
              </a:solidFill>
            </a:endParaRPr>
          </a:p>
        </p:txBody>
      </p:sp>
      <p:sp>
        <p:nvSpPr>
          <p:cNvPr id="376" name="Google Shape;376;p28"/>
          <p:cNvSpPr txBox="1"/>
          <p:nvPr/>
        </p:nvSpPr>
        <p:spPr>
          <a:xfrm>
            <a:off x="6369800" y="4847625"/>
            <a:ext cx="1218900" cy="24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rPr>
              <a:t>[Fig. 5]</a:t>
            </a:r>
            <a:endParaRPr>
              <a:solidFill>
                <a:srgbClr val="666666"/>
              </a:solidFill>
            </a:endParaRPr>
          </a:p>
        </p:txBody>
      </p:sp>
      <p:pic>
        <p:nvPicPr>
          <p:cNvPr id="377" name="Google Shape;377;p28"/>
          <p:cNvPicPr preferRelativeResize="0"/>
          <p:nvPr/>
        </p:nvPicPr>
        <p:blipFill>
          <a:blip r:embed="rId3">
            <a:alphaModFix/>
          </a:blip>
          <a:stretch>
            <a:fillRect/>
          </a:stretch>
        </p:blipFill>
        <p:spPr>
          <a:xfrm>
            <a:off x="4631600" y="4750"/>
            <a:ext cx="4512400" cy="4842875"/>
          </a:xfrm>
          <a:prstGeom prst="rect">
            <a:avLst/>
          </a:prstGeom>
          <a:noFill/>
          <a:ln>
            <a:noFill/>
          </a:ln>
        </p:spPr>
      </p:pic>
      <p:pic>
        <p:nvPicPr>
          <p:cNvPr id="378" name="Google Shape;378;p28"/>
          <p:cNvPicPr preferRelativeResize="0"/>
          <p:nvPr/>
        </p:nvPicPr>
        <p:blipFill>
          <a:blip r:embed="rId4">
            <a:alphaModFix/>
          </a:blip>
          <a:stretch>
            <a:fillRect/>
          </a:stretch>
        </p:blipFill>
        <p:spPr>
          <a:xfrm>
            <a:off x="0" y="0"/>
            <a:ext cx="4631600" cy="4847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85" name="Google Shape;385;p29"/>
          <p:cNvSpPr txBox="1"/>
          <p:nvPr/>
        </p:nvSpPr>
        <p:spPr>
          <a:xfrm>
            <a:off x="6388025" y="4847625"/>
            <a:ext cx="1218900" cy="24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rPr>
              <a:t>[Fig. 7]</a:t>
            </a:r>
            <a:endParaRPr>
              <a:solidFill>
                <a:srgbClr val="666666"/>
              </a:solidFill>
            </a:endParaRPr>
          </a:p>
        </p:txBody>
      </p:sp>
      <p:sp>
        <p:nvSpPr>
          <p:cNvPr id="386" name="Google Shape;386;p29"/>
          <p:cNvSpPr txBox="1"/>
          <p:nvPr/>
        </p:nvSpPr>
        <p:spPr>
          <a:xfrm>
            <a:off x="1872300" y="4850975"/>
            <a:ext cx="1218900" cy="24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rPr>
              <a:t>[Fig. 6]</a:t>
            </a:r>
            <a:endParaRPr>
              <a:solidFill>
                <a:srgbClr val="666666"/>
              </a:solidFill>
            </a:endParaRPr>
          </a:p>
        </p:txBody>
      </p:sp>
      <p:pic>
        <p:nvPicPr>
          <p:cNvPr id="387" name="Google Shape;387;p29"/>
          <p:cNvPicPr preferRelativeResize="0"/>
          <p:nvPr/>
        </p:nvPicPr>
        <p:blipFill>
          <a:blip r:embed="rId3">
            <a:alphaModFix/>
          </a:blip>
          <a:stretch>
            <a:fillRect/>
          </a:stretch>
        </p:blipFill>
        <p:spPr>
          <a:xfrm>
            <a:off x="0" y="-4750"/>
            <a:ext cx="4741275" cy="4855725"/>
          </a:xfrm>
          <a:prstGeom prst="rect">
            <a:avLst/>
          </a:prstGeom>
          <a:noFill/>
          <a:ln>
            <a:noFill/>
          </a:ln>
        </p:spPr>
      </p:pic>
      <p:pic>
        <p:nvPicPr>
          <p:cNvPr id="388" name="Google Shape;388;p29"/>
          <p:cNvPicPr preferRelativeResize="0"/>
          <p:nvPr/>
        </p:nvPicPr>
        <p:blipFill>
          <a:blip r:embed="rId4">
            <a:alphaModFix/>
          </a:blip>
          <a:stretch>
            <a:fillRect/>
          </a:stretch>
        </p:blipFill>
        <p:spPr>
          <a:xfrm>
            <a:off x="4741275" y="0"/>
            <a:ext cx="4402725" cy="4855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95" name="Google Shape;395;p30"/>
          <p:cNvSpPr txBox="1"/>
          <p:nvPr/>
        </p:nvSpPr>
        <p:spPr>
          <a:xfrm>
            <a:off x="1608838" y="2291275"/>
            <a:ext cx="1218900" cy="24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[Fig. 3]</a:t>
            </a:r>
            <a:endParaRPr/>
          </a:p>
        </p:txBody>
      </p:sp>
      <p:sp>
        <p:nvSpPr>
          <p:cNvPr id="396" name="Google Shape;396;p30"/>
          <p:cNvSpPr txBox="1"/>
          <p:nvPr/>
        </p:nvSpPr>
        <p:spPr>
          <a:xfrm>
            <a:off x="6857350" y="2291275"/>
            <a:ext cx="1218900" cy="24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[Fig. 3]</a:t>
            </a:r>
            <a:endParaRPr/>
          </a:p>
        </p:txBody>
      </p:sp>
      <p:sp>
        <p:nvSpPr>
          <p:cNvPr id="397" name="Google Shape;397;p30"/>
          <p:cNvSpPr txBox="1"/>
          <p:nvPr/>
        </p:nvSpPr>
        <p:spPr>
          <a:xfrm>
            <a:off x="1608838" y="4793075"/>
            <a:ext cx="1218900" cy="24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rPr>
              <a:t>[Fig. 8]</a:t>
            </a:r>
            <a:endParaRPr>
              <a:solidFill>
                <a:srgbClr val="666666"/>
              </a:solidFill>
            </a:endParaRPr>
          </a:p>
        </p:txBody>
      </p:sp>
      <p:sp>
        <p:nvSpPr>
          <p:cNvPr id="398" name="Google Shape;398;p30"/>
          <p:cNvSpPr txBox="1"/>
          <p:nvPr/>
        </p:nvSpPr>
        <p:spPr>
          <a:xfrm>
            <a:off x="6144275" y="4814125"/>
            <a:ext cx="1218900" cy="24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rPr>
              <a:t>[Fig. 9]</a:t>
            </a:r>
            <a:endParaRPr>
              <a:solidFill>
                <a:srgbClr val="666666"/>
              </a:solidFill>
            </a:endParaRPr>
          </a:p>
        </p:txBody>
      </p:sp>
      <p:pic>
        <p:nvPicPr>
          <p:cNvPr id="399" name="Google Shape;399;p30"/>
          <p:cNvPicPr preferRelativeResize="0"/>
          <p:nvPr/>
        </p:nvPicPr>
        <p:blipFill>
          <a:blip r:embed="rId3">
            <a:alphaModFix/>
          </a:blip>
          <a:stretch>
            <a:fillRect/>
          </a:stretch>
        </p:blipFill>
        <p:spPr>
          <a:xfrm>
            <a:off x="4460950" y="0"/>
            <a:ext cx="4683050" cy="4716875"/>
          </a:xfrm>
          <a:prstGeom prst="rect">
            <a:avLst/>
          </a:prstGeom>
          <a:noFill/>
          <a:ln>
            <a:noFill/>
          </a:ln>
        </p:spPr>
      </p:pic>
      <p:pic>
        <p:nvPicPr>
          <p:cNvPr id="400" name="Google Shape;400;p30"/>
          <p:cNvPicPr preferRelativeResize="0"/>
          <p:nvPr/>
        </p:nvPicPr>
        <p:blipFill>
          <a:blip r:embed="rId4">
            <a:alphaModFix/>
          </a:blip>
          <a:stretch>
            <a:fillRect/>
          </a:stretch>
        </p:blipFill>
        <p:spPr>
          <a:xfrm>
            <a:off x="0" y="0"/>
            <a:ext cx="4460950" cy="4716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407" name="Google Shape;407;p31"/>
          <p:cNvSpPr txBox="1"/>
          <p:nvPr/>
        </p:nvSpPr>
        <p:spPr>
          <a:xfrm>
            <a:off x="3962550" y="4838650"/>
            <a:ext cx="1218900" cy="24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rPr>
              <a:t>[Fig. 10]</a:t>
            </a:r>
            <a:endParaRPr>
              <a:solidFill>
                <a:srgbClr val="666666"/>
              </a:solidFill>
            </a:endParaRPr>
          </a:p>
        </p:txBody>
      </p:sp>
      <p:pic>
        <p:nvPicPr>
          <p:cNvPr id="408" name="Google Shape;408;p31"/>
          <p:cNvPicPr preferRelativeResize="0"/>
          <p:nvPr/>
        </p:nvPicPr>
        <p:blipFill>
          <a:blip r:embed="rId3">
            <a:alphaModFix/>
          </a:blip>
          <a:stretch>
            <a:fillRect/>
          </a:stretch>
        </p:blipFill>
        <p:spPr>
          <a:xfrm>
            <a:off x="230550" y="1"/>
            <a:ext cx="8682925" cy="4777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374725" y="109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of Tasks</a:t>
            </a:r>
            <a:endParaRPr/>
          </a:p>
        </p:txBody>
      </p:sp>
      <p:sp>
        <p:nvSpPr>
          <p:cNvPr id="284" name="Google Shape;284;p14"/>
          <p:cNvSpPr txBox="1"/>
          <p:nvPr>
            <p:ph idx="1" type="body"/>
          </p:nvPr>
        </p:nvSpPr>
        <p:spPr>
          <a:xfrm>
            <a:off x="343200" y="780050"/>
            <a:ext cx="8457600" cy="3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1150" lvl="0" marL="457200" rtl="0" algn="l">
              <a:spcBef>
                <a:spcPts val="1600"/>
              </a:spcBef>
              <a:spcAft>
                <a:spcPts val="0"/>
              </a:spcAft>
              <a:buSzPts val="1300"/>
              <a:buAutoNum type="arabicPeriod"/>
            </a:pPr>
            <a:r>
              <a:rPr lang="en"/>
              <a:t>Add Airflow on Ambari HDP using mpack.</a:t>
            </a:r>
            <a:endParaRPr/>
          </a:p>
          <a:p>
            <a:pPr indent="-311150" lvl="0" marL="457200" rtl="0" algn="l">
              <a:spcBef>
                <a:spcPts val="0"/>
              </a:spcBef>
              <a:spcAft>
                <a:spcPts val="0"/>
              </a:spcAft>
              <a:buSzPts val="1300"/>
              <a:buAutoNum type="arabicPeriod"/>
            </a:pPr>
            <a:r>
              <a:rPr lang="en"/>
              <a:t>Work with Local executor ,Sequential Executor ,Celery Executor.</a:t>
            </a:r>
            <a:endParaRPr/>
          </a:p>
          <a:p>
            <a:pPr indent="-311150" lvl="0" marL="457200" rtl="0" algn="l">
              <a:spcBef>
                <a:spcPts val="0"/>
              </a:spcBef>
              <a:spcAft>
                <a:spcPts val="0"/>
              </a:spcAft>
              <a:buSzPts val="1300"/>
              <a:buAutoNum type="arabicPeriod"/>
            </a:pPr>
            <a:r>
              <a:rPr lang="en"/>
              <a:t>Work with BranchPythonOperator</a:t>
            </a:r>
            <a:endParaRPr/>
          </a:p>
          <a:p>
            <a:pPr indent="-311150" lvl="0" marL="457200" rtl="0" algn="l">
              <a:spcBef>
                <a:spcPts val="0"/>
              </a:spcBef>
              <a:spcAft>
                <a:spcPts val="0"/>
              </a:spcAft>
              <a:buSzPts val="1300"/>
              <a:buAutoNum type="arabicPeriod"/>
            </a:pPr>
            <a:r>
              <a:rPr lang="en"/>
              <a:t>PartitionBy work with multiple category and apply filters ,aggregation ,groupBy ,orderBy on dataframes.</a:t>
            </a:r>
            <a:endParaRPr/>
          </a:p>
          <a:p>
            <a:pPr indent="-311150" lvl="0" marL="457200" rtl="0" algn="l">
              <a:spcBef>
                <a:spcPts val="0"/>
              </a:spcBef>
              <a:spcAft>
                <a:spcPts val="0"/>
              </a:spcAft>
              <a:buSzPts val="1300"/>
              <a:buAutoNum type="arabicPeriod"/>
            </a:pPr>
            <a:r>
              <a:rPr lang="en"/>
              <a:t>Using master=local instead of YARN for SparkContext</a:t>
            </a:r>
            <a:endParaRPr/>
          </a:p>
          <a:p>
            <a:pPr indent="-311150" lvl="0" marL="457200" rtl="0" algn="l">
              <a:spcBef>
                <a:spcPts val="0"/>
              </a:spcBef>
              <a:spcAft>
                <a:spcPts val="0"/>
              </a:spcAft>
              <a:buSzPts val="1300"/>
              <a:buAutoNum type="arabicPeriod"/>
            </a:pPr>
            <a:r>
              <a:rPr lang="en"/>
              <a:t>Work with kaggle datasets and apply some business logic to get meaningful data. </a:t>
            </a:r>
            <a:endParaRPr/>
          </a:p>
          <a:p>
            <a:pPr indent="-311150" lvl="0" marL="457200" rtl="0" algn="l">
              <a:spcBef>
                <a:spcPts val="0"/>
              </a:spcBef>
              <a:spcAft>
                <a:spcPts val="0"/>
              </a:spcAft>
              <a:buSzPts val="1300"/>
              <a:buAutoNum type="arabicPeriod"/>
            </a:pPr>
            <a:r>
              <a:rPr lang="en"/>
              <a:t>Upload code and presentation at GitHub.</a:t>
            </a:r>
            <a:endParaRPr/>
          </a:p>
          <a:p>
            <a:pPr indent="0" lvl="0" marL="45720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415" name="Google Shape;415;p32"/>
          <p:cNvSpPr txBox="1"/>
          <p:nvPr/>
        </p:nvSpPr>
        <p:spPr>
          <a:xfrm>
            <a:off x="1866150" y="4814275"/>
            <a:ext cx="1218900" cy="24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rPr>
              <a:t>[Fig. 11]</a:t>
            </a:r>
            <a:endParaRPr>
              <a:solidFill>
                <a:srgbClr val="666666"/>
              </a:solidFill>
            </a:endParaRPr>
          </a:p>
        </p:txBody>
      </p:sp>
      <p:sp>
        <p:nvSpPr>
          <p:cNvPr id="416" name="Google Shape;416;p32"/>
          <p:cNvSpPr txBox="1"/>
          <p:nvPr/>
        </p:nvSpPr>
        <p:spPr>
          <a:xfrm>
            <a:off x="6552625" y="4814275"/>
            <a:ext cx="1218900" cy="24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rPr>
              <a:t>[Fig. 12]</a:t>
            </a:r>
            <a:endParaRPr>
              <a:solidFill>
                <a:srgbClr val="666666"/>
              </a:solidFill>
            </a:endParaRPr>
          </a:p>
        </p:txBody>
      </p:sp>
      <p:pic>
        <p:nvPicPr>
          <p:cNvPr id="417" name="Google Shape;417;p32"/>
          <p:cNvPicPr preferRelativeResize="0"/>
          <p:nvPr/>
        </p:nvPicPr>
        <p:blipFill>
          <a:blip r:embed="rId3">
            <a:alphaModFix/>
          </a:blip>
          <a:stretch>
            <a:fillRect/>
          </a:stretch>
        </p:blipFill>
        <p:spPr>
          <a:xfrm>
            <a:off x="4657725" y="19050"/>
            <a:ext cx="4486275" cy="4795225"/>
          </a:xfrm>
          <a:prstGeom prst="rect">
            <a:avLst/>
          </a:prstGeom>
          <a:noFill/>
          <a:ln>
            <a:noFill/>
          </a:ln>
        </p:spPr>
      </p:pic>
      <p:pic>
        <p:nvPicPr>
          <p:cNvPr id="418" name="Google Shape;418;p32"/>
          <p:cNvPicPr preferRelativeResize="0"/>
          <p:nvPr/>
        </p:nvPicPr>
        <p:blipFill>
          <a:blip r:embed="rId4">
            <a:alphaModFix/>
          </a:blip>
          <a:stretch>
            <a:fillRect/>
          </a:stretch>
        </p:blipFill>
        <p:spPr>
          <a:xfrm>
            <a:off x="0" y="0"/>
            <a:ext cx="4657725" cy="4814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3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25" name="Google Shape;425;p33"/>
          <p:cNvPicPr preferRelativeResize="0"/>
          <p:nvPr/>
        </p:nvPicPr>
        <p:blipFill>
          <a:blip r:embed="rId3">
            <a:alphaModFix/>
          </a:blip>
          <a:stretch>
            <a:fillRect/>
          </a:stretch>
        </p:blipFill>
        <p:spPr>
          <a:xfrm>
            <a:off x="0" y="0"/>
            <a:ext cx="9144000" cy="5143500"/>
          </a:xfrm>
          <a:prstGeom prst="rect">
            <a:avLst/>
          </a:prstGeom>
          <a:noFill/>
          <a:ln>
            <a:noFill/>
          </a:ln>
        </p:spPr>
      </p:pic>
      <p:sp>
        <p:nvSpPr>
          <p:cNvPr id="426" name="Google Shape;426;p33"/>
          <p:cNvSpPr txBox="1"/>
          <p:nvPr/>
        </p:nvSpPr>
        <p:spPr>
          <a:xfrm>
            <a:off x="3962550" y="4753200"/>
            <a:ext cx="1218900" cy="24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rPr>
              <a:t>[Fig. 13]</a:t>
            </a:r>
            <a:endParaRPr>
              <a:solidFill>
                <a:srgbClr val="666666"/>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3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33" name="Google Shape;433;p34"/>
          <p:cNvPicPr preferRelativeResize="0"/>
          <p:nvPr/>
        </p:nvPicPr>
        <p:blipFill>
          <a:blip r:embed="rId3">
            <a:alphaModFix/>
          </a:blip>
          <a:stretch>
            <a:fillRect/>
          </a:stretch>
        </p:blipFill>
        <p:spPr>
          <a:xfrm>
            <a:off x="52425" y="4775"/>
            <a:ext cx="9091600" cy="4968100"/>
          </a:xfrm>
          <a:prstGeom prst="rect">
            <a:avLst/>
          </a:prstGeom>
          <a:noFill/>
          <a:ln>
            <a:noFill/>
          </a:ln>
        </p:spPr>
      </p:pic>
      <p:sp>
        <p:nvSpPr>
          <p:cNvPr id="434" name="Google Shape;434;p34"/>
          <p:cNvSpPr txBox="1"/>
          <p:nvPr/>
        </p:nvSpPr>
        <p:spPr>
          <a:xfrm>
            <a:off x="4209600" y="4847625"/>
            <a:ext cx="1218900" cy="24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rPr>
              <a:t>[Fig. 14]</a:t>
            </a:r>
            <a:endParaRPr>
              <a:solidFill>
                <a:srgbClr val="666666"/>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3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441" name="Google Shape;441;p35"/>
          <p:cNvSpPr txBox="1"/>
          <p:nvPr/>
        </p:nvSpPr>
        <p:spPr>
          <a:xfrm>
            <a:off x="1604100" y="4823400"/>
            <a:ext cx="1218900" cy="24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highlight>
                  <a:srgbClr val="FFFFFF"/>
                </a:highlight>
              </a:rPr>
              <a:t>[Fig. 15]</a:t>
            </a:r>
            <a:endParaRPr>
              <a:solidFill>
                <a:srgbClr val="666666"/>
              </a:solidFill>
              <a:highlight>
                <a:srgbClr val="FFFFFF"/>
              </a:highlight>
            </a:endParaRPr>
          </a:p>
        </p:txBody>
      </p:sp>
      <p:sp>
        <p:nvSpPr>
          <p:cNvPr id="442" name="Google Shape;442;p35"/>
          <p:cNvSpPr txBox="1"/>
          <p:nvPr/>
        </p:nvSpPr>
        <p:spPr>
          <a:xfrm>
            <a:off x="6373075" y="4823400"/>
            <a:ext cx="1218900" cy="24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highlight>
                  <a:srgbClr val="FFFFFF"/>
                </a:highlight>
              </a:rPr>
              <a:t>[Fig. 16]</a:t>
            </a:r>
            <a:endParaRPr/>
          </a:p>
        </p:txBody>
      </p:sp>
      <p:pic>
        <p:nvPicPr>
          <p:cNvPr id="443" name="Google Shape;443;p35"/>
          <p:cNvPicPr preferRelativeResize="0"/>
          <p:nvPr/>
        </p:nvPicPr>
        <p:blipFill>
          <a:blip r:embed="rId3">
            <a:alphaModFix/>
          </a:blip>
          <a:stretch>
            <a:fillRect/>
          </a:stretch>
        </p:blipFill>
        <p:spPr>
          <a:xfrm>
            <a:off x="0" y="19050"/>
            <a:ext cx="4521900" cy="4804350"/>
          </a:xfrm>
          <a:prstGeom prst="rect">
            <a:avLst/>
          </a:prstGeom>
          <a:noFill/>
          <a:ln>
            <a:noFill/>
          </a:ln>
        </p:spPr>
      </p:pic>
      <p:pic>
        <p:nvPicPr>
          <p:cNvPr id="444" name="Google Shape;444;p35"/>
          <p:cNvPicPr preferRelativeResize="0"/>
          <p:nvPr/>
        </p:nvPicPr>
        <p:blipFill>
          <a:blip r:embed="rId4">
            <a:alphaModFix/>
          </a:blip>
          <a:stretch>
            <a:fillRect/>
          </a:stretch>
        </p:blipFill>
        <p:spPr>
          <a:xfrm>
            <a:off x="4521900" y="0"/>
            <a:ext cx="4622100" cy="4804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36"/>
          <p:cNvSpPr txBox="1"/>
          <p:nvPr>
            <p:ph type="title"/>
          </p:nvPr>
        </p:nvSpPr>
        <p:spPr>
          <a:xfrm>
            <a:off x="1303800" y="598575"/>
            <a:ext cx="7030500" cy="8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450" name="Google Shape;450;p36"/>
          <p:cNvSpPr txBox="1"/>
          <p:nvPr>
            <p:ph idx="1" type="body"/>
          </p:nvPr>
        </p:nvSpPr>
        <p:spPr>
          <a:xfrm>
            <a:off x="1303800" y="1502525"/>
            <a:ext cx="7435200" cy="27513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MPack-Ambari</a:t>
            </a:r>
            <a:r>
              <a:rPr lang="en"/>
              <a:t>:-</a:t>
            </a:r>
            <a:r>
              <a:rPr lang="en" u="sng">
                <a:solidFill>
                  <a:schemeClr val="accent5"/>
                </a:solidFill>
                <a:hlinkClick r:id="rId3"/>
              </a:rPr>
              <a:t>https://medium.com/@mykolamykhalov/integrating-apache-airflow-with-apache-ambari-ccab2c90173</a:t>
            </a:r>
            <a:endParaRPr/>
          </a:p>
          <a:p>
            <a:pPr indent="-311150" lvl="0" marL="457200" rtl="0" algn="l">
              <a:lnSpc>
                <a:spcPct val="115000"/>
              </a:lnSpc>
              <a:spcBef>
                <a:spcPts val="0"/>
              </a:spcBef>
              <a:spcAft>
                <a:spcPts val="0"/>
              </a:spcAft>
              <a:buSzPts val="1300"/>
              <a:buChar char="●"/>
            </a:pPr>
            <a:r>
              <a:rPr lang="en" u="sng">
                <a:solidFill>
                  <a:schemeClr val="hlink"/>
                </a:solidFill>
                <a:hlinkClick r:id="rId4"/>
              </a:rPr>
              <a:t>https://github.com/miho120/ambari-airflow-mpack</a:t>
            </a:r>
            <a:endParaRPr/>
          </a:p>
          <a:p>
            <a:pPr indent="-311150" lvl="0" marL="457200" rtl="0" algn="l">
              <a:lnSpc>
                <a:spcPct val="115000"/>
              </a:lnSpc>
              <a:spcBef>
                <a:spcPts val="0"/>
              </a:spcBef>
              <a:spcAft>
                <a:spcPts val="0"/>
              </a:spcAft>
              <a:buSzPts val="1300"/>
              <a:buChar char="●"/>
            </a:pPr>
            <a:r>
              <a:rPr lang="en" u="sng">
                <a:solidFill>
                  <a:schemeClr val="hlink"/>
                </a:solidFill>
                <a:hlinkClick r:id="rId5"/>
              </a:rPr>
              <a:t>https://medium.com/@mykolamykhalov/integrating-apache-airflow-with-apache-ambari-ccab2c90173</a:t>
            </a:r>
            <a:endParaRPr/>
          </a:p>
          <a:p>
            <a:pPr indent="-311150" lvl="0" marL="457200" rtl="0" algn="l">
              <a:lnSpc>
                <a:spcPct val="115000"/>
              </a:lnSpc>
              <a:spcBef>
                <a:spcPts val="0"/>
              </a:spcBef>
              <a:spcAft>
                <a:spcPts val="0"/>
              </a:spcAft>
              <a:buSzPts val="1300"/>
              <a:buChar char="●"/>
            </a:pPr>
            <a:r>
              <a:rPr lang="en" u="sng">
                <a:solidFill>
                  <a:schemeClr val="hlink"/>
                </a:solidFill>
                <a:hlinkClick r:id="rId6"/>
              </a:rPr>
              <a:t>https://medium.com/a-r-g-o/installing-apache-airflow-on-ubuntu-aws-6ebac15db211</a:t>
            </a:r>
            <a:endParaRPr/>
          </a:p>
          <a:p>
            <a:pPr indent="-311150" lvl="0" marL="457200" rtl="0" algn="l">
              <a:lnSpc>
                <a:spcPct val="115000"/>
              </a:lnSpc>
              <a:spcBef>
                <a:spcPts val="0"/>
              </a:spcBef>
              <a:spcAft>
                <a:spcPts val="0"/>
              </a:spcAft>
              <a:buSzPts val="1300"/>
              <a:buChar char="●"/>
            </a:pPr>
            <a:r>
              <a:rPr lang="en"/>
              <a:t>Sequential Executors:-</a:t>
            </a:r>
            <a:r>
              <a:rPr lang="en" u="sng">
                <a:solidFill>
                  <a:schemeClr val="accent5"/>
                </a:solidFill>
                <a:hlinkClick r:id="rId7"/>
              </a:rPr>
              <a:t>https://airflow.apache.org/start.html</a:t>
            </a:r>
            <a:endParaRPr/>
          </a:p>
          <a:p>
            <a:pPr indent="-311150" lvl="0" marL="457200" rtl="0" algn="l">
              <a:lnSpc>
                <a:spcPct val="115000"/>
              </a:lnSpc>
              <a:spcBef>
                <a:spcPts val="0"/>
              </a:spcBef>
              <a:spcAft>
                <a:spcPts val="0"/>
              </a:spcAft>
              <a:buSzPts val="1300"/>
              <a:buChar char="●"/>
            </a:pPr>
            <a:r>
              <a:rPr lang="en"/>
              <a:t>Local executors:-</a:t>
            </a:r>
            <a:r>
              <a:rPr lang="en" u="sng">
                <a:solidFill>
                  <a:schemeClr val="accent5"/>
                </a:solidFill>
                <a:hlinkClick r:id="rId8"/>
              </a:rPr>
              <a:t>http://airflow.apache.org/_modules/airflow/executors/local_executor.html</a:t>
            </a:r>
            <a:endParaRPr/>
          </a:p>
          <a:p>
            <a:pPr indent="-311150" lvl="0" marL="457200" rtl="0" algn="l">
              <a:lnSpc>
                <a:spcPct val="115000"/>
              </a:lnSpc>
              <a:spcBef>
                <a:spcPts val="0"/>
              </a:spcBef>
              <a:spcAft>
                <a:spcPts val="0"/>
              </a:spcAft>
              <a:buSzPts val="1300"/>
              <a:buChar char="●"/>
            </a:pPr>
            <a:r>
              <a:rPr lang="en"/>
              <a:t>Celery Executor:-</a:t>
            </a:r>
            <a:r>
              <a:rPr lang="en" u="sng">
                <a:solidFill>
                  <a:schemeClr val="accent5"/>
                </a:solidFill>
                <a:hlinkClick r:id="rId9"/>
              </a:rPr>
              <a:t>https://airflow.apache.org/howto/executor/use-celery.html</a:t>
            </a:r>
            <a:endParaRPr/>
          </a:p>
          <a:p>
            <a:pPr indent="-311150" lvl="0" marL="457200" rtl="0" algn="l">
              <a:lnSpc>
                <a:spcPct val="115000"/>
              </a:lnSpc>
              <a:spcBef>
                <a:spcPts val="0"/>
              </a:spcBef>
              <a:spcAft>
                <a:spcPts val="0"/>
              </a:spcAft>
              <a:buSzPts val="1300"/>
              <a:buChar char="●"/>
            </a:pPr>
            <a:r>
              <a:rPr lang="en"/>
              <a:t>BranchPythonOperator:-</a:t>
            </a:r>
            <a:r>
              <a:rPr lang="en" u="sng">
                <a:solidFill>
                  <a:schemeClr val="accent5"/>
                </a:solidFill>
                <a:hlinkClick r:id="rId10"/>
              </a:rPr>
              <a:t>https://airflow.apache.org/concepts.html</a:t>
            </a:r>
            <a:endParaRPr/>
          </a:p>
          <a:p>
            <a:pPr indent="-311150" lvl="0" marL="457200" rtl="0" algn="l">
              <a:lnSpc>
                <a:spcPct val="115000"/>
              </a:lnSpc>
              <a:spcBef>
                <a:spcPts val="0"/>
              </a:spcBef>
              <a:spcAft>
                <a:spcPts val="0"/>
              </a:spcAft>
              <a:buSzPts val="1300"/>
              <a:buChar char="●"/>
            </a:pPr>
            <a:r>
              <a:rPr lang="en"/>
              <a:t>Kaggle Dataset:-</a:t>
            </a:r>
            <a:r>
              <a:rPr lang="en" u="sng">
                <a:solidFill>
                  <a:schemeClr val="accent5"/>
                </a:solidFill>
                <a:hlinkClick r:id="rId11"/>
              </a:rPr>
              <a:t>https://www.kaggle.com/donorschoose/io/home</a:t>
            </a:r>
            <a:endParaRPr/>
          </a:p>
          <a:p>
            <a:pPr indent="-311150" lvl="0" marL="457200" rtl="0" algn="l">
              <a:lnSpc>
                <a:spcPct val="115000"/>
              </a:lnSpc>
              <a:spcBef>
                <a:spcPts val="0"/>
              </a:spcBef>
              <a:spcAft>
                <a:spcPts val="0"/>
              </a:spcAft>
              <a:buSzPts val="1300"/>
              <a:buChar char="●"/>
            </a:pPr>
            <a:r>
              <a:rPr lang="en"/>
              <a:t>Yaml encryption:- </a:t>
            </a:r>
            <a:r>
              <a:rPr lang="en" u="sng">
                <a:solidFill>
                  <a:schemeClr val="hlink"/>
                </a:solidFill>
                <a:hlinkClick r:id="rId12"/>
              </a:rPr>
              <a:t>https://pypi.org/project/yaycl-crypt/</a:t>
            </a:r>
            <a:endParaRPr/>
          </a:p>
          <a:p>
            <a:pPr indent="0" lvl="0" marL="45720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72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Airflow using MPack</a:t>
            </a:r>
            <a:endParaRPr/>
          </a:p>
        </p:txBody>
      </p:sp>
      <p:sp>
        <p:nvSpPr>
          <p:cNvPr id="290" name="Google Shape;290;p15"/>
          <p:cNvSpPr txBox="1"/>
          <p:nvPr>
            <p:ph idx="1" type="body"/>
          </p:nvPr>
        </p:nvSpPr>
        <p:spPr>
          <a:xfrm>
            <a:off x="1303800" y="1401675"/>
            <a:ext cx="7528500" cy="3485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What is MPack?</a:t>
            </a:r>
            <a:endParaRPr/>
          </a:p>
          <a:p>
            <a:pPr indent="-304800" lvl="1" marL="914400" rtl="0" algn="l">
              <a:spcBef>
                <a:spcPts val="0"/>
              </a:spcBef>
              <a:spcAft>
                <a:spcPts val="0"/>
              </a:spcAft>
              <a:buSzPts val="1200"/>
              <a:buChar char="○"/>
            </a:pPr>
            <a:r>
              <a:rPr lang="en" sz="1200"/>
              <a:t>add an "add-on" service (custom service) to the stack definition, one has to manually add the add-on service to the stack definition on an Ambari Server. There is no release vehicle that can be used to ship add-on services.</a:t>
            </a:r>
            <a:r>
              <a:rPr lang="en" sz="1200"/>
              <a:t> </a:t>
            </a:r>
            <a:endParaRPr sz="1200"/>
          </a:p>
          <a:p>
            <a:pPr indent="-311150" lvl="0" marL="457200" rtl="0" algn="l">
              <a:spcBef>
                <a:spcPts val="0"/>
              </a:spcBef>
              <a:spcAft>
                <a:spcPts val="0"/>
              </a:spcAft>
              <a:buSzPts val="1300"/>
              <a:buChar char="●"/>
            </a:pPr>
            <a:r>
              <a:rPr lang="en"/>
              <a:t>Problem Statement :- Airflow webserver UI is not responding. </a:t>
            </a:r>
            <a:endParaRPr/>
          </a:p>
          <a:p>
            <a:pPr indent="-311150" lvl="0" marL="457200" rtl="0" algn="l">
              <a:spcBef>
                <a:spcPts val="0"/>
              </a:spcBef>
              <a:spcAft>
                <a:spcPts val="0"/>
              </a:spcAft>
              <a:buSzPts val="1300"/>
              <a:buChar char="●"/>
            </a:pPr>
            <a:r>
              <a:rPr lang="en"/>
              <a:t>Solution :- No solution found yet.</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Airflow</a:t>
            </a:r>
            <a:r>
              <a:rPr lang="en"/>
              <a:t> Sequential Executor (default)</a:t>
            </a:r>
            <a:endParaRPr/>
          </a:p>
        </p:txBody>
      </p:sp>
      <p:sp>
        <p:nvSpPr>
          <p:cNvPr id="296" name="Google Shape;296;p16"/>
          <p:cNvSpPr txBox="1"/>
          <p:nvPr>
            <p:ph idx="1" type="body"/>
          </p:nvPr>
        </p:nvSpPr>
        <p:spPr>
          <a:xfrm>
            <a:off x="1303800" y="141720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Airflow uses a sqlite database, which you should outgrow fairly quickly since no parallelization is possible using this database backend. It works in conjunction with the SequentialExecutor which will only run task instances sequentially.</a:t>
            </a:r>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Airflow Local executor</a:t>
            </a:r>
            <a:endParaRPr/>
          </a:p>
        </p:txBody>
      </p:sp>
      <p:sp>
        <p:nvSpPr>
          <p:cNvPr id="302" name="Google Shape;302;p17"/>
          <p:cNvSpPr txBox="1"/>
          <p:nvPr>
            <p:ph idx="1" type="body"/>
          </p:nvPr>
        </p:nvSpPr>
        <p:spPr>
          <a:xfrm>
            <a:off x="1303800" y="1300950"/>
            <a:ext cx="7030500" cy="3403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LocalExecutor executes tasks locally in parallel. It uses the</a:t>
            </a:r>
            <a:br>
              <a:rPr lang="en"/>
            </a:br>
            <a:r>
              <a:rPr lang="en"/>
              <a:t>    multiprocessing Python library and queues to parallelize the execution</a:t>
            </a:r>
            <a:br>
              <a:rPr lang="en"/>
            </a:br>
            <a:r>
              <a:rPr lang="en"/>
              <a:t>    of tasks.</a:t>
            </a:r>
            <a:endParaRPr/>
          </a:p>
          <a:p>
            <a:pPr indent="-311150" lvl="0" marL="457200" rtl="0" algn="l">
              <a:spcBef>
                <a:spcPts val="0"/>
              </a:spcBef>
              <a:spcAft>
                <a:spcPts val="0"/>
              </a:spcAft>
              <a:buSzPts val="1300"/>
              <a:buChar char="●"/>
            </a:pPr>
            <a:r>
              <a:rPr lang="en"/>
              <a:t>Need to install PostgreSQL or MySql to support parallelism.</a:t>
            </a:r>
            <a:endParaRPr/>
          </a:p>
          <a:p>
            <a:pPr indent="0" lvl="0" marL="457200" rtl="0" algn="l">
              <a:spcBef>
                <a:spcPts val="1600"/>
              </a:spcBef>
              <a:spcAft>
                <a:spcPts val="0"/>
              </a:spcAft>
              <a:buNone/>
            </a:pPr>
            <a:r>
              <a:rPr b="1" lang="en"/>
              <a:t>Setting-up :-</a:t>
            </a:r>
            <a:endParaRPr b="1"/>
          </a:p>
          <a:p>
            <a:pPr indent="0" lvl="0" marL="457200" rtl="0" algn="l">
              <a:spcBef>
                <a:spcPts val="0"/>
              </a:spcBef>
              <a:spcAft>
                <a:spcPts val="0"/>
              </a:spcAft>
              <a:buNone/>
            </a:pPr>
            <a:r>
              <a:rPr b="1" lang="en"/>
              <a:t>	</a:t>
            </a:r>
            <a:r>
              <a:rPr lang="en"/>
              <a:t>$gedit</a:t>
            </a:r>
            <a:r>
              <a:rPr b="1" lang="en"/>
              <a:t> ~/</a:t>
            </a:r>
            <a:r>
              <a:rPr lang="en"/>
              <a:t>a</a:t>
            </a:r>
            <a:r>
              <a:rPr lang="en"/>
              <a:t>irflow</a:t>
            </a:r>
            <a:r>
              <a:rPr b="1" lang="en"/>
              <a:t>/</a:t>
            </a:r>
            <a:r>
              <a:rPr lang="en"/>
              <a:t>a</a:t>
            </a:r>
            <a:r>
              <a:rPr lang="en"/>
              <a:t>irflow.cfg</a:t>
            </a:r>
            <a:endParaRPr b="1"/>
          </a:p>
          <a:p>
            <a:pPr indent="457200" lvl="0" marL="457200" rtl="0" algn="l">
              <a:spcBef>
                <a:spcPts val="0"/>
              </a:spcBef>
              <a:spcAft>
                <a:spcPts val="0"/>
              </a:spcAft>
              <a:buNone/>
            </a:pPr>
            <a:r>
              <a:rPr lang="en"/>
              <a:t>#change configurations</a:t>
            </a:r>
            <a:endParaRPr/>
          </a:p>
          <a:p>
            <a:pPr indent="457200" lvl="0" marL="457200" rtl="0" algn="l">
              <a:spcBef>
                <a:spcPts val="0"/>
              </a:spcBef>
              <a:spcAft>
                <a:spcPts val="0"/>
              </a:spcAft>
              <a:buNone/>
            </a:pPr>
            <a:r>
              <a:rPr lang="en"/>
              <a:t>executor = LocalExecutor</a:t>
            </a:r>
            <a:endParaRPr/>
          </a:p>
          <a:p>
            <a:pPr indent="457200" lvl="0" marL="457200" rtl="0" algn="l">
              <a:spcBef>
                <a:spcPts val="0"/>
              </a:spcBef>
              <a:spcAft>
                <a:spcPts val="0"/>
              </a:spcAft>
              <a:buNone/>
            </a:pPr>
            <a:r>
              <a:rPr lang="en"/>
              <a:t>result_backend = db+mysql://airflow:airflow@localhost:3306/airflow</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Airflow Celery Executor</a:t>
            </a:r>
            <a:endParaRPr/>
          </a:p>
        </p:txBody>
      </p:sp>
      <p:sp>
        <p:nvSpPr>
          <p:cNvPr id="308" name="Google Shape;308;p18"/>
          <p:cNvSpPr txBox="1"/>
          <p:nvPr>
            <p:ph idx="1" type="body"/>
          </p:nvPr>
        </p:nvSpPr>
        <p:spPr>
          <a:xfrm>
            <a:off x="1303800" y="1368450"/>
            <a:ext cx="7030500" cy="3616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CeleryExecutor is one of the ways you can scale out the number of workers. For this to work, you need to setup a Celery backend (RabbitMQ, Redis, …) and change your airflow.cfg to point the executor parameter to CeleryExecutor and provide the related Celery settings.</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b="1" lang="en"/>
              <a:t>Setting-up :-</a:t>
            </a:r>
            <a:endParaRPr b="1"/>
          </a:p>
          <a:p>
            <a:pPr indent="0" lvl="0" marL="457200" rtl="0" algn="l">
              <a:spcBef>
                <a:spcPts val="0"/>
              </a:spcBef>
              <a:spcAft>
                <a:spcPts val="0"/>
              </a:spcAft>
              <a:buNone/>
            </a:pPr>
            <a:r>
              <a:rPr b="1" lang="en"/>
              <a:t>	</a:t>
            </a:r>
            <a:r>
              <a:rPr lang="en"/>
              <a:t>$gedit</a:t>
            </a:r>
            <a:r>
              <a:rPr b="1" lang="en"/>
              <a:t> ~/</a:t>
            </a:r>
            <a:r>
              <a:rPr lang="en"/>
              <a:t>airflow</a:t>
            </a:r>
            <a:r>
              <a:rPr b="1" lang="en"/>
              <a:t>/</a:t>
            </a:r>
            <a:r>
              <a:rPr lang="en"/>
              <a:t>airflow.cfg</a:t>
            </a:r>
            <a:endParaRPr b="1"/>
          </a:p>
          <a:p>
            <a:pPr indent="457200" lvl="0" marL="457200" rtl="0" algn="l">
              <a:spcBef>
                <a:spcPts val="0"/>
              </a:spcBef>
              <a:spcAft>
                <a:spcPts val="0"/>
              </a:spcAft>
              <a:buNone/>
            </a:pPr>
            <a:r>
              <a:rPr lang="en"/>
              <a:t>#change configurations</a:t>
            </a:r>
            <a:endParaRPr/>
          </a:p>
          <a:p>
            <a:pPr indent="457200" lvl="0" marL="457200" rtl="0" algn="l">
              <a:spcBef>
                <a:spcPts val="0"/>
              </a:spcBef>
              <a:spcAft>
                <a:spcPts val="0"/>
              </a:spcAft>
              <a:buNone/>
            </a:pPr>
            <a:r>
              <a:rPr lang="en"/>
              <a:t>executor = CeleryExecutor</a:t>
            </a:r>
            <a:endParaRPr/>
          </a:p>
          <a:p>
            <a:pPr indent="457200" lvl="0" marL="457200" rtl="0" algn="l">
              <a:spcBef>
                <a:spcPts val="0"/>
              </a:spcBef>
              <a:spcAft>
                <a:spcPts val="0"/>
              </a:spcAft>
              <a:buNone/>
            </a:pPr>
            <a:r>
              <a:rPr lang="en"/>
              <a:t>result_backend = db+mysql://airflow:airflow@localhost:3306/airflow</a:t>
            </a:r>
            <a:endParaRPr/>
          </a:p>
          <a:p>
            <a:pPr indent="457200" lvl="0" marL="457200" rtl="0" algn="l">
              <a:spcBef>
                <a:spcPts val="1600"/>
              </a:spcBef>
              <a:spcAft>
                <a:spcPts val="0"/>
              </a:spcAft>
              <a:buNone/>
            </a:pPr>
            <a:r>
              <a:rPr lang="en"/>
              <a:t>[celery]</a:t>
            </a:r>
            <a:endParaRPr/>
          </a:p>
          <a:p>
            <a:pPr indent="457200" lvl="0" marL="457200" rtl="0" algn="l">
              <a:spcBef>
                <a:spcPts val="0"/>
              </a:spcBef>
              <a:spcAft>
                <a:spcPts val="0"/>
              </a:spcAft>
              <a:buNone/>
            </a:pPr>
            <a:r>
              <a:rPr lang="en"/>
              <a:t>broker_url = pyamqp://guest:guest@localhost:5672/airflow</a:t>
            </a:r>
            <a:endParaRPr/>
          </a:p>
          <a:p>
            <a:pPr indent="457200" lvl="0" marL="457200" rtl="0" algn="l">
              <a:spcBef>
                <a:spcPts val="0"/>
              </a:spcBef>
              <a:spcAft>
                <a:spcPts val="0"/>
              </a:spcAft>
              <a:buNone/>
            </a:pPr>
            <a:r>
              <a:rPr lang="en"/>
              <a:t>celery_result_backend = pyamqp://guest:guest@localhost:5672/airflow</a:t>
            </a:r>
            <a:endParaRPr/>
          </a:p>
          <a:p>
            <a:pPr indent="0" lvl="0" marL="45720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BranchPythonOperator</a:t>
            </a:r>
            <a:endParaRPr/>
          </a:p>
        </p:txBody>
      </p:sp>
      <p:sp>
        <p:nvSpPr>
          <p:cNvPr id="314" name="Google Shape;314;p19"/>
          <p:cNvSpPr txBox="1"/>
          <p:nvPr>
            <p:ph idx="1" type="body"/>
          </p:nvPr>
        </p:nvSpPr>
        <p:spPr>
          <a:xfrm>
            <a:off x="1303800" y="1429375"/>
            <a:ext cx="7030500" cy="25416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a:t>The BranchPythonOperator is much like the PythonOperator except that it expects a python_callable that returns a task_id. The task_id returned is followed, and all of the other paths are skipped. The task_id returned by the Python function has to be referencing a task directly downstream from the BranchPythonOperator task. </a:t>
            </a:r>
            <a:endParaRPr/>
          </a:p>
          <a:p>
            <a:pPr indent="0" lvl="0" marL="457200" rtl="0" algn="l">
              <a:lnSpc>
                <a:spcPct val="100000"/>
              </a:lnSpc>
              <a:spcBef>
                <a:spcPts val="0"/>
              </a:spcBef>
              <a:spcAft>
                <a:spcPts val="0"/>
              </a:spcAft>
              <a:buNone/>
            </a:pPr>
            <a:r>
              <a:t/>
            </a:r>
            <a:endParaRPr sz="600"/>
          </a:p>
          <a:p>
            <a:pPr indent="-311150" lvl="0" marL="457200" rtl="0" algn="l">
              <a:lnSpc>
                <a:spcPct val="100000"/>
              </a:lnSpc>
              <a:spcBef>
                <a:spcPts val="1600"/>
              </a:spcBef>
              <a:spcAft>
                <a:spcPts val="0"/>
              </a:spcAft>
              <a:buSzPts val="1300"/>
              <a:buChar char="●"/>
            </a:pPr>
            <a:r>
              <a:rPr lang="en"/>
              <a:t>Code:-</a:t>
            </a:r>
            <a:r>
              <a:rPr lang="en" u="sng">
                <a:solidFill>
                  <a:schemeClr val="hlink"/>
                </a:solidFill>
                <a:hlinkClick r:id="rId3"/>
              </a:rPr>
              <a:t>BranchPythonOperator</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BranchPythonOperator</a:t>
            </a:r>
            <a:endParaRPr/>
          </a:p>
        </p:txBody>
      </p:sp>
      <p:sp>
        <p:nvSpPr>
          <p:cNvPr id="320" name="Google Shape;320;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1" name="Google Shape;321;p20"/>
          <p:cNvPicPr preferRelativeResize="0"/>
          <p:nvPr/>
        </p:nvPicPr>
        <p:blipFill>
          <a:blip r:embed="rId3">
            <a:alphaModFix/>
          </a:blip>
          <a:stretch>
            <a:fillRect/>
          </a:stretch>
        </p:blipFill>
        <p:spPr>
          <a:xfrm>
            <a:off x="0" y="1413850"/>
            <a:ext cx="9144000" cy="3729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 with Kaggle Dataset</a:t>
            </a:r>
            <a:endParaRPr/>
          </a:p>
        </p:txBody>
      </p:sp>
      <p:sp>
        <p:nvSpPr>
          <p:cNvPr id="327" name="Google Shape;327;p21"/>
          <p:cNvSpPr txBox="1"/>
          <p:nvPr>
            <p:ph idx="1" type="body"/>
          </p:nvPr>
        </p:nvSpPr>
        <p:spPr>
          <a:xfrm>
            <a:off x="1303800" y="1405025"/>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Dataset:- </a:t>
            </a:r>
            <a:r>
              <a:rPr lang="en"/>
              <a:t>DonorsChoose</a:t>
            </a:r>
            <a:endParaRPr/>
          </a:p>
          <a:p>
            <a:pPr indent="-311150" lvl="0" marL="457200" rtl="0" algn="l">
              <a:spcBef>
                <a:spcPts val="0"/>
              </a:spcBef>
              <a:spcAft>
                <a:spcPts val="0"/>
              </a:spcAft>
              <a:buSzPts val="1300"/>
              <a:buChar char="●"/>
            </a:pPr>
            <a:r>
              <a:rPr lang="en"/>
              <a:t>Problem Statement:-</a:t>
            </a:r>
            <a:endParaRPr/>
          </a:p>
          <a:p>
            <a:pPr indent="-298450" lvl="1" marL="914400" rtl="0" algn="l">
              <a:spcBef>
                <a:spcPts val="0"/>
              </a:spcBef>
              <a:spcAft>
                <a:spcPts val="0"/>
              </a:spcAft>
              <a:buSzPts val="1100"/>
              <a:buChar char="○"/>
            </a:pPr>
            <a:r>
              <a:rPr lang="en"/>
              <a:t>DonorsChoose.org has funded over 1.1 million classroom requests through the support of 3 million donors, the majority of whom were making their first-ever donation to a public school. If DonorsChoose.org can motivate even a fraction of those donors to make another donation, that could have a huge impact on the number of classroom requests fulfilled.</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