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2" r:id="rId3"/>
    <p:sldId id="273" r:id="rId4"/>
    <p:sldId id="274" r:id="rId5"/>
    <p:sldId id="275" r:id="rId6"/>
    <p:sldId id="271" r:id="rId7"/>
    <p:sldId id="258" r:id="rId8"/>
    <p:sldId id="266" r:id="rId9"/>
    <p:sldId id="260" r:id="rId10"/>
    <p:sldId id="259" r:id="rId11"/>
    <p:sldId id="267" r:id="rId12"/>
    <p:sldId id="262" r:id="rId13"/>
    <p:sldId id="263" r:id="rId14"/>
    <p:sldId id="264" r:id="rId15"/>
    <p:sldId id="268" r:id="rId16"/>
    <p:sldId id="265" r:id="rId17"/>
    <p:sldId id="269" r:id="rId18"/>
    <p:sldId id="276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747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45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56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61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81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35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6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91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594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90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30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5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30636-CA73-45F5-BE13-27AAC7E0A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KNIME Presentation</a:t>
            </a:r>
          </a:p>
        </p:txBody>
      </p:sp>
      <p:pic>
        <p:nvPicPr>
          <p:cNvPr id="4" name="Picture 2" descr="Financial graphs on a dark display">
            <a:extLst>
              <a:ext uri="{FF2B5EF4-FFF2-40B4-BE49-F238E27FC236}">
                <a16:creationId xmlns:a16="http://schemas.microsoft.com/office/drawing/2014/main" id="{4F70A868-C6A6-4970-A66F-3BB7D20B4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67" r="23476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4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B67D7AC-FDE5-4F47-9F3D-43C5645D8C98}"/>
              </a:ext>
            </a:extLst>
          </p:cNvPr>
          <p:cNvSpPr txBox="1">
            <a:spLocks/>
          </p:cNvSpPr>
          <p:nvPr/>
        </p:nvSpPr>
        <p:spPr>
          <a:xfrm>
            <a:off x="1406842" y="4217017"/>
            <a:ext cx="3447307" cy="1936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Aashish Kumar </a:t>
            </a:r>
          </a:p>
        </p:txBody>
      </p:sp>
    </p:spTree>
    <p:extLst>
      <p:ext uri="{BB962C8B-B14F-4D97-AF65-F5344CB8AC3E}">
        <p14:creationId xmlns:p14="http://schemas.microsoft.com/office/powerpoint/2010/main" val="21386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Attempt 11- F measure= 0.8166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838200" y="1914070"/>
            <a:ext cx="474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Pruning method switched to MDL and no reduced error pruning and number of threads=5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C2EE0-551F-4729-B320-7008D122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86" y="1231391"/>
            <a:ext cx="4747967" cy="2215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B7249-4725-46FF-9212-CE0720BB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167" y="1616706"/>
            <a:ext cx="3277175" cy="13899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CA6969-2EEA-4DAD-9F95-C8966B62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493" y="3444219"/>
            <a:ext cx="6252076" cy="3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Attempt 12-31 - F measure= Decreased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721725" y="1407299"/>
            <a:ext cx="4747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Pruning method switched to MDL and no reduced error pruning and changed the number of threads (from 3 to 8) and number records to store for view(5000 to 20,000)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Also used partitioning node inside of the Auto-</a:t>
            </a:r>
            <a:r>
              <a:rPr lang="en-US" dirty="0" err="1"/>
              <a:t>Binner</a:t>
            </a:r>
            <a:r>
              <a:rPr lang="en-US" dirty="0"/>
              <a:t> but results did not improve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C2EE0-551F-4729-B320-7008D122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86" y="1231391"/>
            <a:ext cx="4747967" cy="2215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7B7249-4725-46FF-9212-CE0720BB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167" y="1616706"/>
            <a:ext cx="3277175" cy="138995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ECA6969-2EEA-4DAD-9F95-C8966B62C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493" y="3444219"/>
            <a:ext cx="6252076" cy="320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0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DBDD7-EB71-4DC9-BE1C-A19091A2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9" y="1467624"/>
            <a:ext cx="7254040" cy="40282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8" y="289712"/>
            <a:ext cx="10515600" cy="1325563"/>
          </a:xfrm>
        </p:spPr>
        <p:txBody>
          <a:bodyPr/>
          <a:lstStyle/>
          <a:p>
            <a:r>
              <a:rPr lang="en-US" dirty="0"/>
              <a:t>Attempt 32- F measure= 0.8166</a:t>
            </a:r>
            <a:br>
              <a:rPr lang="en-US" dirty="0"/>
            </a:br>
            <a:r>
              <a:rPr lang="en-US" dirty="0"/>
              <a:t>Distance – Euclidean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B8EC9B-51E8-4D69-8D33-49692B8DF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329" y="1156947"/>
            <a:ext cx="4565143" cy="321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6B14D6-6CFA-45F8-B8F5-D14EECF95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527" y="4432333"/>
            <a:ext cx="6355913" cy="237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8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DBDD7-EB71-4DC9-BE1C-A19091A2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9" y="1467624"/>
            <a:ext cx="7254040" cy="40282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8" y="289712"/>
            <a:ext cx="10515600" cy="1325563"/>
          </a:xfrm>
        </p:spPr>
        <p:txBody>
          <a:bodyPr/>
          <a:lstStyle/>
          <a:p>
            <a:r>
              <a:rPr lang="en-US" dirty="0"/>
              <a:t>Attempt 33- F measure= 0.8111</a:t>
            </a:r>
            <a:br>
              <a:rPr lang="en-US" dirty="0"/>
            </a:br>
            <a:r>
              <a:rPr lang="en-US" dirty="0"/>
              <a:t>Distance – Euclidean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B14D6-6CFA-45F8-B8F5-D14EECF9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27" y="4432333"/>
            <a:ext cx="6355913" cy="2374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6A664-ED9F-47B1-A4A8-1397D9F6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933" y="1252396"/>
            <a:ext cx="4421067" cy="306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9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DBDD7-EB71-4DC9-BE1C-A19091A2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9" y="1467624"/>
            <a:ext cx="7254040" cy="40282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8" y="289712"/>
            <a:ext cx="10515600" cy="1325563"/>
          </a:xfrm>
        </p:spPr>
        <p:txBody>
          <a:bodyPr/>
          <a:lstStyle/>
          <a:p>
            <a:r>
              <a:rPr lang="en-US" dirty="0"/>
              <a:t>Attempt 34- F measure= 0.7833</a:t>
            </a:r>
            <a:br>
              <a:rPr lang="en-US" dirty="0"/>
            </a:br>
            <a:r>
              <a:rPr lang="en-US" dirty="0"/>
              <a:t>Distance – Euclidean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B14D6-6CFA-45F8-B8F5-D14EECF9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27" y="4432333"/>
            <a:ext cx="6355913" cy="2374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356E3-00AC-4BC8-8448-C7373FD11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329" y="992719"/>
            <a:ext cx="4595677" cy="320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17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DBDD7-EB71-4DC9-BE1C-A19091A24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289" y="1486477"/>
            <a:ext cx="7254040" cy="402820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8" y="289712"/>
            <a:ext cx="10515600" cy="1325563"/>
          </a:xfrm>
        </p:spPr>
        <p:txBody>
          <a:bodyPr/>
          <a:lstStyle/>
          <a:p>
            <a:r>
              <a:rPr lang="en-US" dirty="0"/>
              <a:t>Attempt 35-44- F measure= Fluctuate 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6B14D6-6CFA-45F8-B8F5-D14EECF95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27" y="4432333"/>
            <a:ext cx="6355913" cy="23745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356E3-00AC-4BC8-8448-C7373FD11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329" y="992719"/>
            <a:ext cx="4595677" cy="3201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C5D623-2984-4C70-8609-0A1244504FFC}"/>
              </a:ext>
            </a:extLst>
          </p:cNvPr>
          <p:cNvSpPr txBox="1"/>
          <p:nvPr/>
        </p:nvSpPr>
        <p:spPr>
          <a:xfrm>
            <a:off x="546755" y="1140643"/>
            <a:ext cx="6962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Changed number of neighbors to consider(k) from 30 to 70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Switched to Manhattan distance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Used Column Filters to filter out irrelevant weekday columns but that did not influence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7005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75" y="383982"/>
            <a:ext cx="10515600" cy="1325563"/>
          </a:xfrm>
        </p:spPr>
        <p:txBody>
          <a:bodyPr/>
          <a:lstStyle/>
          <a:p>
            <a:r>
              <a:rPr lang="en-US" dirty="0"/>
              <a:t>Attempt 45- F measure= 0.8222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DABFF-8247-4CA5-A741-446D36E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8" y="979889"/>
            <a:ext cx="7356047" cy="3552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0BDDE6-AAD4-4C24-9BC1-2C39125BB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46" y="4108372"/>
            <a:ext cx="7056732" cy="2568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0556BD-B539-4013-8F88-57CB9A8AC9D9}"/>
              </a:ext>
            </a:extLst>
          </p:cNvPr>
          <p:cNvSpPr txBox="1"/>
          <p:nvPr/>
        </p:nvSpPr>
        <p:spPr>
          <a:xfrm>
            <a:off x="7601145" y="1615275"/>
            <a:ext cx="38367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Same result with Number of models=2,000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And at 5,000 it decreases to 0.8166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Increasing the depth to 8 decreased F-measure to 0.7888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Changing the learning rate to 0.01 decreased F-measure to 0.8000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6BDDE-7EFC-42DC-BDBA-CE7538ED5F64}"/>
              </a:ext>
            </a:extLst>
          </p:cNvPr>
          <p:cNvSpPr txBox="1"/>
          <p:nvPr/>
        </p:nvSpPr>
        <p:spPr>
          <a:xfrm>
            <a:off x="7604085" y="1265381"/>
            <a:ext cx="4681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Attempt 46-52- F measure= Fluctuate</a:t>
            </a:r>
            <a:endParaRPr lang="en-US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063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D55F16-B5E8-416C-8F64-9B1F5AAE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48" y="2897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Attempt 53- F measure= 0.8222 (Best Attempt)</a:t>
            </a:r>
            <a:br>
              <a:rPr lang="en-US" dirty="0"/>
            </a:br>
            <a:r>
              <a:rPr lang="en-US" dirty="0"/>
              <a:t>Distance – Euclidean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6A664-ED9F-47B1-A4A8-1397D9F6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33" y="1252396"/>
            <a:ext cx="4421067" cy="306177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B4BB86-DDF6-400C-A1F4-9FB37704E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787" y="1482325"/>
            <a:ext cx="7458977" cy="273145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1786F5-D455-43A3-944A-E72DD77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02" y="4068996"/>
            <a:ext cx="7597798" cy="2758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1CD73D-0A31-42B7-8ADC-B359BC4DE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65" y="4528102"/>
            <a:ext cx="4256081" cy="920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F1AC14-ECBB-4750-91B7-E097BA1105ED}"/>
              </a:ext>
            </a:extLst>
          </p:cNvPr>
          <p:cNvSpPr txBox="1"/>
          <p:nvPr/>
        </p:nvSpPr>
        <p:spPr>
          <a:xfrm>
            <a:off x="6293963" y="2789004"/>
            <a:ext cx="2727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Deployed/Uploaded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F60AE4-2242-4046-BFE1-5A92F0A397C1}"/>
              </a:ext>
            </a:extLst>
          </p:cNvPr>
          <p:cNvCxnSpPr/>
          <p:nvPr/>
        </p:nvCxnSpPr>
        <p:spPr>
          <a:xfrm>
            <a:off x="7324627" y="2686639"/>
            <a:ext cx="0" cy="16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7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387302" y="1843605"/>
            <a:ext cx="44957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Since the F-measure was not increasing with Gradient boosted model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went back to business understanding to restart the cycle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finally land with the same F-measure with KNN model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used normalizer node with KNN model to produced the highest F-measure score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pt-BR" b="0" i="0" dirty="0">
              <a:effectLst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5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37EF-3228-472C-BD5B-DB0B266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8" y="1843605"/>
            <a:ext cx="7056732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9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E2BFE-7DC8-4802-9172-7993752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12" y="1122363"/>
            <a:ext cx="508763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Person sitting on the train">
            <a:extLst>
              <a:ext uri="{FF2B5EF4-FFF2-40B4-BE49-F238E27FC236}">
                <a16:creationId xmlns:a16="http://schemas.microsoft.com/office/drawing/2014/main" id="{4563AAFA-7DAB-4769-A99D-F6679BF22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678" y="1735413"/>
            <a:ext cx="5051479" cy="3371862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67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Following the CRISP-DM Model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387301" y="1843605"/>
            <a:ext cx="47479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Goal is to predict the popularity of news (High or Low) and get a higher F-measure score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Some columns such as weekdays could be irrelevant and  need trial and error to verify relevance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The leaderboard judges using only 70% of the test data, using partitioning or binning might be useful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5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37EF-3228-472C-BD5B-DB0B266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8" y="1843605"/>
            <a:ext cx="7056732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4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387302" y="1843605"/>
            <a:ext cx="4495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This dataset summarizes a heterogeneous set of features about articles published by Mashable in a period of two years. The goal is to predict popularity. The dataset is the highly modified version of the dataset available on the UCI Repository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use the readily available data to predict what upcoming article would be popular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5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37EF-3228-472C-BD5B-DB0B266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8" y="1843605"/>
            <a:ext cx="7056732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9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387302" y="1843605"/>
            <a:ext cx="4495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All columns are numeric except for row ID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There does not seem to be any data missing(should using missing node just to be safe)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Columns name reflect what aspect of information they store(for example </a:t>
            </a:r>
            <a:r>
              <a:rPr lang="pt-BR" b="0" i="0" dirty="0">
                <a:effectLst/>
              </a:rPr>
              <a:t>num_videos: Number of videos)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5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37EF-3228-472C-BD5B-DB0B266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8" y="1843605"/>
            <a:ext cx="7056732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387302" y="1843605"/>
            <a:ext cx="4495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use column filters, normalizers and other nodes in different combinations to prepare the most accurate and useful data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make sure no values are missing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We make sure the data is relevant and no unnecessary data is being processed </a:t>
            </a: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pt-BR" b="0" i="0" dirty="0">
              <a:effectLst/>
            </a:endParaRPr>
          </a:p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accent5"/>
              </a:buClr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937EF-3228-472C-BD5B-DB0B2663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268" y="1843605"/>
            <a:ext cx="7056732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5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B7D1-0277-43CB-B592-78D369A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33" y="688078"/>
            <a:ext cx="11691573" cy="954628"/>
          </a:xfrm>
        </p:spPr>
        <p:txBody>
          <a:bodyPr>
            <a:noAutofit/>
          </a:bodyPr>
          <a:lstStyle/>
          <a:p>
            <a:r>
              <a:rPr lang="en-US" dirty="0"/>
              <a:t>Modeling</a:t>
            </a:r>
            <a:br>
              <a:rPr lang="en-US" dirty="0"/>
            </a:br>
            <a:r>
              <a:rPr lang="en-US" dirty="0"/>
              <a:t>Attempt 1- F measure= 0.711</a:t>
            </a:r>
            <a:br>
              <a:rPr lang="en-US" dirty="0"/>
            </a:br>
            <a:r>
              <a:rPr lang="en-US" dirty="0"/>
              <a:t>Attempt 2 – F measure = Decreased</a:t>
            </a:r>
            <a:r>
              <a:rPr lang="en-US" sz="3200" dirty="0"/>
              <a:t>(used Gain ratio)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C69B8-938C-4B24-822F-BDBDD042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22" y="1991498"/>
            <a:ext cx="7743155" cy="39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7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Attempt 3- F measure= 0.8055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838200" y="1967766"/>
            <a:ext cx="474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Pruning method switched to MDL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2A89174-9E28-4951-8F1E-2EDD16A2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10" y="3444725"/>
            <a:ext cx="6720983" cy="344155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9B377-1D3F-4D5B-B0EF-2820847A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15" y="1256519"/>
            <a:ext cx="4444589" cy="23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Attempt 4-9 - F measure ~ Decreased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838200" y="1967766"/>
            <a:ext cx="4747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Pruning method switched to MDL and changed the min number records per node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E2A89174-9E28-4951-8F1E-2EDD16A27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810" y="3444725"/>
            <a:ext cx="6720983" cy="344155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C9B377-1D3F-4D5B-B0EF-2820847A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215" y="1256519"/>
            <a:ext cx="4444589" cy="23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118E44-833A-467B-AA1A-F4D56C2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Attempt 10- F measure= 0.8111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2CE58-D697-4C8A-9ED1-D78219623B6F}"/>
              </a:ext>
            </a:extLst>
          </p:cNvPr>
          <p:cNvSpPr txBox="1"/>
          <p:nvPr/>
        </p:nvSpPr>
        <p:spPr>
          <a:xfrm>
            <a:off x="838200" y="1914070"/>
            <a:ext cx="4747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5"/>
              </a:buClr>
              <a:buFont typeface="Arial" panose="020B0604020202020204" pitchFamily="34" charset="0"/>
              <a:buChar char="•"/>
            </a:pPr>
            <a:r>
              <a:rPr lang="en-US" dirty="0"/>
              <a:t>Pruning method switched to MDL and no reduced error pruning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C2EE0-551F-4729-B320-7008D122C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86" y="1231391"/>
            <a:ext cx="4747967" cy="221571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8BF3B46-2CA4-4BCE-BF66-B20004E74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1490" y="3398265"/>
            <a:ext cx="6756485" cy="3459735"/>
          </a:xfrm>
        </p:spPr>
      </p:pic>
    </p:spTree>
    <p:extLst>
      <p:ext uri="{BB962C8B-B14F-4D97-AF65-F5344CB8AC3E}">
        <p14:creationId xmlns:p14="http://schemas.microsoft.com/office/powerpoint/2010/main" val="237475104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540</Words>
  <Application>Microsoft Office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Calibri</vt:lpstr>
      <vt:lpstr>Tw Cen MT</vt:lpstr>
      <vt:lpstr>ShapesVTI</vt:lpstr>
      <vt:lpstr>KNIME Presentation</vt:lpstr>
      <vt:lpstr>Following the CRISP-DM Model </vt:lpstr>
      <vt:lpstr>Business Understanding</vt:lpstr>
      <vt:lpstr>Data Understanding</vt:lpstr>
      <vt:lpstr>Data Preparation</vt:lpstr>
      <vt:lpstr>Modeling Attempt 1- F measure= 0.711 Attempt 2 – F measure = Decreased(used Gain ratio)</vt:lpstr>
      <vt:lpstr>Attempt 3- F measure= 0.8055</vt:lpstr>
      <vt:lpstr>Attempt 4-9 - F measure ~ Decreased </vt:lpstr>
      <vt:lpstr>Attempt 10- F measure= 0.8111</vt:lpstr>
      <vt:lpstr>Attempt 11- F measure= 0.8166</vt:lpstr>
      <vt:lpstr>Attempt 12-31 - F measure= Decreased</vt:lpstr>
      <vt:lpstr>Attempt 32- F measure= 0.8166 Distance – Euclidean </vt:lpstr>
      <vt:lpstr>Attempt 33- F measure= 0.8111 Distance – Euclidean </vt:lpstr>
      <vt:lpstr>Attempt 34- F measure= 0.7833 Distance – Euclidean </vt:lpstr>
      <vt:lpstr>Attempt 35-44- F measure= Fluctuate  </vt:lpstr>
      <vt:lpstr>Attempt 45- F measure= 0.8222 </vt:lpstr>
      <vt:lpstr>Attempt 53- F measure= 0.8222 (Best Attempt) Distance – Euclidean </vt:lpstr>
      <vt:lpstr>Evaluation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KNIME Presentation</dc:title>
  <dc:creator>Aashish kumar</dc:creator>
  <cp:lastModifiedBy>Aashish Kumar</cp:lastModifiedBy>
  <cp:revision>26</cp:revision>
  <dcterms:created xsi:type="dcterms:W3CDTF">2022-02-26T18:47:24Z</dcterms:created>
  <dcterms:modified xsi:type="dcterms:W3CDTF">2025-01-15T00:28:11Z</dcterms:modified>
</cp:coreProperties>
</file>