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72" r:id="rId3"/>
    <p:sldId id="277" r:id="rId4"/>
    <p:sldId id="273" r:id="rId5"/>
    <p:sldId id="274" r:id="rId6"/>
    <p:sldId id="278" r:id="rId7"/>
    <p:sldId id="275" r:id="rId8"/>
    <p:sldId id="271" r:id="rId9"/>
    <p:sldId id="258" r:id="rId10"/>
    <p:sldId id="266" r:id="rId11"/>
    <p:sldId id="259" r:id="rId12"/>
    <p:sldId id="279" r:id="rId13"/>
    <p:sldId id="260"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1/14/2025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747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1/14/2025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45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1/14/2025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356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1/14/2025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561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1/14/2025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4815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1/14/2025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7352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1/14/2025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67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1/14/2025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916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1/14/2025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8594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1/14/2025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990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1/14/2025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30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1/14/2025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070724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530636-CA73-45F5-BE13-27AAC7E0AA99}"/>
              </a:ext>
            </a:extLst>
          </p:cNvPr>
          <p:cNvSpPr>
            <a:spLocks noGrp="1"/>
          </p:cNvSpPr>
          <p:nvPr>
            <p:ph type="ctrTitle"/>
          </p:nvPr>
        </p:nvSpPr>
        <p:spPr>
          <a:xfrm>
            <a:off x="767686" y="1991479"/>
            <a:ext cx="4425962" cy="2387600"/>
          </a:xfrm>
        </p:spPr>
        <p:txBody>
          <a:bodyPr>
            <a:normAutofit fontScale="90000"/>
          </a:bodyPr>
          <a:lstStyle/>
          <a:p>
            <a:pPr algn="l"/>
            <a:r>
              <a:rPr lang="en-US" dirty="0"/>
              <a:t>KNIME Presentation</a:t>
            </a:r>
            <a:br>
              <a:rPr lang="en-US" dirty="0"/>
            </a:br>
            <a:r>
              <a:rPr lang="en-US" dirty="0"/>
              <a:t>Clustering</a:t>
            </a:r>
          </a:p>
        </p:txBody>
      </p:sp>
      <p:pic>
        <p:nvPicPr>
          <p:cNvPr id="4" name="Picture 2" descr="Financial graphs on a dark display">
            <a:extLst>
              <a:ext uri="{FF2B5EF4-FFF2-40B4-BE49-F238E27FC236}">
                <a16:creationId xmlns:a16="http://schemas.microsoft.com/office/drawing/2014/main" id="{4F70A868-C6A6-4970-A66F-3BB7D20B463B}"/>
              </a:ext>
            </a:extLst>
          </p:cNvPr>
          <p:cNvPicPr>
            <a:picLocks noChangeAspect="1"/>
          </p:cNvPicPr>
          <p:nvPr/>
        </p:nvPicPr>
        <p:blipFill rotWithShape="1">
          <a:blip r:embed="rId2"/>
          <a:srcRect l="17667" r="23476"/>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4"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FB67D7AC-FDE5-4F47-9F3D-43C5645D8C98}"/>
              </a:ext>
            </a:extLst>
          </p:cNvPr>
          <p:cNvSpPr txBox="1">
            <a:spLocks/>
          </p:cNvSpPr>
          <p:nvPr/>
        </p:nvSpPr>
        <p:spPr>
          <a:xfrm>
            <a:off x="1406842" y="4207728"/>
            <a:ext cx="3447307" cy="193655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3200" dirty="0"/>
              <a:t>Aashish Kumar </a:t>
            </a:r>
          </a:p>
        </p:txBody>
      </p:sp>
      <p:pic>
        <p:nvPicPr>
          <p:cNvPr id="2050" name="Picture 2" descr="Pokémon (TV series) - Wikipedia">
            <a:extLst>
              <a:ext uri="{FF2B5EF4-FFF2-40B4-BE49-F238E27FC236}">
                <a16:creationId xmlns:a16="http://schemas.microsoft.com/office/drawing/2014/main" id="{5591ED90-1DAD-4D70-8E58-E8FEB2678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556" y="4350306"/>
            <a:ext cx="2474007" cy="909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19"/>
                                        </p:tgtEl>
                                        <p:attrNameLst>
                                          <p:attrName>style.visibility</p:attrName>
                                        </p:attrNameLst>
                                      </p:cBhvr>
                                      <p:to>
                                        <p:strVal val="visible"/>
                                      </p:to>
                                    </p:set>
                                    <p:animEffect transition="in" filter="fade">
                                      <p:cBhvr>
                                        <p:cTn id="10" dur="4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838200" y="365125"/>
            <a:ext cx="10515600" cy="1325563"/>
          </a:xfrm>
        </p:spPr>
        <p:txBody>
          <a:bodyPr/>
          <a:lstStyle/>
          <a:p>
            <a:r>
              <a:rPr lang="en-US" dirty="0"/>
              <a:t>Elbow Curve</a:t>
            </a:r>
          </a:p>
        </p:txBody>
      </p:sp>
      <p:pic>
        <p:nvPicPr>
          <p:cNvPr id="6" name="Picture 5">
            <a:extLst>
              <a:ext uri="{FF2B5EF4-FFF2-40B4-BE49-F238E27FC236}">
                <a16:creationId xmlns:a16="http://schemas.microsoft.com/office/drawing/2014/main" id="{B40A166C-04AC-43C3-B668-9CFE33775C8F}"/>
              </a:ext>
            </a:extLst>
          </p:cNvPr>
          <p:cNvPicPr>
            <a:picLocks noChangeAspect="1"/>
          </p:cNvPicPr>
          <p:nvPr/>
        </p:nvPicPr>
        <p:blipFill>
          <a:blip r:embed="rId2"/>
          <a:stretch>
            <a:fillRect/>
          </a:stretch>
        </p:blipFill>
        <p:spPr>
          <a:xfrm>
            <a:off x="2254521" y="1690688"/>
            <a:ext cx="9415862" cy="4622527"/>
          </a:xfrm>
          <a:prstGeom prst="rect">
            <a:avLst/>
          </a:prstGeom>
        </p:spPr>
      </p:pic>
    </p:spTree>
    <p:extLst>
      <p:ext uri="{BB962C8B-B14F-4D97-AF65-F5344CB8AC3E}">
        <p14:creationId xmlns:p14="http://schemas.microsoft.com/office/powerpoint/2010/main" val="12092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753359" y="261432"/>
            <a:ext cx="3978897" cy="539848"/>
          </a:xfrm>
        </p:spPr>
        <p:txBody>
          <a:bodyPr>
            <a:normAutofit fontScale="90000"/>
          </a:bodyPr>
          <a:lstStyle/>
          <a:p>
            <a:r>
              <a:rPr lang="en-US" dirty="0"/>
              <a:t>Evaluation </a:t>
            </a:r>
          </a:p>
        </p:txBody>
      </p:sp>
      <p:sp>
        <p:nvSpPr>
          <p:cNvPr id="9" name="TextBox 8">
            <a:extLst>
              <a:ext uri="{FF2B5EF4-FFF2-40B4-BE49-F238E27FC236}">
                <a16:creationId xmlns:a16="http://schemas.microsoft.com/office/drawing/2014/main" id="{61B2CE58-D697-4C8A-9ED1-D78219623B6F}"/>
              </a:ext>
            </a:extLst>
          </p:cNvPr>
          <p:cNvSpPr txBox="1"/>
          <p:nvPr/>
        </p:nvSpPr>
        <p:spPr>
          <a:xfrm>
            <a:off x="753359" y="801280"/>
            <a:ext cx="10747342" cy="1200329"/>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t>Using the scatter plot we observe that the clusters are prepared according to the attack ability of each Pokémon irrespective of its type</a:t>
            </a:r>
          </a:p>
          <a:p>
            <a:pPr marL="285750" indent="-285750">
              <a:buClr>
                <a:schemeClr val="accent5"/>
              </a:buClr>
              <a:buFont typeface="Arial" panose="020B0604020202020204" pitchFamily="34" charset="0"/>
              <a:buChar char="•"/>
            </a:pPr>
            <a:r>
              <a:rPr lang="en-US" dirty="0"/>
              <a:t>We can see the horizontal blue cluster which consists of Pokémon with low sum of attack etc., while the red triangle cluster contains Pokémon with high sum of attack etc.</a:t>
            </a:r>
          </a:p>
        </p:txBody>
      </p:sp>
      <p:pic>
        <p:nvPicPr>
          <p:cNvPr id="3" name="Picture 2">
            <a:extLst>
              <a:ext uri="{FF2B5EF4-FFF2-40B4-BE49-F238E27FC236}">
                <a16:creationId xmlns:a16="http://schemas.microsoft.com/office/drawing/2014/main" id="{0276E818-988A-48A3-A0D8-4439CD49AAAF}"/>
              </a:ext>
            </a:extLst>
          </p:cNvPr>
          <p:cNvPicPr>
            <a:picLocks noChangeAspect="1"/>
          </p:cNvPicPr>
          <p:nvPr/>
        </p:nvPicPr>
        <p:blipFill>
          <a:blip r:embed="rId2"/>
          <a:stretch>
            <a:fillRect/>
          </a:stretch>
        </p:blipFill>
        <p:spPr>
          <a:xfrm>
            <a:off x="2884602" y="2001609"/>
            <a:ext cx="7519374" cy="4856391"/>
          </a:xfrm>
          <a:prstGeom prst="rect">
            <a:avLst/>
          </a:prstGeom>
        </p:spPr>
      </p:pic>
    </p:spTree>
    <p:extLst>
      <p:ext uri="{BB962C8B-B14F-4D97-AF65-F5344CB8AC3E}">
        <p14:creationId xmlns:p14="http://schemas.microsoft.com/office/powerpoint/2010/main" val="2079501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753359" y="261432"/>
            <a:ext cx="3978897" cy="539848"/>
          </a:xfrm>
        </p:spPr>
        <p:txBody>
          <a:bodyPr>
            <a:normAutofit fontScale="90000"/>
          </a:bodyPr>
          <a:lstStyle/>
          <a:p>
            <a:r>
              <a:rPr lang="en-US" dirty="0"/>
              <a:t> </a:t>
            </a:r>
          </a:p>
        </p:txBody>
      </p:sp>
      <p:sp>
        <p:nvSpPr>
          <p:cNvPr id="9" name="TextBox 8">
            <a:extLst>
              <a:ext uri="{FF2B5EF4-FFF2-40B4-BE49-F238E27FC236}">
                <a16:creationId xmlns:a16="http://schemas.microsoft.com/office/drawing/2014/main" id="{61B2CE58-D697-4C8A-9ED1-D78219623B6F}"/>
              </a:ext>
            </a:extLst>
          </p:cNvPr>
          <p:cNvSpPr txBox="1"/>
          <p:nvPr/>
        </p:nvSpPr>
        <p:spPr>
          <a:xfrm>
            <a:off x="722329" y="565610"/>
            <a:ext cx="10747342" cy="923330"/>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t>We can also observe relationships between other attributes which make logical sense such as the blue cluster with low speed also has low special attack strength while the red triangle cluster in the top right side of the graph has higher speed as well as high special attack strength </a:t>
            </a:r>
          </a:p>
        </p:txBody>
      </p:sp>
      <p:pic>
        <p:nvPicPr>
          <p:cNvPr id="5" name="Picture 4">
            <a:extLst>
              <a:ext uri="{FF2B5EF4-FFF2-40B4-BE49-F238E27FC236}">
                <a16:creationId xmlns:a16="http://schemas.microsoft.com/office/drawing/2014/main" id="{A2EFF559-7862-4B11-A40F-17182B1245E1}"/>
              </a:ext>
            </a:extLst>
          </p:cNvPr>
          <p:cNvPicPr>
            <a:picLocks noChangeAspect="1"/>
          </p:cNvPicPr>
          <p:nvPr/>
        </p:nvPicPr>
        <p:blipFill>
          <a:blip r:embed="rId2"/>
          <a:stretch>
            <a:fillRect/>
          </a:stretch>
        </p:blipFill>
        <p:spPr>
          <a:xfrm>
            <a:off x="2656033" y="1857139"/>
            <a:ext cx="7723412" cy="5000861"/>
          </a:xfrm>
          <a:prstGeom prst="rect">
            <a:avLst/>
          </a:prstGeom>
        </p:spPr>
      </p:pic>
    </p:spTree>
    <p:extLst>
      <p:ext uri="{BB962C8B-B14F-4D97-AF65-F5344CB8AC3E}">
        <p14:creationId xmlns:p14="http://schemas.microsoft.com/office/powerpoint/2010/main" val="1632220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489408" y="-168993"/>
            <a:ext cx="10515600" cy="1325563"/>
          </a:xfrm>
        </p:spPr>
        <p:txBody>
          <a:bodyPr/>
          <a:lstStyle/>
          <a:p>
            <a:r>
              <a:rPr lang="en-US" dirty="0"/>
              <a:t>Interesting Relationships</a:t>
            </a:r>
          </a:p>
        </p:txBody>
      </p:sp>
      <p:sp>
        <p:nvSpPr>
          <p:cNvPr id="9" name="TextBox 8">
            <a:extLst>
              <a:ext uri="{FF2B5EF4-FFF2-40B4-BE49-F238E27FC236}">
                <a16:creationId xmlns:a16="http://schemas.microsoft.com/office/drawing/2014/main" id="{61B2CE58-D697-4C8A-9ED1-D78219623B6F}"/>
              </a:ext>
            </a:extLst>
          </p:cNvPr>
          <p:cNvSpPr txBox="1"/>
          <p:nvPr/>
        </p:nvSpPr>
        <p:spPr>
          <a:xfrm>
            <a:off x="318218" y="775863"/>
            <a:ext cx="11384374" cy="923330"/>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t>When we draw bar charts of type of Pokémon with respect to their defense strength or other attributes, we learn that each type of Pokémon on average are usually equally powerful, hence this means that any specific type of Pokémon is not superior to another type on average therefore resulting in a fair fight.  </a:t>
            </a:r>
          </a:p>
        </p:txBody>
      </p:sp>
      <p:pic>
        <p:nvPicPr>
          <p:cNvPr id="6" name="Picture 5">
            <a:extLst>
              <a:ext uri="{FF2B5EF4-FFF2-40B4-BE49-F238E27FC236}">
                <a16:creationId xmlns:a16="http://schemas.microsoft.com/office/drawing/2014/main" id="{856D8A1B-CE3B-4FE3-BF86-431852747709}"/>
              </a:ext>
            </a:extLst>
          </p:cNvPr>
          <p:cNvPicPr>
            <a:picLocks noChangeAspect="1"/>
          </p:cNvPicPr>
          <p:nvPr/>
        </p:nvPicPr>
        <p:blipFill>
          <a:blip r:embed="rId2"/>
          <a:stretch>
            <a:fillRect/>
          </a:stretch>
        </p:blipFill>
        <p:spPr>
          <a:xfrm>
            <a:off x="6561386" y="1826388"/>
            <a:ext cx="5630614" cy="5031612"/>
          </a:xfrm>
          <a:prstGeom prst="rect">
            <a:avLst/>
          </a:prstGeom>
        </p:spPr>
      </p:pic>
      <p:pic>
        <p:nvPicPr>
          <p:cNvPr id="10" name="Picture 9">
            <a:extLst>
              <a:ext uri="{FF2B5EF4-FFF2-40B4-BE49-F238E27FC236}">
                <a16:creationId xmlns:a16="http://schemas.microsoft.com/office/drawing/2014/main" id="{CE70EC9A-6E65-4ED4-A9D7-0A85A64FCE6F}"/>
              </a:ext>
            </a:extLst>
          </p:cNvPr>
          <p:cNvPicPr>
            <a:picLocks noChangeAspect="1"/>
          </p:cNvPicPr>
          <p:nvPr/>
        </p:nvPicPr>
        <p:blipFill>
          <a:blip r:embed="rId3"/>
          <a:stretch>
            <a:fillRect/>
          </a:stretch>
        </p:blipFill>
        <p:spPr>
          <a:xfrm>
            <a:off x="2249618" y="1826388"/>
            <a:ext cx="4311768" cy="5045686"/>
          </a:xfrm>
          <a:prstGeom prst="rect">
            <a:avLst/>
          </a:prstGeom>
        </p:spPr>
      </p:pic>
    </p:spTree>
    <p:extLst>
      <p:ext uri="{BB962C8B-B14F-4D97-AF65-F5344CB8AC3E}">
        <p14:creationId xmlns:p14="http://schemas.microsoft.com/office/powerpoint/2010/main" val="2374751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838200" y="365125"/>
            <a:ext cx="10515600" cy="1325563"/>
          </a:xfrm>
        </p:spPr>
        <p:txBody>
          <a:bodyPr/>
          <a:lstStyle/>
          <a:p>
            <a:r>
              <a:rPr lang="en-US" dirty="0"/>
              <a:t>Conclusion</a:t>
            </a:r>
          </a:p>
        </p:txBody>
      </p:sp>
      <p:sp>
        <p:nvSpPr>
          <p:cNvPr id="9" name="TextBox 8">
            <a:extLst>
              <a:ext uri="{FF2B5EF4-FFF2-40B4-BE49-F238E27FC236}">
                <a16:creationId xmlns:a16="http://schemas.microsoft.com/office/drawing/2014/main" id="{61B2CE58-D697-4C8A-9ED1-D78219623B6F}"/>
              </a:ext>
            </a:extLst>
          </p:cNvPr>
          <p:cNvSpPr txBox="1"/>
          <p:nvPr/>
        </p:nvSpPr>
        <p:spPr>
          <a:xfrm>
            <a:off x="721725" y="1407299"/>
            <a:ext cx="9383809" cy="3139321"/>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t>We concluded that the optimum number of clusters is 6, therefore for a fair fight among Pokémon, each trainer needs to pick a single Pokémon from each of the six clusters. Hence in total a trainer should battle with six Pokémon to have the highest probability of a fair fight.</a:t>
            </a:r>
          </a:p>
          <a:p>
            <a:pPr marL="285750" indent="-285750">
              <a:buClr>
                <a:schemeClr val="accent5"/>
              </a:buClr>
              <a:buFont typeface="Arial" panose="020B0604020202020204" pitchFamily="34" charset="0"/>
              <a:buChar char="•"/>
            </a:pPr>
            <a:r>
              <a:rPr lang="en-US" dirty="0"/>
              <a:t>We learn that the game developers of the Pokémon games already calculated the number 6 as currently you can carry at max six Pokémon in all the Pokémon role-playing games(RPG).  The game has already deployed and is loved by millions.</a:t>
            </a:r>
          </a:p>
          <a:p>
            <a:pPr marL="285750" indent="-285750">
              <a:buClr>
                <a:schemeClr val="accent5"/>
              </a:buClr>
              <a:buFont typeface="Arial" panose="020B0604020202020204" pitchFamily="34" charset="0"/>
              <a:buChar char="•"/>
            </a:pPr>
            <a:r>
              <a:rPr lang="en-US" dirty="0"/>
              <a:t>If all the Pokémon fought in an open field, again the fight would be fair, and there would be a unique winner every time.</a:t>
            </a:r>
          </a:p>
          <a:p>
            <a:pPr marL="285750" indent="-285750">
              <a:buClr>
                <a:schemeClr val="accent5"/>
              </a:buClr>
              <a:buFont typeface="Arial" panose="020B0604020202020204" pitchFamily="34" charset="0"/>
              <a:buChar char="•"/>
            </a:pPr>
            <a:r>
              <a:rPr lang="en-US" dirty="0"/>
              <a:t>Moreover, there are a large number of permutations and combinations of attacks and Pokémon that make the game extremely fair and fun to play. </a:t>
            </a:r>
          </a:p>
        </p:txBody>
      </p:sp>
    </p:spTree>
    <p:extLst>
      <p:ext uri="{BB962C8B-B14F-4D97-AF65-F5344CB8AC3E}">
        <p14:creationId xmlns:p14="http://schemas.microsoft.com/office/powerpoint/2010/main" val="3802906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F138222-D274-4866-96E7-C3B1D6DA8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5888E255-D20B-4F26-B9DA-3DF036797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604789">
            <a:off x="675639" y="775849"/>
            <a:ext cx="2987899" cy="2987899"/>
          </a:xfrm>
          <a:prstGeom prst="arc">
            <a:avLst>
              <a:gd name="adj1" fmla="val 14455503"/>
              <a:gd name="adj2" fmla="val 0"/>
            </a:avLst>
          </a:prstGeom>
          <a:ln w="127000" cap="rnd">
            <a:solidFill>
              <a:schemeClr val="accent2">
                <a:lumMod val="7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74E2BFE-7DC8-4802-9172-7993752FBAE7}"/>
              </a:ext>
            </a:extLst>
          </p:cNvPr>
          <p:cNvSpPr>
            <a:spLocks noGrp="1"/>
          </p:cNvSpPr>
          <p:nvPr>
            <p:ph type="title"/>
          </p:nvPr>
        </p:nvSpPr>
        <p:spPr>
          <a:xfrm>
            <a:off x="841512" y="1122363"/>
            <a:ext cx="5087631" cy="2387600"/>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Thank you!</a:t>
            </a:r>
          </a:p>
        </p:txBody>
      </p:sp>
      <p:sp>
        <p:nvSpPr>
          <p:cNvPr id="18" name="Oval 17">
            <a:extLst>
              <a:ext uri="{FF2B5EF4-FFF2-40B4-BE49-F238E27FC236}">
                <a16:creationId xmlns:a16="http://schemas.microsoft.com/office/drawing/2014/main" id="{02AD46D6-02D6-45B3-921C-F4033826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2790" y="5367348"/>
            <a:ext cx="616353" cy="59963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Content Placeholder 4" descr="Person sitting on the train">
            <a:extLst>
              <a:ext uri="{FF2B5EF4-FFF2-40B4-BE49-F238E27FC236}">
                <a16:creationId xmlns:a16="http://schemas.microsoft.com/office/drawing/2014/main" id="{4563AAFA-7DAB-4769-A99D-F6679BF22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92678" y="1735413"/>
            <a:ext cx="5051479" cy="3371862"/>
          </a:xfrm>
          <a:custGeom>
            <a:avLst/>
            <a:gdLst/>
            <a:ahLst/>
            <a:cxnLst/>
            <a:rect l="l" t="t" r="r" b="b"/>
            <a:pathLst>
              <a:path w="5051479" h="5503900">
                <a:moveTo>
                  <a:pt x="151948" y="0"/>
                </a:moveTo>
                <a:lnTo>
                  <a:pt x="4899531" y="0"/>
                </a:lnTo>
                <a:cubicBezTo>
                  <a:pt x="4983450" y="0"/>
                  <a:pt x="5051479" y="68029"/>
                  <a:pt x="5051479" y="151948"/>
                </a:cubicBezTo>
                <a:lnTo>
                  <a:pt x="5051479" y="5351952"/>
                </a:lnTo>
                <a:cubicBezTo>
                  <a:pt x="5051479" y="5435871"/>
                  <a:pt x="4983450" y="5503900"/>
                  <a:pt x="4899531" y="5503900"/>
                </a:cubicBezTo>
                <a:lnTo>
                  <a:pt x="151948" y="5503900"/>
                </a:lnTo>
                <a:cubicBezTo>
                  <a:pt x="68029" y="5503900"/>
                  <a:pt x="0" y="5435871"/>
                  <a:pt x="0" y="5351952"/>
                </a:cubicBezTo>
                <a:lnTo>
                  <a:pt x="0" y="151948"/>
                </a:lnTo>
                <a:cubicBezTo>
                  <a:pt x="0" y="68029"/>
                  <a:pt x="68029" y="0"/>
                  <a:pt x="151948" y="0"/>
                </a:cubicBezTo>
                <a:close/>
              </a:path>
            </a:pathLst>
          </a:custGeom>
        </p:spPr>
      </p:pic>
    </p:spTree>
    <p:extLst>
      <p:ext uri="{BB962C8B-B14F-4D97-AF65-F5344CB8AC3E}">
        <p14:creationId xmlns:p14="http://schemas.microsoft.com/office/powerpoint/2010/main" val="2996717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838200" y="365125"/>
            <a:ext cx="10515600" cy="1325563"/>
          </a:xfrm>
        </p:spPr>
        <p:txBody>
          <a:bodyPr/>
          <a:lstStyle/>
          <a:p>
            <a:r>
              <a:rPr lang="en-US" dirty="0"/>
              <a:t>Following the CRISP-DM Model</a:t>
            </a:r>
            <a:br>
              <a:rPr lang="en-US" dirty="0"/>
            </a:br>
            <a:endParaRPr lang="en-US" dirty="0"/>
          </a:p>
        </p:txBody>
      </p:sp>
      <p:sp>
        <p:nvSpPr>
          <p:cNvPr id="9" name="TextBox 8">
            <a:extLst>
              <a:ext uri="{FF2B5EF4-FFF2-40B4-BE49-F238E27FC236}">
                <a16:creationId xmlns:a16="http://schemas.microsoft.com/office/drawing/2014/main" id="{61B2CE58-D697-4C8A-9ED1-D78219623B6F}"/>
              </a:ext>
            </a:extLst>
          </p:cNvPr>
          <p:cNvSpPr txBox="1"/>
          <p:nvPr/>
        </p:nvSpPr>
        <p:spPr>
          <a:xfrm>
            <a:off x="387301" y="1843605"/>
            <a:ext cx="4747967" cy="3416320"/>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t>Goal is to perform clustering using K-Means using your ERP ID as a seed value. Identify the optimal number of clusters using the Elbow curve technique taught in the class)</a:t>
            </a:r>
          </a:p>
          <a:p>
            <a:pPr marL="285750" indent="-285750">
              <a:buClr>
                <a:schemeClr val="accent5"/>
              </a:buClr>
              <a:buFont typeface="Arial" panose="020B0604020202020204" pitchFamily="34" charset="0"/>
              <a:buChar char="•"/>
            </a:pPr>
            <a:r>
              <a:rPr lang="en-US" dirty="0"/>
              <a:t>We will follow the CRISP-DM model to make workflows on KNIME and arrive on the optimum result.</a:t>
            </a:r>
          </a:p>
          <a:p>
            <a:pPr marL="285750" indent="-285750">
              <a:buClr>
                <a:schemeClr val="accent5"/>
              </a:buClr>
              <a:buFont typeface="Arial" panose="020B0604020202020204" pitchFamily="34" charset="0"/>
              <a:buChar char="•"/>
            </a:pPr>
            <a:r>
              <a:rPr lang="en-US" dirty="0"/>
              <a:t>We will evaluate and interpret clusters.</a:t>
            </a:r>
          </a:p>
          <a:p>
            <a:pPr marL="285750" indent="-285750">
              <a:buClr>
                <a:schemeClr val="accent5"/>
              </a:buClr>
              <a:buFont typeface="Arial" panose="020B0604020202020204" pitchFamily="34" charset="0"/>
              <a:buChar char="•"/>
            </a:pPr>
            <a:endParaRPr lang="en-US" dirty="0"/>
          </a:p>
          <a:p>
            <a:pPr marL="285750" indent="-285750">
              <a:buClr>
                <a:schemeClr val="accent5"/>
              </a:buClr>
              <a:buFont typeface="Arial" panose="020B0604020202020204" pitchFamily="34" charset="0"/>
              <a:buChar char="•"/>
            </a:pPr>
            <a:endParaRPr lang="en-US" dirty="0"/>
          </a:p>
          <a:p>
            <a:pPr>
              <a:buClr>
                <a:schemeClr val="accent5"/>
              </a:buClr>
            </a:pPr>
            <a:endParaRPr lang="en-US" dirty="0"/>
          </a:p>
        </p:txBody>
      </p:sp>
      <p:pic>
        <p:nvPicPr>
          <p:cNvPr id="8" name="Picture 7">
            <a:extLst>
              <a:ext uri="{FF2B5EF4-FFF2-40B4-BE49-F238E27FC236}">
                <a16:creationId xmlns:a16="http://schemas.microsoft.com/office/drawing/2014/main" id="{A60937EF-3228-472C-BD5B-DB0B26630ED8}"/>
              </a:ext>
            </a:extLst>
          </p:cNvPr>
          <p:cNvPicPr>
            <a:picLocks noChangeAspect="1"/>
          </p:cNvPicPr>
          <p:nvPr/>
        </p:nvPicPr>
        <p:blipFill>
          <a:blip r:embed="rId2"/>
          <a:stretch>
            <a:fillRect/>
          </a:stretch>
        </p:blipFill>
        <p:spPr>
          <a:xfrm>
            <a:off x="5135268" y="1843605"/>
            <a:ext cx="7056732" cy="5014395"/>
          </a:xfrm>
          <a:prstGeom prst="rect">
            <a:avLst/>
          </a:prstGeom>
        </p:spPr>
      </p:pic>
    </p:spTree>
    <p:extLst>
      <p:ext uri="{BB962C8B-B14F-4D97-AF65-F5344CB8AC3E}">
        <p14:creationId xmlns:p14="http://schemas.microsoft.com/office/powerpoint/2010/main" val="410624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93CD-BEA6-41BD-9350-D726967874A6}"/>
              </a:ext>
            </a:extLst>
          </p:cNvPr>
          <p:cNvSpPr>
            <a:spLocks noGrp="1"/>
          </p:cNvSpPr>
          <p:nvPr>
            <p:ph type="title"/>
          </p:nvPr>
        </p:nvSpPr>
        <p:spPr>
          <a:xfrm>
            <a:off x="527115" y="0"/>
            <a:ext cx="10515600" cy="1325563"/>
          </a:xfrm>
        </p:spPr>
        <p:txBody>
          <a:bodyPr/>
          <a:lstStyle/>
          <a:p>
            <a:r>
              <a:rPr lang="en-US" dirty="0"/>
              <a:t>Origin of the Data</a:t>
            </a:r>
          </a:p>
        </p:txBody>
      </p:sp>
      <p:sp>
        <p:nvSpPr>
          <p:cNvPr id="3" name="Content Placeholder 2">
            <a:extLst>
              <a:ext uri="{FF2B5EF4-FFF2-40B4-BE49-F238E27FC236}">
                <a16:creationId xmlns:a16="http://schemas.microsoft.com/office/drawing/2014/main" id="{2BB348C7-477E-424F-91AF-EE1280573850}"/>
              </a:ext>
            </a:extLst>
          </p:cNvPr>
          <p:cNvSpPr>
            <a:spLocks noGrp="1"/>
          </p:cNvSpPr>
          <p:nvPr>
            <p:ph idx="1"/>
          </p:nvPr>
        </p:nvSpPr>
        <p:spPr>
          <a:xfrm>
            <a:off x="527115" y="1325563"/>
            <a:ext cx="7099170" cy="2736948"/>
          </a:xfrm>
        </p:spPr>
        <p:txBody>
          <a:bodyPr>
            <a:normAutofit fontScale="92500" lnSpcReduction="20000"/>
          </a:bodyPr>
          <a:lstStyle/>
          <a:p>
            <a:pPr>
              <a:buClr>
                <a:schemeClr val="accent5"/>
              </a:buClr>
            </a:pPr>
            <a:r>
              <a:rPr lang="en-US" dirty="0"/>
              <a:t>The original Pokémon is a role-playing game based around building a small team of monsters to battle other monsters in a quest to become the best. </a:t>
            </a:r>
          </a:p>
          <a:p>
            <a:pPr>
              <a:buClr>
                <a:schemeClr val="accent5"/>
              </a:buClr>
            </a:pPr>
            <a:r>
              <a:rPr lang="en-US" dirty="0"/>
              <a:t>Pokémon are divided into types, such as water and fire, each with different strengths.</a:t>
            </a:r>
          </a:p>
          <a:p>
            <a:pPr>
              <a:buClr>
                <a:schemeClr val="accent5"/>
              </a:buClr>
            </a:pPr>
            <a:r>
              <a:rPr lang="en-US" dirty="0"/>
              <a:t> Battles between them can be likened to the simple hand game rock-paper-scissors.</a:t>
            </a:r>
          </a:p>
        </p:txBody>
      </p:sp>
      <p:pic>
        <p:nvPicPr>
          <p:cNvPr id="1026" name="Picture 2">
            <a:extLst>
              <a:ext uri="{FF2B5EF4-FFF2-40B4-BE49-F238E27FC236}">
                <a16:creationId xmlns:a16="http://schemas.microsoft.com/office/drawing/2014/main" id="{8E911979-DD07-46E9-8455-98D44E918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1236" y="4062511"/>
            <a:ext cx="3649264" cy="27369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A0EB924-A98D-421D-9429-D23418227BD3}"/>
              </a:ext>
            </a:extLst>
          </p:cNvPr>
          <p:cNvPicPr>
            <a:picLocks noChangeAspect="1"/>
          </p:cNvPicPr>
          <p:nvPr/>
        </p:nvPicPr>
        <p:blipFill>
          <a:blip r:embed="rId3"/>
          <a:stretch>
            <a:fillRect/>
          </a:stretch>
        </p:blipFill>
        <p:spPr>
          <a:xfrm>
            <a:off x="7793208" y="365125"/>
            <a:ext cx="4346159" cy="6492875"/>
          </a:xfrm>
          <a:prstGeom prst="rect">
            <a:avLst/>
          </a:prstGeom>
        </p:spPr>
      </p:pic>
    </p:spTree>
    <p:extLst>
      <p:ext uri="{BB962C8B-B14F-4D97-AF65-F5344CB8AC3E}">
        <p14:creationId xmlns:p14="http://schemas.microsoft.com/office/powerpoint/2010/main" val="3945339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838200" y="365125"/>
            <a:ext cx="10515600" cy="1325563"/>
          </a:xfrm>
        </p:spPr>
        <p:txBody>
          <a:bodyPr/>
          <a:lstStyle/>
          <a:p>
            <a:r>
              <a:rPr lang="en-US" dirty="0"/>
              <a:t>Business Understanding</a:t>
            </a:r>
          </a:p>
        </p:txBody>
      </p:sp>
      <p:sp>
        <p:nvSpPr>
          <p:cNvPr id="9" name="TextBox 8">
            <a:extLst>
              <a:ext uri="{FF2B5EF4-FFF2-40B4-BE49-F238E27FC236}">
                <a16:creationId xmlns:a16="http://schemas.microsoft.com/office/drawing/2014/main" id="{61B2CE58-D697-4C8A-9ED1-D78219623B6F}"/>
              </a:ext>
            </a:extLst>
          </p:cNvPr>
          <p:cNvSpPr txBox="1"/>
          <p:nvPr/>
        </p:nvSpPr>
        <p:spPr>
          <a:xfrm>
            <a:off x="387302" y="1478375"/>
            <a:ext cx="4062150" cy="4524315"/>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b="0" i="0" dirty="0">
                <a:effectLst/>
              </a:rPr>
              <a:t>We have the data of Pokémon;</a:t>
            </a:r>
            <a:r>
              <a:rPr lang="en-US" dirty="0"/>
              <a:t> their types and other fight attributes are listed which are unique to each Pokémon. </a:t>
            </a:r>
          </a:p>
          <a:p>
            <a:pPr marL="285750" indent="-285750">
              <a:buClr>
                <a:schemeClr val="accent5"/>
              </a:buClr>
              <a:buFont typeface="Arial" panose="020B0604020202020204" pitchFamily="34" charset="0"/>
              <a:buChar char="•"/>
            </a:pPr>
            <a:r>
              <a:rPr lang="en-US" b="0" i="0" dirty="0">
                <a:effectLst/>
              </a:rPr>
              <a:t>The goal is to find the optimum number of clusters biased on the overall strength of the Pokémon</a:t>
            </a:r>
            <a:r>
              <a:rPr lang="en-US" dirty="0"/>
              <a:t>. </a:t>
            </a:r>
          </a:p>
          <a:p>
            <a:pPr marL="285750" indent="-285750">
              <a:buClr>
                <a:schemeClr val="accent5"/>
              </a:buClr>
              <a:buFont typeface="Arial" panose="020B0604020202020204" pitchFamily="34" charset="0"/>
              <a:buChar char="•"/>
            </a:pPr>
            <a:r>
              <a:rPr lang="en-US" dirty="0"/>
              <a:t>For a fair fight among Pokémon, each trainer needs to pick a single Pokémon from each cluster. </a:t>
            </a:r>
          </a:p>
          <a:p>
            <a:pPr marL="285750" indent="-285750">
              <a:buClr>
                <a:schemeClr val="accent5"/>
              </a:buClr>
              <a:buFont typeface="Arial" panose="020B0604020202020204" pitchFamily="34" charset="0"/>
              <a:buChar char="•"/>
            </a:pPr>
            <a:r>
              <a:rPr lang="en-US" b="0" i="0" dirty="0">
                <a:effectLst/>
              </a:rPr>
              <a:t>The optimum nu</a:t>
            </a:r>
            <a:r>
              <a:rPr lang="en-US" dirty="0"/>
              <a:t>mber of clusters would help us decide what number of Pokémon when fought together result in a fair fight. </a:t>
            </a:r>
          </a:p>
          <a:p>
            <a:pPr marL="285750" indent="-285750">
              <a:buClr>
                <a:schemeClr val="accent5"/>
              </a:buClr>
              <a:buFont typeface="Arial" panose="020B0604020202020204" pitchFamily="34" charset="0"/>
              <a:buChar char="•"/>
            </a:pPr>
            <a:endParaRPr lang="en-US" dirty="0"/>
          </a:p>
          <a:p>
            <a:pPr>
              <a:buClr>
                <a:schemeClr val="accent5"/>
              </a:buClr>
            </a:pPr>
            <a:endParaRPr lang="en-US" dirty="0"/>
          </a:p>
        </p:txBody>
      </p:sp>
      <p:pic>
        <p:nvPicPr>
          <p:cNvPr id="3" name="Picture 2">
            <a:extLst>
              <a:ext uri="{FF2B5EF4-FFF2-40B4-BE49-F238E27FC236}">
                <a16:creationId xmlns:a16="http://schemas.microsoft.com/office/drawing/2014/main" id="{F925E3E4-0791-4EDD-A2AD-959054DFBF3A}"/>
              </a:ext>
            </a:extLst>
          </p:cNvPr>
          <p:cNvPicPr>
            <a:picLocks noChangeAspect="1"/>
          </p:cNvPicPr>
          <p:nvPr/>
        </p:nvPicPr>
        <p:blipFill>
          <a:blip r:embed="rId2"/>
          <a:stretch>
            <a:fillRect/>
          </a:stretch>
        </p:blipFill>
        <p:spPr>
          <a:xfrm>
            <a:off x="4449452" y="1478375"/>
            <a:ext cx="7575636" cy="4970111"/>
          </a:xfrm>
          <a:prstGeom prst="rect">
            <a:avLst/>
          </a:prstGeom>
        </p:spPr>
      </p:pic>
    </p:spTree>
    <p:extLst>
      <p:ext uri="{BB962C8B-B14F-4D97-AF65-F5344CB8AC3E}">
        <p14:creationId xmlns:p14="http://schemas.microsoft.com/office/powerpoint/2010/main" val="244769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387301" y="0"/>
            <a:ext cx="10515600" cy="1325563"/>
          </a:xfrm>
        </p:spPr>
        <p:txBody>
          <a:bodyPr/>
          <a:lstStyle/>
          <a:p>
            <a:r>
              <a:rPr lang="en-US" dirty="0"/>
              <a:t>Data Understanding</a:t>
            </a:r>
          </a:p>
        </p:txBody>
      </p:sp>
      <p:sp>
        <p:nvSpPr>
          <p:cNvPr id="9" name="TextBox 8">
            <a:extLst>
              <a:ext uri="{FF2B5EF4-FFF2-40B4-BE49-F238E27FC236}">
                <a16:creationId xmlns:a16="http://schemas.microsoft.com/office/drawing/2014/main" id="{61B2CE58-D697-4C8A-9ED1-D78219623B6F}"/>
              </a:ext>
            </a:extLst>
          </p:cNvPr>
          <p:cNvSpPr txBox="1"/>
          <p:nvPr/>
        </p:nvSpPr>
        <p:spPr>
          <a:xfrm>
            <a:off x="387301" y="1325563"/>
            <a:ext cx="5997000" cy="3970318"/>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t>This data set includes 721 Pokémon, including their number, name, first and second type, the stat total and basic stats: HP, Attack, Defense, Special Attack, Special Defense, and Speed, generation, and legendary status.</a:t>
            </a:r>
          </a:p>
          <a:p>
            <a:pPr marL="285750" indent="-285750">
              <a:buClr>
                <a:schemeClr val="accent5"/>
              </a:buClr>
              <a:buFont typeface="Arial" panose="020B0604020202020204" pitchFamily="34" charset="0"/>
              <a:buChar char="•"/>
            </a:pPr>
            <a:r>
              <a:rPr lang="en-US" dirty="0"/>
              <a:t>All columns are numeric except for Name, Types and Legendary. </a:t>
            </a:r>
          </a:p>
          <a:p>
            <a:pPr marL="285750" indent="-285750">
              <a:buClr>
                <a:schemeClr val="accent5"/>
              </a:buClr>
              <a:buFont typeface="Arial" panose="020B0604020202020204" pitchFamily="34" charset="0"/>
              <a:buChar char="•"/>
            </a:pPr>
            <a:r>
              <a:rPr lang="en-US" dirty="0"/>
              <a:t>These are the raw attributes that are used for calculating how much damage an attack will do in the games. </a:t>
            </a:r>
          </a:p>
          <a:p>
            <a:pPr marL="285750" indent="-285750">
              <a:buClr>
                <a:schemeClr val="accent5"/>
              </a:buClr>
              <a:buFont typeface="Arial" panose="020B0604020202020204" pitchFamily="34" charset="0"/>
              <a:buChar char="•"/>
            </a:pPr>
            <a:r>
              <a:rPr lang="en-US" dirty="0"/>
              <a:t>There are some missing values in Type 2 column as some Pokémon only possess a single type </a:t>
            </a:r>
          </a:p>
          <a:p>
            <a:pPr marL="285750" indent="-285750">
              <a:buClr>
                <a:schemeClr val="accent5"/>
              </a:buClr>
              <a:buFont typeface="Arial" panose="020B0604020202020204" pitchFamily="34" charset="0"/>
              <a:buChar char="•"/>
            </a:pPr>
            <a:endParaRPr lang="en-US" dirty="0"/>
          </a:p>
          <a:p>
            <a:pPr>
              <a:buClr>
                <a:schemeClr val="accent5"/>
              </a:buClr>
            </a:pPr>
            <a:endParaRPr lang="en-US" dirty="0"/>
          </a:p>
        </p:txBody>
      </p:sp>
      <p:pic>
        <p:nvPicPr>
          <p:cNvPr id="8" name="Picture 7">
            <a:extLst>
              <a:ext uri="{FF2B5EF4-FFF2-40B4-BE49-F238E27FC236}">
                <a16:creationId xmlns:a16="http://schemas.microsoft.com/office/drawing/2014/main" id="{A60937EF-3228-472C-BD5B-DB0B26630ED8}"/>
              </a:ext>
            </a:extLst>
          </p:cNvPr>
          <p:cNvPicPr>
            <a:picLocks noChangeAspect="1"/>
          </p:cNvPicPr>
          <p:nvPr/>
        </p:nvPicPr>
        <p:blipFill rotWithShape="1">
          <a:blip r:embed="rId2">
            <a:alphaModFix/>
          </a:blip>
          <a:stretch/>
        </p:blipFill>
        <p:spPr>
          <a:xfrm>
            <a:off x="6384301" y="1365573"/>
            <a:ext cx="5807699" cy="4126853"/>
          </a:xfrm>
          <a:prstGeom prst="rect">
            <a:avLst/>
          </a:prstGeom>
        </p:spPr>
      </p:pic>
    </p:spTree>
    <p:extLst>
      <p:ext uri="{BB962C8B-B14F-4D97-AF65-F5344CB8AC3E}">
        <p14:creationId xmlns:p14="http://schemas.microsoft.com/office/powerpoint/2010/main" val="368582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07AD-8828-4F38-9583-9B35D0CFCCC3}"/>
              </a:ext>
            </a:extLst>
          </p:cNvPr>
          <p:cNvSpPr>
            <a:spLocks noGrp="1"/>
          </p:cNvSpPr>
          <p:nvPr>
            <p:ph type="title"/>
          </p:nvPr>
        </p:nvSpPr>
        <p:spPr>
          <a:xfrm>
            <a:off x="838200" y="365125"/>
            <a:ext cx="5698787" cy="325539"/>
          </a:xfrm>
        </p:spPr>
        <p:txBody>
          <a:bodyPr>
            <a:normAutofit fontScale="90000"/>
          </a:bodyPr>
          <a:lstStyle/>
          <a:p>
            <a:r>
              <a:rPr lang="en-US" dirty="0"/>
              <a:t>Defining Attributes </a:t>
            </a:r>
          </a:p>
        </p:txBody>
      </p:sp>
      <p:sp>
        <p:nvSpPr>
          <p:cNvPr id="3" name="Content Placeholder 2">
            <a:extLst>
              <a:ext uri="{FF2B5EF4-FFF2-40B4-BE49-F238E27FC236}">
                <a16:creationId xmlns:a16="http://schemas.microsoft.com/office/drawing/2014/main" id="{64140594-2B6E-4300-8203-8F147E658440}"/>
              </a:ext>
            </a:extLst>
          </p:cNvPr>
          <p:cNvSpPr>
            <a:spLocks noGrp="1"/>
          </p:cNvSpPr>
          <p:nvPr>
            <p:ph idx="1"/>
          </p:nvPr>
        </p:nvSpPr>
        <p:spPr>
          <a:xfrm>
            <a:off x="838200" y="891768"/>
            <a:ext cx="11049001" cy="4828095"/>
          </a:xfrm>
        </p:spPr>
        <p:txBody>
          <a:bodyPr>
            <a:normAutofit/>
          </a:bodyPr>
          <a:lstStyle/>
          <a:p>
            <a:pPr algn="l">
              <a:lnSpc>
                <a:spcPct val="100000"/>
              </a:lnSpc>
              <a:buClr>
                <a:schemeClr val="accent5"/>
              </a:buClr>
            </a:pPr>
            <a:r>
              <a:rPr lang="en-US" sz="1600" i="0" dirty="0" err="1">
                <a:effectLst/>
              </a:rPr>
              <a:t>Dex</a:t>
            </a:r>
            <a:r>
              <a:rPr lang="en-US" sz="1600" i="0" dirty="0">
                <a:effectLst/>
              </a:rPr>
              <a:t> Number: The ID for each Pokémon</a:t>
            </a:r>
          </a:p>
          <a:p>
            <a:pPr algn="l">
              <a:lnSpc>
                <a:spcPct val="100000"/>
              </a:lnSpc>
              <a:buClr>
                <a:schemeClr val="accent5"/>
              </a:buClr>
            </a:pPr>
            <a:r>
              <a:rPr lang="en-US" sz="1600" i="0" dirty="0">
                <a:effectLst/>
              </a:rPr>
              <a:t>Name: The name of each Pokémon</a:t>
            </a:r>
          </a:p>
          <a:p>
            <a:pPr algn="l">
              <a:lnSpc>
                <a:spcPct val="100000"/>
              </a:lnSpc>
              <a:buClr>
                <a:schemeClr val="accent5"/>
              </a:buClr>
            </a:pPr>
            <a:r>
              <a:rPr lang="en-US" sz="1600" i="0" dirty="0">
                <a:effectLst/>
              </a:rPr>
              <a:t>Type 1: Each Pokémon has a type, this determines weakness/resistance to attacks</a:t>
            </a:r>
          </a:p>
          <a:p>
            <a:pPr algn="l">
              <a:lnSpc>
                <a:spcPct val="100000"/>
              </a:lnSpc>
              <a:buClr>
                <a:schemeClr val="accent5"/>
              </a:buClr>
            </a:pPr>
            <a:r>
              <a:rPr lang="en-US" sz="1600" i="0" dirty="0">
                <a:effectLst/>
              </a:rPr>
              <a:t>Type 2: Some Pokémon are dual type and have 2</a:t>
            </a:r>
          </a:p>
          <a:p>
            <a:pPr algn="l">
              <a:lnSpc>
                <a:spcPct val="100000"/>
              </a:lnSpc>
              <a:buClr>
                <a:schemeClr val="accent5"/>
              </a:buClr>
            </a:pPr>
            <a:r>
              <a:rPr lang="en-US" sz="1600" i="0" dirty="0">
                <a:effectLst/>
              </a:rPr>
              <a:t>Total: Sum of all stats that come after this, a general guide to how strong a Pokémon is</a:t>
            </a:r>
          </a:p>
          <a:p>
            <a:pPr algn="l">
              <a:lnSpc>
                <a:spcPct val="100000"/>
              </a:lnSpc>
              <a:buClr>
                <a:schemeClr val="accent5"/>
              </a:buClr>
            </a:pPr>
            <a:r>
              <a:rPr lang="en-US" sz="1600" i="0" dirty="0">
                <a:effectLst/>
              </a:rPr>
              <a:t>HP: Hit points, or health, defines how much damage a Pokémon can withstand before fainting</a:t>
            </a:r>
          </a:p>
          <a:p>
            <a:pPr algn="l">
              <a:lnSpc>
                <a:spcPct val="100000"/>
              </a:lnSpc>
              <a:buClr>
                <a:schemeClr val="accent5"/>
              </a:buClr>
            </a:pPr>
            <a:r>
              <a:rPr lang="en-US" sz="1600" i="0" dirty="0">
                <a:effectLst/>
              </a:rPr>
              <a:t>Attack: The base modifier for normal attacks (e.g., Scratch, Punch)</a:t>
            </a:r>
          </a:p>
          <a:p>
            <a:pPr algn="l">
              <a:lnSpc>
                <a:spcPct val="100000"/>
              </a:lnSpc>
              <a:buClr>
                <a:schemeClr val="accent5"/>
              </a:buClr>
            </a:pPr>
            <a:r>
              <a:rPr lang="en-US" sz="1600" i="0" dirty="0">
                <a:effectLst/>
              </a:rPr>
              <a:t>Defense: The base damage resistance against normal attacks</a:t>
            </a:r>
          </a:p>
          <a:p>
            <a:pPr algn="l">
              <a:lnSpc>
                <a:spcPct val="100000"/>
              </a:lnSpc>
              <a:buClr>
                <a:schemeClr val="accent5"/>
              </a:buClr>
            </a:pPr>
            <a:r>
              <a:rPr lang="en-US" sz="1600" i="0" dirty="0">
                <a:effectLst/>
              </a:rPr>
              <a:t>SP </a:t>
            </a:r>
            <a:r>
              <a:rPr lang="en-US" sz="1600" i="0" dirty="0" err="1">
                <a:effectLst/>
              </a:rPr>
              <a:t>Atk</a:t>
            </a:r>
            <a:r>
              <a:rPr lang="en-US" sz="1600" i="0" dirty="0">
                <a:effectLst/>
              </a:rPr>
              <a:t>: Special attack, the base modifier for special attacks (e.g., fire blast, bubble beam)</a:t>
            </a:r>
          </a:p>
          <a:p>
            <a:pPr algn="l">
              <a:lnSpc>
                <a:spcPct val="100000"/>
              </a:lnSpc>
              <a:buClr>
                <a:schemeClr val="accent5"/>
              </a:buClr>
            </a:pPr>
            <a:r>
              <a:rPr lang="en-US" sz="1600" i="0" dirty="0">
                <a:effectLst/>
              </a:rPr>
              <a:t>SP Def: Special defense, the base damage resistance against special attacks</a:t>
            </a:r>
          </a:p>
          <a:p>
            <a:pPr algn="l">
              <a:lnSpc>
                <a:spcPct val="100000"/>
              </a:lnSpc>
              <a:buClr>
                <a:schemeClr val="accent5"/>
              </a:buClr>
            </a:pPr>
            <a:r>
              <a:rPr lang="en-US" sz="1600" i="0" dirty="0">
                <a:effectLst/>
              </a:rPr>
              <a:t>Speed: Determines which Pokémon attacks first each round</a:t>
            </a:r>
          </a:p>
          <a:p>
            <a:pPr algn="l">
              <a:lnSpc>
                <a:spcPct val="100000"/>
              </a:lnSpc>
              <a:buClr>
                <a:schemeClr val="accent5"/>
              </a:buClr>
            </a:pPr>
            <a:r>
              <a:rPr lang="en-US" sz="1600" i="0" dirty="0">
                <a:effectLst/>
              </a:rPr>
              <a:t>Generation: The generation of games where the Pokémon was first introduced</a:t>
            </a:r>
          </a:p>
          <a:p>
            <a:pPr algn="l">
              <a:lnSpc>
                <a:spcPct val="100000"/>
              </a:lnSpc>
              <a:buClr>
                <a:schemeClr val="accent5"/>
              </a:buClr>
            </a:pPr>
            <a:r>
              <a:rPr lang="en-US" sz="1600" i="0" dirty="0">
                <a:effectLst/>
              </a:rPr>
              <a:t>Legendary: Some Pokémon are much rarer than others, and are dubbed "legendary"</a:t>
            </a:r>
          </a:p>
          <a:p>
            <a:pPr>
              <a:lnSpc>
                <a:spcPct val="100000"/>
              </a:lnSpc>
              <a:buClr>
                <a:schemeClr val="accent5"/>
              </a:buClr>
            </a:pPr>
            <a:endParaRPr lang="en-US" sz="1600" dirty="0"/>
          </a:p>
        </p:txBody>
      </p:sp>
    </p:spTree>
    <p:extLst>
      <p:ext uri="{BB962C8B-B14F-4D97-AF65-F5344CB8AC3E}">
        <p14:creationId xmlns:p14="http://schemas.microsoft.com/office/powerpoint/2010/main" val="244583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639484" y="221226"/>
            <a:ext cx="10515600" cy="1325563"/>
          </a:xfrm>
        </p:spPr>
        <p:txBody>
          <a:bodyPr/>
          <a:lstStyle/>
          <a:p>
            <a:r>
              <a:rPr lang="en-US" dirty="0"/>
              <a:t>Data Preparation</a:t>
            </a:r>
          </a:p>
        </p:txBody>
      </p:sp>
      <p:sp>
        <p:nvSpPr>
          <p:cNvPr id="9" name="TextBox 8">
            <a:extLst>
              <a:ext uri="{FF2B5EF4-FFF2-40B4-BE49-F238E27FC236}">
                <a16:creationId xmlns:a16="http://schemas.microsoft.com/office/drawing/2014/main" id="{61B2CE58-D697-4C8A-9ED1-D78219623B6F}"/>
              </a:ext>
            </a:extLst>
          </p:cNvPr>
          <p:cNvSpPr txBox="1"/>
          <p:nvPr/>
        </p:nvSpPr>
        <p:spPr>
          <a:xfrm>
            <a:off x="639484" y="1315704"/>
            <a:ext cx="4495784" cy="5078313"/>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t>We make sure no values are missing. Using the missing value node, we replace the empty rows with type 2 with “None”. </a:t>
            </a:r>
          </a:p>
          <a:p>
            <a:pPr marL="285750" indent="-285750">
              <a:buClr>
                <a:schemeClr val="accent5"/>
              </a:buClr>
              <a:buFont typeface="Arial" panose="020B0604020202020204" pitchFamily="34" charset="0"/>
              <a:buChar char="•"/>
            </a:pPr>
            <a:r>
              <a:rPr lang="en-US" dirty="0"/>
              <a:t>We also use column rename to name out columns according to the attributes. </a:t>
            </a:r>
          </a:p>
          <a:p>
            <a:pPr marL="285750" indent="-285750">
              <a:buClr>
                <a:schemeClr val="accent5"/>
              </a:buClr>
              <a:buFont typeface="Arial" panose="020B0604020202020204" pitchFamily="34" charset="0"/>
              <a:buChar char="•"/>
            </a:pPr>
            <a:r>
              <a:rPr lang="en-US" dirty="0"/>
              <a:t>We use column filters, normalizer, denormalizer and other nodes to prepare the most accurate and useful data</a:t>
            </a:r>
          </a:p>
          <a:p>
            <a:pPr marL="285750" indent="-285750">
              <a:buClr>
                <a:schemeClr val="accent5"/>
              </a:buClr>
              <a:buFont typeface="Arial" panose="020B0604020202020204" pitchFamily="34" charset="0"/>
              <a:buChar char="•"/>
            </a:pPr>
            <a:r>
              <a:rPr lang="en-US" dirty="0"/>
              <a:t>We make sure the data is relevant and no unnecessary data is being processed, hence we ill remove Pokémon names and ID columns. </a:t>
            </a:r>
          </a:p>
          <a:p>
            <a:pPr marL="285750" indent="-285750">
              <a:buClr>
                <a:schemeClr val="accent5"/>
              </a:buClr>
              <a:buFont typeface="Arial" panose="020B0604020202020204" pitchFamily="34" charset="0"/>
              <a:buChar char="•"/>
            </a:pPr>
            <a:endParaRPr lang="pt-BR" b="0" i="0" dirty="0">
              <a:effectLst/>
            </a:endParaRPr>
          </a:p>
          <a:p>
            <a:pPr marL="285750" indent="-285750">
              <a:buClr>
                <a:schemeClr val="accent5"/>
              </a:buClr>
              <a:buFont typeface="Arial" panose="020B0604020202020204" pitchFamily="34" charset="0"/>
              <a:buChar char="•"/>
            </a:pPr>
            <a:endParaRPr lang="en-US" dirty="0"/>
          </a:p>
          <a:p>
            <a:pPr>
              <a:buClr>
                <a:schemeClr val="accent5"/>
              </a:buClr>
            </a:pPr>
            <a:endParaRPr lang="en-US" dirty="0"/>
          </a:p>
        </p:txBody>
      </p:sp>
      <p:pic>
        <p:nvPicPr>
          <p:cNvPr id="8" name="Picture 7">
            <a:extLst>
              <a:ext uri="{FF2B5EF4-FFF2-40B4-BE49-F238E27FC236}">
                <a16:creationId xmlns:a16="http://schemas.microsoft.com/office/drawing/2014/main" id="{A60937EF-3228-472C-BD5B-DB0B26630ED8}"/>
              </a:ext>
            </a:extLst>
          </p:cNvPr>
          <p:cNvPicPr>
            <a:picLocks noChangeAspect="1"/>
          </p:cNvPicPr>
          <p:nvPr/>
        </p:nvPicPr>
        <p:blipFill>
          <a:blip r:embed="rId2"/>
          <a:stretch>
            <a:fillRect/>
          </a:stretch>
        </p:blipFill>
        <p:spPr>
          <a:xfrm>
            <a:off x="5135268" y="1027906"/>
            <a:ext cx="7056732" cy="5014395"/>
          </a:xfrm>
          <a:prstGeom prst="rect">
            <a:avLst/>
          </a:prstGeom>
        </p:spPr>
      </p:pic>
    </p:spTree>
    <p:extLst>
      <p:ext uri="{BB962C8B-B14F-4D97-AF65-F5344CB8AC3E}">
        <p14:creationId xmlns:p14="http://schemas.microsoft.com/office/powerpoint/2010/main" val="3004152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B7D1-0277-43CB-B592-78D369ACFDD6}"/>
              </a:ext>
            </a:extLst>
          </p:cNvPr>
          <p:cNvSpPr>
            <a:spLocks noGrp="1"/>
          </p:cNvSpPr>
          <p:nvPr>
            <p:ph type="title"/>
          </p:nvPr>
        </p:nvSpPr>
        <p:spPr>
          <a:xfrm>
            <a:off x="751033" y="688078"/>
            <a:ext cx="11691573" cy="954628"/>
          </a:xfrm>
        </p:spPr>
        <p:txBody>
          <a:bodyPr>
            <a:noAutofit/>
          </a:bodyPr>
          <a:lstStyle/>
          <a:p>
            <a:r>
              <a:rPr lang="en-US" dirty="0"/>
              <a:t>Modeling</a:t>
            </a:r>
            <a:br>
              <a:rPr lang="en-US" dirty="0"/>
            </a:br>
            <a:endParaRPr lang="en-US" dirty="0"/>
          </a:p>
        </p:txBody>
      </p:sp>
      <p:pic>
        <p:nvPicPr>
          <p:cNvPr id="7" name="Picture 6">
            <a:extLst>
              <a:ext uri="{FF2B5EF4-FFF2-40B4-BE49-F238E27FC236}">
                <a16:creationId xmlns:a16="http://schemas.microsoft.com/office/drawing/2014/main" id="{371C8039-D700-4A6A-A25E-93311438C8E6}"/>
              </a:ext>
            </a:extLst>
          </p:cNvPr>
          <p:cNvPicPr>
            <a:picLocks noChangeAspect="1"/>
          </p:cNvPicPr>
          <p:nvPr/>
        </p:nvPicPr>
        <p:blipFill>
          <a:blip r:embed="rId2"/>
          <a:stretch>
            <a:fillRect/>
          </a:stretch>
        </p:blipFill>
        <p:spPr>
          <a:xfrm>
            <a:off x="1649709" y="1216456"/>
            <a:ext cx="9791258" cy="4425088"/>
          </a:xfrm>
          <a:prstGeom prst="rect">
            <a:avLst/>
          </a:prstGeom>
        </p:spPr>
      </p:pic>
    </p:spTree>
    <p:extLst>
      <p:ext uri="{BB962C8B-B14F-4D97-AF65-F5344CB8AC3E}">
        <p14:creationId xmlns:p14="http://schemas.microsoft.com/office/powerpoint/2010/main" val="1024578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18E44-833A-467B-AA1A-F4D56C273933}"/>
              </a:ext>
            </a:extLst>
          </p:cNvPr>
          <p:cNvSpPr>
            <a:spLocks noGrp="1"/>
          </p:cNvSpPr>
          <p:nvPr>
            <p:ph type="title"/>
          </p:nvPr>
        </p:nvSpPr>
        <p:spPr>
          <a:xfrm>
            <a:off x="493465" y="306789"/>
            <a:ext cx="10515600" cy="1325563"/>
          </a:xfrm>
        </p:spPr>
        <p:txBody>
          <a:bodyPr/>
          <a:lstStyle/>
          <a:p>
            <a:r>
              <a:rPr lang="en-US" dirty="0"/>
              <a:t>Using ERP in K-means</a:t>
            </a:r>
          </a:p>
        </p:txBody>
      </p:sp>
      <p:sp>
        <p:nvSpPr>
          <p:cNvPr id="9" name="TextBox 8">
            <a:extLst>
              <a:ext uri="{FF2B5EF4-FFF2-40B4-BE49-F238E27FC236}">
                <a16:creationId xmlns:a16="http://schemas.microsoft.com/office/drawing/2014/main" id="{61B2CE58-D697-4C8A-9ED1-D78219623B6F}"/>
              </a:ext>
            </a:extLst>
          </p:cNvPr>
          <p:cNvSpPr txBox="1"/>
          <p:nvPr/>
        </p:nvSpPr>
        <p:spPr>
          <a:xfrm>
            <a:off x="493465" y="1506272"/>
            <a:ext cx="4747967" cy="3693319"/>
          </a:xfrm>
          <a:prstGeom prst="rect">
            <a:avLst/>
          </a:prstGeom>
          <a:noFill/>
        </p:spPr>
        <p:txBody>
          <a:bodyPr wrap="square" rtlCol="0">
            <a:spAutoFit/>
          </a:bodyPr>
          <a:lstStyle/>
          <a:p>
            <a:pPr marL="285750" indent="-285750">
              <a:buClr>
                <a:schemeClr val="accent5"/>
              </a:buClr>
              <a:buFont typeface="Arial" panose="020B0604020202020204" pitchFamily="34" charset="0"/>
              <a:buChar char="•"/>
            </a:pPr>
            <a:r>
              <a:rPr lang="en-US" dirty="0"/>
              <a:t>We start with number of cluster=2</a:t>
            </a:r>
          </a:p>
          <a:p>
            <a:pPr marL="285750" indent="-285750">
              <a:buClr>
                <a:schemeClr val="accent5"/>
              </a:buClr>
              <a:buFont typeface="Arial" panose="020B0604020202020204" pitchFamily="34" charset="0"/>
              <a:buChar char="•"/>
            </a:pPr>
            <a:r>
              <a:rPr lang="en-US" dirty="0"/>
              <a:t>Using Java Snippet, we write the formula</a:t>
            </a:r>
          </a:p>
          <a:p>
            <a:pPr marL="285750" indent="-285750">
              <a:buClr>
                <a:schemeClr val="accent5"/>
              </a:buClr>
              <a:buFont typeface="Arial" panose="020B0604020202020204" pitchFamily="34" charset="0"/>
              <a:buChar char="•"/>
            </a:pPr>
            <a:r>
              <a:rPr lang="en-US" dirty="0"/>
              <a:t>Finally using group by we have our values</a:t>
            </a:r>
          </a:p>
          <a:p>
            <a:pPr marL="285750" indent="-285750">
              <a:buClr>
                <a:schemeClr val="accent5"/>
              </a:buClr>
              <a:buFont typeface="Arial" panose="020B0604020202020204" pitchFamily="34" charset="0"/>
              <a:buChar char="•"/>
            </a:pPr>
            <a:endParaRPr lang="en-US" dirty="0"/>
          </a:p>
          <a:p>
            <a:pPr marL="285750" indent="-285750">
              <a:buClr>
                <a:schemeClr val="accent5"/>
              </a:buClr>
              <a:buFont typeface="Arial" panose="020B0604020202020204" pitchFamily="34" charset="0"/>
              <a:buChar char="•"/>
            </a:pPr>
            <a:endParaRPr lang="en-US" dirty="0"/>
          </a:p>
          <a:p>
            <a:pPr marL="285750" indent="-285750">
              <a:buClr>
                <a:schemeClr val="accent5"/>
              </a:buClr>
              <a:buFont typeface="Arial" panose="020B0604020202020204" pitchFamily="34" charset="0"/>
              <a:buChar char="•"/>
            </a:pPr>
            <a:endParaRPr lang="en-US" dirty="0"/>
          </a:p>
          <a:p>
            <a:pPr marL="285750" indent="-285750">
              <a:buClr>
                <a:schemeClr val="accent5"/>
              </a:buClr>
              <a:buFont typeface="Arial" panose="020B0604020202020204" pitchFamily="34" charset="0"/>
              <a:buChar char="•"/>
            </a:pPr>
            <a:endParaRPr lang="en-US" dirty="0"/>
          </a:p>
          <a:p>
            <a:pPr marL="285750" indent="-285750">
              <a:buClr>
                <a:schemeClr val="accent5"/>
              </a:buClr>
              <a:buFont typeface="Arial" panose="020B0604020202020204" pitchFamily="34" charset="0"/>
              <a:buChar char="•"/>
            </a:pPr>
            <a:endParaRPr lang="en-US" dirty="0"/>
          </a:p>
          <a:p>
            <a:pPr marL="285750" indent="-285750">
              <a:buClr>
                <a:schemeClr val="accent5"/>
              </a:buClr>
              <a:buFont typeface="Arial" panose="020B0604020202020204" pitchFamily="34" charset="0"/>
              <a:buChar char="•"/>
            </a:pPr>
            <a:endParaRPr lang="en-US" dirty="0"/>
          </a:p>
          <a:p>
            <a:pPr marL="285750" indent="-285750">
              <a:buClr>
                <a:schemeClr val="accent5"/>
              </a:buClr>
              <a:buFont typeface="Arial" panose="020B0604020202020204" pitchFamily="34" charset="0"/>
              <a:buChar char="•"/>
            </a:pPr>
            <a:r>
              <a:rPr lang="en-US" dirty="0"/>
              <a:t>We repeat the process with different number of clusters and collect different SSE values to plot an Elbow curve</a:t>
            </a:r>
          </a:p>
        </p:txBody>
      </p:sp>
      <p:pic>
        <p:nvPicPr>
          <p:cNvPr id="6" name="Picture 5">
            <a:extLst>
              <a:ext uri="{FF2B5EF4-FFF2-40B4-BE49-F238E27FC236}">
                <a16:creationId xmlns:a16="http://schemas.microsoft.com/office/drawing/2014/main" id="{1B766E82-8C28-4E50-A606-B3BE846C8613}"/>
              </a:ext>
            </a:extLst>
          </p:cNvPr>
          <p:cNvPicPr>
            <a:picLocks noChangeAspect="1"/>
          </p:cNvPicPr>
          <p:nvPr/>
        </p:nvPicPr>
        <p:blipFill>
          <a:blip r:embed="rId2"/>
          <a:stretch>
            <a:fillRect/>
          </a:stretch>
        </p:blipFill>
        <p:spPr>
          <a:xfrm>
            <a:off x="5408672" y="1506272"/>
            <a:ext cx="6751905" cy="2110923"/>
          </a:xfrm>
          <a:prstGeom prst="rect">
            <a:avLst/>
          </a:prstGeom>
        </p:spPr>
      </p:pic>
      <p:pic>
        <p:nvPicPr>
          <p:cNvPr id="8" name="Picture 7">
            <a:extLst>
              <a:ext uri="{FF2B5EF4-FFF2-40B4-BE49-F238E27FC236}">
                <a16:creationId xmlns:a16="http://schemas.microsoft.com/office/drawing/2014/main" id="{3A1E98A0-D219-467E-9241-E952D32F69F8}"/>
              </a:ext>
            </a:extLst>
          </p:cNvPr>
          <p:cNvPicPr>
            <a:picLocks noChangeAspect="1"/>
          </p:cNvPicPr>
          <p:nvPr/>
        </p:nvPicPr>
        <p:blipFill>
          <a:blip r:embed="rId3"/>
          <a:stretch>
            <a:fillRect/>
          </a:stretch>
        </p:blipFill>
        <p:spPr>
          <a:xfrm>
            <a:off x="5040543" y="3617195"/>
            <a:ext cx="7151457" cy="2959631"/>
          </a:xfrm>
          <a:prstGeom prst="rect">
            <a:avLst/>
          </a:prstGeom>
        </p:spPr>
      </p:pic>
      <p:pic>
        <p:nvPicPr>
          <p:cNvPr id="13" name="Picture 12">
            <a:extLst>
              <a:ext uri="{FF2B5EF4-FFF2-40B4-BE49-F238E27FC236}">
                <a16:creationId xmlns:a16="http://schemas.microsoft.com/office/drawing/2014/main" id="{99592463-3A5E-4E28-A25E-E33211C1A53F}"/>
              </a:ext>
            </a:extLst>
          </p:cNvPr>
          <p:cNvPicPr>
            <a:picLocks noChangeAspect="1"/>
          </p:cNvPicPr>
          <p:nvPr/>
        </p:nvPicPr>
        <p:blipFill>
          <a:blip r:embed="rId4"/>
          <a:stretch>
            <a:fillRect/>
          </a:stretch>
        </p:blipFill>
        <p:spPr>
          <a:xfrm>
            <a:off x="2057187" y="2543792"/>
            <a:ext cx="2983356" cy="1618278"/>
          </a:xfrm>
          <a:prstGeom prst="rect">
            <a:avLst/>
          </a:prstGeom>
        </p:spPr>
      </p:pic>
    </p:spTree>
    <p:extLst>
      <p:ext uri="{BB962C8B-B14F-4D97-AF65-F5344CB8AC3E}">
        <p14:creationId xmlns:p14="http://schemas.microsoft.com/office/powerpoint/2010/main" val="51520989"/>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636</TotalTime>
  <Words>950</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Avenir Next LT Pro</vt:lpstr>
      <vt:lpstr>Calibri</vt:lpstr>
      <vt:lpstr>Tw Cen MT</vt:lpstr>
      <vt:lpstr>ShapesVTI</vt:lpstr>
      <vt:lpstr>KNIME Presentation Clustering</vt:lpstr>
      <vt:lpstr>Following the CRISP-DM Model </vt:lpstr>
      <vt:lpstr>Origin of the Data</vt:lpstr>
      <vt:lpstr>Business Understanding</vt:lpstr>
      <vt:lpstr>Data Understanding</vt:lpstr>
      <vt:lpstr>Defining Attributes </vt:lpstr>
      <vt:lpstr>Data Preparation</vt:lpstr>
      <vt:lpstr>Modeling </vt:lpstr>
      <vt:lpstr>Using ERP in K-means</vt:lpstr>
      <vt:lpstr>Elbow Curve</vt:lpstr>
      <vt:lpstr>Evaluation </vt:lpstr>
      <vt:lpstr> </vt:lpstr>
      <vt:lpstr>Interesting Relationships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KNIME Presentation</dc:title>
  <dc:creator>Aashish kumar</dc:creator>
  <cp:lastModifiedBy>Aashish Kumar</cp:lastModifiedBy>
  <cp:revision>32</cp:revision>
  <dcterms:created xsi:type="dcterms:W3CDTF">2022-02-26T18:47:24Z</dcterms:created>
  <dcterms:modified xsi:type="dcterms:W3CDTF">2025-01-15T00:41:56Z</dcterms:modified>
</cp:coreProperties>
</file>