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1" r:id="rId16"/>
    <p:sldId id="270" r:id="rId17"/>
    <p:sldId id="272" r:id="rId18"/>
    <p:sldId id="278" r:id="rId19"/>
    <p:sldId id="276" r:id="rId20"/>
    <p:sldId id="273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" initials="R" lastIdx="2" clrIdx="0">
    <p:extLst>
      <p:ext uri="{19B8F6BF-5375-455C-9EA6-DF929625EA0E}">
        <p15:presenceInfo xmlns:p15="http://schemas.microsoft.com/office/powerpoint/2012/main" userId="c04cb9b6af768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12:20:16.004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F31-CFFE-5EE7-6672-7F8E58FF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14232-5838-F1AF-5D45-E2D3B39E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D72-FD55-11BD-8633-6B5E665A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4EDA-32AB-55C1-D53C-A567AE3F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6E78-771D-C7AD-28AE-7B7562D3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854A-345B-930B-47D1-E04F330D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69FC0-5F6B-ED42-AA56-81A4EA4C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FA89-5C53-284C-2431-DA0ABC5A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FBB6-79B0-1278-79D2-75B6735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1A6F-5B18-A67B-110C-C00C1BF2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2FA22-F078-E8D2-75F4-B1117C75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52AF1-85F1-EAE7-BE26-93D42FA4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212E-9C20-DC97-4E81-0F1529A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C1FA2-0EC0-EED3-9B44-FD8A159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6612-2C70-644E-62DF-581A478A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D70C-D1D3-F8BC-EECC-A4A89656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697-BDA3-B748-09DD-D0E8B679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5F67-F453-6862-EBD5-1ABE769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7E06-33EB-7F43-438D-AED1090B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5CCE-BA06-CB69-FB45-F9B27B5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D924-6C1D-3DBD-6D01-6D10AB0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9790-C1DA-09E5-ACFB-1C568751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C6F9-7F7A-7EC1-5F5B-471682B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AD9A-60CA-FC2B-0846-666032B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0A0C-CBD0-737A-1F22-4C10D38C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8AA5-E99D-5B23-8088-28429395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F1F4-5015-72B4-5631-E16336BCF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383E-871D-EDC3-E96B-27116C41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009B8-BFDA-41DB-8FF0-420B0001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3D7F-2F56-68FF-157C-C5D342EB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F5C14-3BCB-2ABC-9BF8-478A1D95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C8B-77BB-15C9-8829-6AE3969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3D909-A953-4BEA-07AC-C8AD9425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6F85C-5893-124A-A956-C3C2FC3C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BC8ED-ECF3-D388-AEAE-38D95650F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96DF3-C83C-2666-E948-E7A47C3E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2BA9E-784A-4AA0-900E-5CF75AE2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6E92F-3DDD-C344-2736-06D82D0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C30DB-ADD9-BCC1-871F-1B8D968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6FBC-C728-3E6D-9415-7A4A2082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EF719-7D35-535A-8D35-AE678CD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2388B-7A49-5F79-D92D-664002D1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F12C-80A5-CF1E-05D6-A2149CA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5612D-0CBA-81CD-0512-B475274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B8F13-61E8-4D37-953E-1133C2AA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1ED8-0D74-8D85-5561-E01D26D4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5F1B-C5B9-10C9-5E1A-7EC6D6FE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0D20-1DCB-6312-B163-F944F6C1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502FD-4977-7498-FDE8-413280CA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8ADD4-05B0-BDCF-7CA2-3F715290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FA6-147F-5430-439E-51C9B7CD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22F4B-F451-CC7B-6365-6A6E6723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0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DB4-5BB5-CB35-7806-295EF37F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69EA5-6565-FB58-A445-EC335AB17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55FEA-5DF5-9538-4CB3-586CBBD9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38A9-3DB4-16EC-3398-8E4E551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40AA-C087-873C-06C8-D1C7F848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E262-0BA4-4108-D312-69BB4CB7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0BD18-5508-7446-0957-3F98D4B4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93E4B-8F99-B48B-AB2A-9F3874D6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115C-6BD0-673B-02F4-054CE7764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AD19-ED9F-4ABE-A92D-92CBDE7A2A3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A32D-48ED-D18A-31DB-CA94B39B5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7F9A-4D52-0A29-30ED-1B42AD98D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CA84-38BD-4CAD-A6EE-47C6AC770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BEB6A4-E3E7-192D-2828-3C27AEE4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7" y="23812"/>
            <a:ext cx="67151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AEFB-51B1-B847-A47C-F9BC9637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1201400" cy="853439"/>
          </a:xfrm>
        </p:spPr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CLEANING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3B9AC-139D-A99C-B745-3AB1E787C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" y="1022113"/>
            <a:ext cx="7548879" cy="2483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8437E-ED4A-4B84-80FA-EA8FD1BD9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" y="3809998"/>
            <a:ext cx="8686799" cy="27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071D-2D5A-CA8C-CCDE-007553AE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1441"/>
            <a:ext cx="5130800" cy="1219199"/>
          </a:xfrm>
        </p:spPr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CLEANING DATA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407F1-F982-5740-4D73-1588F905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240"/>
            <a:ext cx="10034387" cy="511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C10DF-F420-6AE6-BE04-85448839E569}"/>
              </a:ext>
            </a:extLst>
          </p:cNvPr>
          <p:cNvSpPr txBox="1"/>
          <p:nvPr/>
        </p:nvSpPr>
        <p:spPr>
          <a:xfrm>
            <a:off x="10170160" y="2987040"/>
            <a:ext cx="185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 Rounded MT Bold" panose="020F0704030504030204" pitchFamily="34" charset="0"/>
              </a:rPr>
              <a:t>RESOURSES</a:t>
            </a:r>
            <a:r>
              <a:rPr lang="en-US" dirty="0"/>
              <a:t>:</a:t>
            </a:r>
          </a:p>
          <a:p>
            <a:r>
              <a:rPr lang="en-US" dirty="0"/>
              <a:t>   NUMPY +</a:t>
            </a:r>
          </a:p>
          <a:p>
            <a:r>
              <a:rPr lang="en-US" dirty="0"/>
              <a:t>   PANDAS +</a:t>
            </a:r>
          </a:p>
          <a:p>
            <a:r>
              <a:rPr lang="en-US" dirty="0"/>
              <a:t>  DATAFRAME</a:t>
            </a:r>
          </a:p>
        </p:txBody>
      </p:sp>
    </p:spTree>
    <p:extLst>
      <p:ext uri="{BB962C8B-B14F-4D97-AF65-F5344CB8AC3E}">
        <p14:creationId xmlns:p14="http://schemas.microsoft.com/office/powerpoint/2010/main" val="407634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BE4B55-6614-AC75-95C7-FB42DF6D1B49}"/>
              </a:ext>
            </a:extLst>
          </p:cNvPr>
          <p:cNvSpPr txBox="1">
            <a:spLocks/>
          </p:cNvSpPr>
          <p:nvPr/>
        </p:nvSpPr>
        <p:spPr>
          <a:xfrm>
            <a:off x="838200" y="34526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CHALLENGES FACED: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4910-D115-BBB9-FC1C-79DC760E73DE}"/>
              </a:ext>
            </a:extLst>
          </p:cNvPr>
          <p:cNvSpPr txBox="1"/>
          <p:nvPr/>
        </p:nvSpPr>
        <p:spPr>
          <a:xfrm>
            <a:off x="742950" y="1711305"/>
            <a:ext cx="675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Finding the HTML tags to scrap the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C419D-D2D7-1689-5930-622BEF2068AB}"/>
              </a:ext>
            </a:extLst>
          </p:cNvPr>
          <p:cNvSpPr txBox="1"/>
          <p:nvPr/>
        </p:nvSpPr>
        <p:spPr>
          <a:xfrm>
            <a:off x="742950" y="2578556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While cleaning the data we got hold of unwanted data and replaced with required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56E83-C17B-AFDE-4B88-BB52C871D340}"/>
              </a:ext>
            </a:extLst>
          </p:cNvPr>
          <p:cNvSpPr txBox="1"/>
          <p:nvPr/>
        </p:nvSpPr>
        <p:spPr>
          <a:xfrm>
            <a:off x="742950" y="3860362"/>
            <a:ext cx="962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Replacing all NAN(Not a Number) values with mean and mode.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9E791-3806-0019-EE9F-11992428DB84}"/>
              </a:ext>
            </a:extLst>
          </p:cNvPr>
          <p:cNvSpPr txBox="1"/>
          <p:nvPr/>
        </p:nvSpPr>
        <p:spPr>
          <a:xfrm>
            <a:off x="838200" y="489585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To get accurate figure size while visualization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61060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FAD00-882B-8535-A48B-1F3D84FE344E}"/>
              </a:ext>
            </a:extLst>
          </p:cNvPr>
          <p:cNvSpPr txBox="1"/>
          <p:nvPr/>
        </p:nvSpPr>
        <p:spPr>
          <a:xfrm>
            <a:off x="467360" y="172720"/>
            <a:ext cx="1109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u="sng" dirty="0">
                <a:latin typeface="Arial Rounded MT Bold" panose="020F0704030504030204" pitchFamily="34" charset="0"/>
              </a:rPr>
              <a:t>(EDA) EXPLORATORY DATA ANALYSIS :</a:t>
            </a:r>
          </a:p>
          <a:p>
            <a:r>
              <a:rPr lang="en-US" sz="2800" i="1" dirty="0">
                <a:latin typeface="Arial Rounded MT Bold" panose="020F0704030504030204" pitchFamily="34" charset="0"/>
              </a:rPr>
              <a:t>                USING MATPLOTLIB AND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DC3F0-C391-6A69-FA69-63864259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2" y="1445316"/>
            <a:ext cx="6525536" cy="3743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E9973-1F55-C873-ADB4-7CDC1B4D8BC8}"/>
              </a:ext>
            </a:extLst>
          </p:cNvPr>
          <p:cNvSpPr txBox="1"/>
          <p:nvPr/>
        </p:nvSpPr>
        <p:spPr>
          <a:xfrm>
            <a:off x="6959600" y="1767840"/>
            <a:ext cx="291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2EC19-B82B-2F51-7F56-9C7431087715}"/>
              </a:ext>
            </a:extLst>
          </p:cNvPr>
          <p:cNvSpPr txBox="1"/>
          <p:nvPr/>
        </p:nvSpPr>
        <p:spPr>
          <a:xfrm>
            <a:off x="7112000" y="24396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info() method gives the information of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37DB7-53A7-899D-1CE2-B84716AA1687}"/>
              </a:ext>
            </a:extLst>
          </p:cNvPr>
          <p:cNvSpPr txBox="1"/>
          <p:nvPr/>
        </p:nvSpPr>
        <p:spPr>
          <a:xfrm>
            <a:off x="7289800" y="3317239"/>
            <a:ext cx="447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shows names and number of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no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Started in, number of funding rounds, funding amount and number of investors are in “int” data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45C6D-4581-07DB-BBD2-7A485C1AA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0" y="197252"/>
            <a:ext cx="8444389" cy="3744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D4171-587F-E906-F0C2-A36097B0A382}"/>
              </a:ext>
            </a:extLst>
          </p:cNvPr>
          <p:cNvSpPr txBox="1"/>
          <p:nvPr/>
        </p:nvSpPr>
        <p:spPr>
          <a:xfrm>
            <a:off x="335280" y="4104640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CF354-859B-1FDB-2E46-B5350804844D}"/>
              </a:ext>
            </a:extLst>
          </p:cNvPr>
          <p:cNvSpPr txBox="1"/>
          <p:nvPr/>
        </p:nvSpPr>
        <p:spPr>
          <a:xfrm>
            <a:off x="335280" y="4728865"/>
            <a:ext cx="666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we have found from the describe data the latest startup is in 2020 and oldest startup in 1984.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C046F-5E7D-E4BB-942A-366C22A8AC53}"/>
              </a:ext>
            </a:extLst>
          </p:cNvPr>
          <p:cNvSpPr txBox="1"/>
          <p:nvPr/>
        </p:nvSpPr>
        <p:spPr>
          <a:xfrm>
            <a:off x="335280" y="5630089"/>
            <a:ext cx="49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50% of the startup are started in 2015.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E743F-90C1-5A8C-31B0-075A2EBD64BA}"/>
              </a:ext>
            </a:extLst>
          </p:cNvPr>
          <p:cNvSpPr txBox="1"/>
          <p:nvPr/>
        </p:nvSpPr>
        <p:spPr>
          <a:xfrm>
            <a:off x="487680" y="6319520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0116E5-A41F-46DA-9FA8-FC3D3C07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88" y="496231"/>
            <a:ext cx="7912037" cy="63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D2F85-B400-4667-A9F5-47936B7897CA}"/>
              </a:ext>
            </a:extLst>
          </p:cNvPr>
          <p:cNvSpPr txBox="1"/>
          <p:nvPr/>
        </p:nvSpPr>
        <p:spPr>
          <a:xfrm>
            <a:off x="146875" y="2157984"/>
            <a:ext cx="27792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find the City wise percentage startups in India.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found most of the companies are from Bengaluru 39.17%,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2nd position in Mumbai 18.47%.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found the 15.61% companies are in rest of India.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AE06F-4C53-4969-9523-8405242A3CD8}"/>
              </a:ext>
            </a:extLst>
          </p:cNvPr>
          <p:cNvSpPr txBox="1"/>
          <p:nvPr/>
        </p:nvSpPr>
        <p:spPr>
          <a:xfrm>
            <a:off x="719328" y="49623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Arial Rounded MT Bold" panose="020F0704030504030204" pitchFamily="34" charset="0"/>
              </a:rPr>
              <a:t>Pie-plot</a:t>
            </a:r>
            <a:r>
              <a:rPr lang="en-IN" sz="4000" dirty="0">
                <a:latin typeface="Arial Rounded MT Bold" panose="020F070403050403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72803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54AA14-1385-49AE-920B-7FF2F0F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62" y="388620"/>
            <a:ext cx="6925818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DC9D2-4130-4559-9699-F1840838D01B}"/>
              </a:ext>
            </a:extLst>
          </p:cNvPr>
          <p:cNvSpPr txBox="1"/>
          <p:nvPr/>
        </p:nvSpPr>
        <p:spPr>
          <a:xfrm>
            <a:off x="96530" y="388620"/>
            <a:ext cx="2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+mj-lt"/>
              </a:rPr>
              <a:t>COUNT PLOT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2907B-2A8E-4736-B320-FA1604344142}"/>
              </a:ext>
            </a:extLst>
          </p:cNvPr>
          <p:cNvSpPr txBox="1"/>
          <p:nvPr/>
        </p:nvSpPr>
        <p:spPr>
          <a:xfrm>
            <a:off x="335280" y="2286214"/>
            <a:ext cx="26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We See in the count plot 100+ Startup companies in Bengaluru Then Mumbai is a second place between 50 to 60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556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8CD1D8-1064-4102-9DCF-06E433E3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05" y="547685"/>
            <a:ext cx="636079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FBE2A-23A1-4829-A0A6-14A59B1C191D}"/>
              </a:ext>
            </a:extLst>
          </p:cNvPr>
          <p:cNvSpPr txBox="1"/>
          <p:nvPr/>
        </p:nvSpPr>
        <p:spPr>
          <a:xfrm>
            <a:off x="475250" y="2459501"/>
            <a:ext cx="21579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we see in the plot there are lots of startups in the year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7467D-2B93-453A-8167-72B3C34368E2}"/>
              </a:ext>
            </a:extLst>
          </p:cNvPr>
          <p:cNvSpPr txBox="1"/>
          <p:nvPr/>
        </p:nvSpPr>
        <p:spPr>
          <a:xfrm>
            <a:off x="479394" y="1357623"/>
            <a:ext cx="2153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+mj-lt"/>
              </a:rPr>
              <a:t>Count plot</a:t>
            </a:r>
          </a:p>
          <a:p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22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87467D-2B93-453A-8167-72B3C34368E2}"/>
              </a:ext>
            </a:extLst>
          </p:cNvPr>
          <p:cNvSpPr txBox="1"/>
          <p:nvPr/>
        </p:nvSpPr>
        <p:spPr>
          <a:xfrm>
            <a:off x="479393" y="1357623"/>
            <a:ext cx="268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see in the heat map when the number of investors increases the funding Amount also increases.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C5122-2755-8A2B-F7CD-8F5AB36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994" y="696323"/>
            <a:ext cx="7631470" cy="596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4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3D5E6-EEE3-2289-B245-9E970F3D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2" y="1481137"/>
            <a:ext cx="7432123" cy="5224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1824F-B508-C53E-68DC-7906DB883E60}"/>
              </a:ext>
            </a:extLst>
          </p:cNvPr>
          <p:cNvSpPr txBox="1"/>
          <p:nvPr/>
        </p:nvSpPr>
        <p:spPr>
          <a:xfrm>
            <a:off x="1028699" y="409575"/>
            <a:ext cx="897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Top 10 Highest funded statups in india.</a:t>
            </a:r>
          </a:p>
        </p:txBody>
      </p:sp>
    </p:spTree>
    <p:extLst>
      <p:ext uri="{BB962C8B-B14F-4D97-AF65-F5344CB8AC3E}">
        <p14:creationId xmlns:p14="http://schemas.microsoft.com/office/powerpoint/2010/main" val="10003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8B61AEE-DAFF-4BDC-B1B2-D45FA6D8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365125"/>
            <a:ext cx="8361680" cy="859993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Startups in India 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D3005-E17F-36FD-9F6D-50CDE8C3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1319047"/>
            <a:ext cx="8361680" cy="41673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555FB-78C0-E85E-86EC-064E3D66799A}"/>
              </a:ext>
            </a:extLst>
          </p:cNvPr>
          <p:cNvSpPr txBox="1"/>
          <p:nvPr/>
        </p:nvSpPr>
        <p:spPr>
          <a:xfrm>
            <a:off x="6990081" y="5612270"/>
            <a:ext cx="4638976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Web Scraping with EDA</a:t>
            </a:r>
          </a:p>
          <a:p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Startups in India</a:t>
            </a:r>
          </a:p>
        </p:txBody>
      </p:sp>
    </p:spTree>
    <p:extLst>
      <p:ext uri="{BB962C8B-B14F-4D97-AF65-F5344CB8AC3E}">
        <p14:creationId xmlns:p14="http://schemas.microsoft.com/office/powerpoint/2010/main" val="187768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6D7AB-3A45-41C1-8FEA-0D02A809FBCD}"/>
              </a:ext>
            </a:extLst>
          </p:cNvPr>
          <p:cNvSpPr txBox="1"/>
          <p:nvPr/>
        </p:nvSpPr>
        <p:spPr>
          <a:xfrm flipH="1">
            <a:off x="685798" y="446151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u="sng" dirty="0">
                <a:latin typeface="Arial Rounded MT Bold" panose="020F0704030504030204" pitchFamily="34" charset="0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634A8-B0A9-F61A-C78D-01F1C243A5E4}"/>
              </a:ext>
            </a:extLst>
          </p:cNvPr>
          <p:cNvSpPr txBox="1"/>
          <p:nvPr/>
        </p:nvSpPr>
        <p:spPr>
          <a:xfrm>
            <a:off x="800100" y="1682604"/>
            <a:ext cx="939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Overall we can say that lots of companies are trying to build their startups in Bengaluru.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3F480-7FBA-AA3A-DE35-A9A6A7D3BB4D}"/>
              </a:ext>
            </a:extLst>
          </p:cNvPr>
          <p:cNvSpPr txBox="1"/>
          <p:nvPr/>
        </p:nvSpPr>
        <p:spPr>
          <a:xfrm>
            <a:off x="800100" y="2964082"/>
            <a:ext cx="793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We found most of the startups are started in 2015.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1B4B-086C-7E0A-C8E1-69EED940BAEB}"/>
              </a:ext>
            </a:extLst>
          </p:cNvPr>
          <p:cNvSpPr txBox="1"/>
          <p:nvPr/>
        </p:nvSpPr>
        <p:spPr>
          <a:xfrm>
            <a:off x="800100" y="3905250"/>
            <a:ext cx="697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We found city wise startups in all over india.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CB282-A470-829B-9079-133E766BD888}"/>
              </a:ext>
            </a:extLst>
          </p:cNvPr>
          <p:cNvSpPr txBox="1"/>
          <p:nvPr/>
        </p:nvSpPr>
        <p:spPr>
          <a:xfrm>
            <a:off x="800100" y="4998551"/>
            <a:ext cx="1049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We found maximum and minimum funding amount to the companies all over in india.</a:t>
            </a:r>
          </a:p>
        </p:txBody>
      </p:sp>
    </p:spTree>
    <p:extLst>
      <p:ext uri="{BB962C8B-B14F-4D97-AF65-F5344CB8AC3E}">
        <p14:creationId xmlns:p14="http://schemas.microsoft.com/office/powerpoint/2010/main" val="343511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E38B4-558A-42E8-BC71-2A72DA84B9DE}"/>
              </a:ext>
            </a:extLst>
          </p:cNvPr>
          <p:cNvSpPr txBox="1"/>
          <p:nvPr/>
        </p:nvSpPr>
        <p:spPr>
          <a:xfrm>
            <a:off x="2438400" y="2147048"/>
            <a:ext cx="424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Any 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71CD9-93EC-4290-9DD2-CD88A3A35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7" y="1066261"/>
            <a:ext cx="8140821" cy="4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70EB5-B6C0-54B2-3C85-D7C697D257D9}"/>
              </a:ext>
            </a:extLst>
          </p:cNvPr>
          <p:cNvSpPr txBox="1"/>
          <p:nvPr/>
        </p:nvSpPr>
        <p:spPr>
          <a:xfrm>
            <a:off x="5334001" y="647700"/>
            <a:ext cx="5343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58AC4-B3C8-3F19-4274-EF030B18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052637"/>
            <a:ext cx="6591300" cy="42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328-1830-831F-88C0-3054C479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       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17ED0-A69D-ACAC-3165-EBF9BED226DF}"/>
              </a:ext>
            </a:extLst>
          </p:cNvPr>
          <p:cNvSpPr txBox="1"/>
          <p:nvPr/>
        </p:nvSpPr>
        <p:spPr>
          <a:xfrm>
            <a:off x="2894121" y="5540600"/>
            <a:ext cx="6533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Batch No</a:t>
            </a:r>
            <a:r>
              <a:rPr lang="en-US" sz="2400" b="1" i="1" dirty="0"/>
              <a:t>: 168, Innomatics Research Labs, 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C06B-ECB7-1616-3929-C6FEE4CFCA66}"/>
              </a:ext>
            </a:extLst>
          </p:cNvPr>
          <p:cNvSpPr txBox="1"/>
          <p:nvPr/>
        </p:nvSpPr>
        <p:spPr>
          <a:xfrm>
            <a:off x="550416" y="4225727"/>
            <a:ext cx="4136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Aashish Kasar:</a:t>
            </a:r>
          </a:p>
          <a:p>
            <a:r>
              <a:rPr lang="en-US" sz="2400" b="1" i="1" dirty="0">
                <a:latin typeface="Arial Narrow" panose="020B0606020202030204" pitchFamily="34" charset="0"/>
                <a:cs typeface="Arial" panose="020B0604020202020204" pitchFamily="34" charset="0"/>
              </a:rPr>
              <a:t> B.E. Electrical Enginnering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39DEE-7397-9702-045A-86B90B1A63DE}"/>
              </a:ext>
            </a:extLst>
          </p:cNvPr>
          <p:cNvSpPr txBox="1"/>
          <p:nvPr/>
        </p:nvSpPr>
        <p:spPr>
          <a:xfrm>
            <a:off x="6567996" y="4047728"/>
            <a:ext cx="3886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   </a:t>
            </a:r>
            <a:r>
              <a:rPr lang="en-US" sz="2400" b="1" u="sng" dirty="0"/>
              <a:t>Rohit Sahare:</a:t>
            </a:r>
          </a:p>
          <a:p>
            <a:r>
              <a:rPr lang="en-US" sz="2400" b="1" i="1" dirty="0">
                <a:latin typeface="Arial Narrow" panose="020B0606020202030204" pitchFamily="34" charset="0"/>
              </a:rPr>
              <a:t>B.E. Mechanical Enginnering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6400CD-1BCA-C0AD-2DF1-FDB75AFA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6" y="1976051"/>
            <a:ext cx="2046546" cy="2046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EF40D-2EA8-E190-7780-E8B7D691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908109"/>
            <a:ext cx="2046546" cy="20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F72B-8FB8-19B2-4556-1C4D3F5A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LIBRARIES USED IN  THIS PROJECT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CFE30-26AB-8B2A-EF76-DFB881BB56E0}"/>
              </a:ext>
            </a:extLst>
          </p:cNvPr>
          <p:cNvSpPr txBox="1"/>
          <p:nvPr/>
        </p:nvSpPr>
        <p:spPr>
          <a:xfrm>
            <a:off x="503365" y="1690688"/>
            <a:ext cx="2321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</a:t>
            </a:r>
            <a:r>
              <a:rPr lang="en-US" sz="2400" u="sng" dirty="0"/>
              <a:t>01</a:t>
            </a:r>
          </a:p>
          <a:p>
            <a:r>
              <a:rPr lang="en-US" sz="2400" dirty="0"/>
              <a:t>BEAUTIFULSOUP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9140C-140E-7D61-0BD2-5002E9C4EECA}"/>
              </a:ext>
            </a:extLst>
          </p:cNvPr>
          <p:cNvSpPr txBox="1"/>
          <p:nvPr/>
        </p:nvSpPr>
        <p:spPr>
          <a:xfrm>
            <a:off x="503365" y="3173076"/>
            <a:ext cx="1783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u="sng" dirty="0"/>
              <a:t>02</a:t>
            </a:r>
          </a:p>
          <a:p>
            <a:r>
              <a:rPr lang="en-US" sz="2400" dirty="0"/>
              <a:t>REQUESTS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20CC7-7AFC-5145-7B54-806E4D6C8F7A}"/>
              </a:ext>
            </a:extLst>
          </p:cNvPr>
          <p:cNvSpPr txBox="1"/>
          <p:nvPr/>
        </p:nvSpPr>
        <p:spPr>
          <a:xfrm>
            <a:off x="495375" y="4754461"/>
            <a:ext cx="1413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</a:t>
            </a:r>
            <a:r>
              <a:rPr lang="en-US" sz="2400" u="sng" dirty="0"/>
              <a:t>03</a:t>
            </a:r>
          </a:p>
          <a:p>
            <a:r>
              <a:rPr lang="en-US" sz="2400" dirty="0"/>
              <a:t>NUMPY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798F6-6E3B-5BE5-8D26-C11B433DC18A}"/>
              </a:ext>
            </a:extLst>
          </p:cNvPr>
          <p:cNvSpPr txBox="1"/>
          <p:nvPr/>
        </p:nvSpPr>
        <p:spPr>
          <a:xfrm>
            <a:off x="5018448" y="1669572"/>
            <a:ext cx="1882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</a:t>
            </a:r>
            <a:r>
              <a:rPr lang="en-US" sz="2400" u="sng" dirty="0"/>
              <a:t>04</a:t>
            </a:r>
          </a:p>
          <a:p>
            <a:r>
              <a:rPr lang="en-US" sz="2400" dirty="0"/>
              <a:t>PANDAS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EF925-E130-82FB-224F-8FCC114468AD}"/>
              </a:ext>
            </a:extLst>
          </p:cNvPr>
          <p:cNvSpPr txBox="1"/>
          <p:nvPr/>
        </p:nvSpPr>
        <p:spPr>
          <a:xfrm>
            <a:off x="5136225" y="3173076"/>
            <a:ext cx="2279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</a:t>
            </a:r>
            <a:r>
              <a:rPr lang="en-US" sz="2400" u="sng" dirty="0"/>
              <a:t>05</a:t>
            </a:r>
          </a:p>
          <a:p>
            <a:r>
              <a:rPr lang="en-US" sz="2400" dirty="0"/>
              <a:t>MATPLOTLIB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D8A67-8EE0-5D3E-EB68-E4C7DD4FD80F}"/>
              </a:ext>
            </a:extLst>
          </p:cNvPr>
          <p:cNvSpPr txBox="1"/>
          <p:nvPr/>
        </p:nvSpPr>
        <p:spPr>
          <a:xfrm>
            <a:off x="5136225" y="4754460"/>
            <a:ext cx="191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</a:t>
            </a:r>
            <a:r>
              <a:rPr lang="en-US" sz="2400" u="sng" dirty="0"/>
              <a:t>06</a:t>
            </a:r>
          </a:p>
          <a:p>
            <a:r>
              <a:rPr lang="en-US" sz="2400" dirty="0"/>
              <a:t>SEABORN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3D2BF-106C-AF73-289C-EBC1FB5442C9}"/>
              </a:ext>
            </a:extLst>
          </p:cNvPr>
          <p:cNvSpPr txBox="1"/>
          <p:nvPr/>
        </p:nvSpPr>
        <p:spPr>
          <a:xfrm>
            <a:off x="503365" y="2479452"/>
            <a:ext cx="291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BeautifulSoup is a python package for parsing HTML 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FA2CE-4A95-9130-FAAD-121AD977B839}"/>
              </a:ext>
            </a:extLst>
          </p:cNvPr>
          <p:cNvSpPr txBox="1"/>
          <p:nvPr/>
        </p:nvSpPr>
        <p:spPr>
          <a:xfrm>
            <a:off x="495375" y="3972012"/>
            <a:ext cx="26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Requests will allow you to send HTTP requests using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3D808-6203-1973-EA6A-4A872CD5005C}"/>
              </a:ext>
            </a:extLst>
          </p:cNvPr>
          <p:cNvSpPr txBox="1"/>
          <p:nvPr/>
        </p:nvSpPr>
        <p:spPr>
          <a:xfrm>
            <a:off x="523340" y="5780066"/>
            <a:ext cx="26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Numpy is a python library used for working with 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BC324-66A7-B1A0-6F25-881AED3F097C}"/>
              </a:ext>
            </a:extLst>
          </p:cNvPr>
          <p:cNvSpPr txBox="1"/>
          <p:nvPr/>
        </p:nvSpPr>
        <p:spPr>
          <a:xfrm>
            <a:off x="4678532" y="2479452"/>
            <a:ext cx="291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Pandas is a python library for data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09A21-AE18-2A6E-68AC-7D72666ECB1C}"/>
              </a:ext>
            </a:extLst>
          </p:cNvPr>
          <p:cNvSpPr txBox="1"/>
          <p:nvPr/>
        </p:nvSpPr>
        <p:spPr>
          <a:xfrm>
            <a:off x="4785064" y="3912464"/>
            <a:ext cx="387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Matplotlib is a comprehensive library for creating static, animated and interactive visualization in python.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4CA7-271C-AB87-D832-D55238AF32CB}"/>
              </a:ext>
            </a:extLst>
          </p:cNvPr>
          <p:cNvSpPr txBox="1"/>
          <p:nvPr/>
        </p:nvSpPr>
        <p:spPr>
          <a:xfrm>
            <a:off x="4829140" y="5594303"/>
            <a:ext cx="383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Seaborn is a library for making stastical graphics in python.</a:t>
            </a:r>
          </a:p>
        </p:txBody>
      </p:sp>
    </p:spTree>
    <p:extLst>
      <p:ext uri="{BB962C8B-B14F-4D97-AF65-F5344CB8AC3E}">
        <p14:creationId xmlns:p14="http://schemas.microsoft.com/office/powerpoint/2010/main" val="394513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B222-C1FB-1782-F320-7BED6432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9960" cy="1325563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STEPS INVOLVED IN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471A-509B-9BC4-E942-8363B28E7514}"/>
              </a:ext>
            </a:extLst>
          </p:cNvPr>
          <p:cNvSpPr txBox="1"/>
          <p:nvPr/>
        </p:nvSpPr>
        <p:spPr>
          <a:xfrm>
            <a:off x="754380" y="2087880"/>
            <a:ext cx="209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01</a:t>
            </a:r>
          </a:p>
          <a:p>
            <a:r>
              <a:rPr lang="en-US" sz="22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5D29C-5826-549C-683E-BD97C59D9DE2}"/>
              </a:ext>
            </a:extLst>
          </p:cNvPr>
          <p:cNvSpPr txBox="1"/>
          <p:nvPr/>
        </p:nvSpPr>
        <p:spPr>
          <a:xfrm>
            <a:off x="754380" y="3327400"/>
            <a:ext cx="29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02</a:t>
            </a:r>
          </a:p>
          <a:p>
            <a:r>
              <a:rPr lang="en-US" sz="2200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28286-8B12-EEF8-63F7-393F668BC11F}"/>
              </a:ext>
            </a:extLst>
          </p:cNvPr>
          <p:cNvSpPr txBox="1"/>
          <p:nvPr/>
        </p:nvSpPr>
        <p:spPr>
          <a:xfrm>
            <a:off x="798830" y="4801790"/>
            <a:ext cx="2824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03</a:t>
            </a:r>
          </a:p>
          <a:p>
            <a:r>
              <a:rPr lang="en-US" sz="2200" dirty="0"/>
              <a:t>DATA SCRAPING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FB85-BCEC-7354-DF8B-9044E9B96A72}"/>
              </a:ext>
            </a:extLst>
          </p:cNvPr>
          <p:cNvSpPr txBox="1"/>
          <p:nvPr/>
        </p:nvSpPr>
        <p:spPr>
          <a:xfrm>
            <a:off x="4302760" y="2048759"/>
            <a:ext cx="2245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04</a:t>
            </a:r>
          </a:p>
          <a:p>
            <a:r>
              <a:rPr lang="en-US" sz="2200" dirty="0"/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9A34E-761E-B0D0-2500-8D2B73E56E93}"/>
              </a:ext>
            </a:extLst>
          </p:cNvPr>
          <p:cNvSpPr txBox="1"/>
          <p:nvPr/>
        </p:nvSpPr>
        <p:spPr>
          <a:xfrm flipH="1">
            <a:off x="4422362" y="3483520"/>
            <a:ext cx="127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05</a:t>
            </a:r>
          </a:p>
          <a:p>
            <a:r>
              <a:rPr lang="en-US" sz="2200" dirty="0"/>
              <a:t>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9487-6A94-4C2F-1820-891E4C745725}"/>
              </a:ext>
            </a:extLst>
          </p:cNvPr>
          <p:cNvSpPr txBox="1"/>
          <p:nvPr/>
        </p:nvSpPr>
        <p:spPr>
          <a:xfrm>
            <a:off x="4302760" y="4623968"/>
            <a:ext cx="1747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06</a:t>
            </a:r>
          </a:p>
          <a:p>
            <a:r>
              <a:rPr lang="en-US" sz="2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44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D3F-38B3-2B7B-5B5F-5E2CBC5F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17" y="702995"/>
            <a:ext cx="4130040" cy="1325563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E9512-3D8C-AB41-475F-D897D62AFF5B}"/>
              </a:ext>
            </a:extLst>
          </p:cNvPr>
          <p:cNvSpPr txBox="1"/>
          <p:nvPr/>
        </p:nvSpPr>
        <p:spPr>
          <a:xfrm flipH="1">
            <a:off x="243838" y="4482513"/>
            <a:ext cx="104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Open Sans" panose="020B0604020202020204" pitchFamily="34" charset="0"/>
              </a:rPr>
              <a:t>In terms of entrepreneurship and business, India has evolved into one of the top emerging countries in the world.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A09B8-0AAB-14DB-9711-6D0C26C13FF1}"/>
              </a:ext>
            </a:extLst>
          </p:cNvPr>
          <p:cNvSpPr txBox="1"/>
          <p:nvPr/>
        </p:nvSpPr>
        <p:spPr>
          <a:xfrm>
            <a:off x="243838" y="5508674"/>
            <a:ext cx="104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Hundreds of startup companies have been founded there in the last years, many of which are enjoying incredible success.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4110-EF21-9C06-D1AC-D05A06D7928A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2090A-3FB9-8CEB-E2AC-854B86A30DF5}"/>
              </a:ext>
            </a:extLst>
          </p:cNvPr>
          <p:cNvSpPr txBox="1"/>
          <p:nvPr/>
        </p:nvSpPr>
        <p:spPr>
          <a:xfrm flipH="1">
            <a:off x="457200" y="4805680"/>
            <a:ext cx="2702560" cy="205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B5CC7-272C-7096-6D79-E1EB78A06C4D}"/>
              </a:ext>
            </a:extLst>
          </p:cNvPr>
          <p:cNvSpPr txBox="1"/>
          <p:nvPr/>
        </p:nvSpPr>
        <p:spPr>
          <a:xfrm flipH="1">
            <a:off x="243838" y="2935935"/>
            <a:ext cx="1070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Startup India is a flagship initiative of the Government of India, intended to build a strong ecosystem that is conducive for the growth of startup businesses, to drive sustainable economic growth and generate large scale employment opportunities.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892A4C-6DFF-D38B-32CC-145FE474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55511"/>
            <a:ext cx="4551878" cy="25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8D9-6EAF-F561-5262-8D778D5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PROBLEM STATEMENT 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C52803-90FD-BD8B-06D2-3DEE3ABAD7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PROBLEM STATEMENT :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671B4-65BE-7D1B-2E57-1DA16A611FD0}"/>
              </a:ext>
            </a:extLst>
          </p:cNvPr>
          <p:cNvSpPr txBox="1"/>
          <p:nvPr/>
        </p:nvSpPr>
        <p:spPr>
          <a:xfrm>
            <a:off x="701336" y="1690688"/>
            <a:ext cx="6933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Find the count of city of the startups.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6EFB-9A19-EED6-E971-B5BB0A6D0880}"/>
              </a:ext>
            </a:extLst>
          </p:cNvPr>
          <p:cNvSpPr txBox="1"/>
          <p:nvPr/>
        </p:nvSpPr>
        <p:spPr>
          <a:xfrm>
            <a:off x="701336" y="2664525"/>
            <a:ext cx="6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Most of the startups started in which city.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7A2A0-A85D-9B55-8A76-357653317BFE}"/>
              </a:ext>
            </a:extLst>
          </p:cNvPr>
          <p:cNvSpPr txBox="1"/>
          <p:nvPr/>
        </p:nvSpPr>
        <p:spPr>
          <a:xfrm>
            <a:off x="701336" y="3583051"/>
            <a:ext cx="434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Top 5 sartups in india.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7C3A-9625-D507-F74E-9620C77493AB}"/>
              </a:ext>
            </a:extLst>
          </p:cNvPr>
          <p:cNvSpPr txBox="1"/>
          <p:nvPr/>
        </p:nvSpPr>
        <p:spPr>
          <a:xfrm>
            <a:off x="701336" y="4554245"/>
            <a:ext cx="105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 Find out the maximum and minimum funding amount of the sartups.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D289E-3D9D-F047-ABAA-5338D0DD1C84}"/>
              </a:ext>
            </a:extLst>
          </p:cNvPr>
          <p:cNvSpPr txBox="1"/>
          <p:nvPr/>
        </p:nvSpPr>
        <p:spPr>
          <a:xfrm>
            <a:off x="701336" y="5694253"/>
            <a:ext cx="6699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Most of the startups started in which year.</a:t>
            </a:r>
          </a:p>
        </p:txBody>
      </p:sp>
    </p:spTree>
    <p:extLst>
      <p:ext uri="{BB962C8B-B14F-4D97-AF65-F5344CB8AC3E}">
        <p14:creationId xmlns:p14="http://schemas.microsoft.com/office/powerpoint/2010/main" val="379982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FD05-62D8-D5D8-FC9E-5C4544F4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0"/>
            <a:ext cx="5430520" cy="988438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EXTRACTION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CAA4A-316E-E408-6A67-91AE6E6DE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807978"/>
            <a:ext cx="10068560" cy="5242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2F23C-E2C7-EE11-C159-8A4022B5C629}"/>
              </a:ext>
            </a:extLst>
          </p:cNvPr>
          <p:cNvSpPr txBox="1"/>
          <p:nvPr/>
        </p:nvSpPr>
        <p:spPr>
          <a:xfrm>
            <a:off x="2275840" y="6309360"/>
            <a:ext cx="352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SOURCE</a:t>
            </a:r>
            <a:r>
              <a:rPr lang="en-US" dirty="0"/>
              <a:t>: </a:t>
            </a:r>
            <a:r>
              <a:rPr lang="en-US" sz="2400" dirty="0"/>
              <a:t>FAILORY</a:t>
            </a:r>
          </a:p>
        </p:txBody>
      </p:sp>
    </p:spTree>
    <p:extLst>
      <p:ext uri="{BB962C8B-B14F-4D97-AF65-F5344CB8AC3E}">
        <p14:creationId xmlns:p14="http://schemas.microsoft.com/office/powerpoint/2010/main" val="4486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967-593B-D136-FCE4-6042582D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320" y="0"/>
            <a:ext cx="8600440" cy="1325563"/>
          </a:xfrm>
        </p:spPr>
        <p:txBody>
          <a:bodyPr/>
          <a:lstStyle/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SCRAPED DATA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3589-EC7C-8934-C66A-4147BB93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488"/>
            <a:ext cx="10109200" cy="58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1039</TotalTime>
  <Words>646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Microsoft JhengHei</vt:lpstr>
      <vt:lpstr>Arial</vt:lpstr>
      <vt:lpstr>Arial Narrow</vt:lpstr>
      <vt:lpstr>Arial Rounded MT Bold</vt:lpstr>
      <vt:lpstr>Calibri</vt:lpstr>
      <vt:lpstr>Calibri Light</vt:lpstr>
      <vt:lpstr>Helvetica Neue</vt:lpstr>
      <vt:lpstr>Open Sans</vt:lpstr>
      <vt:lpstr>Wingdings</vt:lpstr>
      <vt:lpstr>Office Theme</vt:lpstr>
      <vt:lpstr>PowerPoint Presentation</vt:lpstr>
      <vt:lpstr>Startups in India  Analysis</vt:lpstr>
      <vt:lpstr>                       Our Team</vt:lpstr>
      <vt:lpstr>LIBRARIES USED IN  THIS PROJECT :</vt:lpstr>
      <vt:lpstr>STEPS INVOLVED IN THIS PROJECT</vt:lpstr>
      <vt:lpstr>INTRODUCTION : </vt:lpstr>
      <vt:lpstr>PROBLEM STATEMENT :</vt:lpstr>
      <vt:lpstr>DATA EXTRACTION :</vt:lpstr>
      <vt:lpstr>SCRAPED DATA :</vt:lpstr>
      <vt:lpstr>DATA CLEANING :</vt:lpstr>
      <vt:lpstr>CLEANING DATA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ADMIN</cp:lastModifiedBy>
  <cp:revision>17</cp:revision>
  <dcterms:created xsi:type="dcterms:W3CDTF">2022-09-28T08:48:34Z</dcterms:created>
  <dcterms:modified xsi:type="dcterms:W3CDTF">2022-11-12T15:17:11Z</dcterms:modified>
</cp:coreProperties>
</file>