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 id="2147483674" r:id="rId2"/>
  </p:sldMasterIdLst>
  <p:sldIdLst>
    <p:sldId id="278" r:id="rId3"/>
    <p:sldId id="257" r:id="rId4"/>
    <p:sldId id="262" r:id="rId5"/>
    <p:sldId id="288" r:id="rId6"/>
    <p:sldId id="287" r:id="rId7"/>
    <p:sldId id="286" r:id="rId8"/>
    <p:sldId id="285" r:id="rId9"/>
    <p:sldId id="284" r:id="rId10"/>
    <p:sldId id="283" r:id="rId11"/>
    <p:sldId id="282" r:id="rId12"/>
    <p:sldId id="28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09"/>
    <p:restoredTop sz="94719"/>
  </p:normalViewPr>
  <p:slideViewPr>
    <p:cSldViewPr snapToGrid="0">
      <p:cViewPr varScale="1">
        <p:scale>
          <a:sx n="78" d="100"/>
          <a:sy n="78" d="100"/>
        </p:scale>
        <p:origin x="97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dirty="0"/>
              <a:t>Click to edit Master title style</a:t>
            </a:r>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11EAACC7-3B3F-47D1-959A-EF58926E955E}" type="datetimeFigureOut">
              <a:rPr lang="en-US" smtClean="0"/>
              <a:t>9/25/2024</a:t>
            </a:fld>
            <a:endParaRPr lang="en-US"/>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692798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5C77-55F8-4677-A96C-E6D3F5545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A064EF-ADDA-4943-8F87-A7469D799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0D493-D1E7-4358-95E9-B5B80A49E603}"/>
              </a:ext>
            </a:extLst>
          </p:cNvPr>
          <p:cNvSpPr>
            <a:spLocks noGrp="1"/>
          </p:cNvSpPr>
          <p:nvPr>
            <p:ph type="dt" sz="half" idx="10"/>
          </p:nvPr>
        </p:nvSpPr>
        <p:spPr/>
        <p:txBody>
          <a:bodyPr/>
          <a:lstStyle/>
          <a:p>
            <a:fld id="{11EAACC7-3B3F-47D1-959A-EF58926E955E}" type="datetimeFigureOut">
              <a:rPr lang="en-US" smtClean="0"/>
              <a:t>9/25/2024</a:t>
            </a:fld>
            <a:endParaRPr lang="en-US"/>
          </a:p>
        </p:txBody>
      </p:sp>
      <p:sp>
        <p:nvSpPr>
          <p:cNvPr id="5" name="Footer Placeholder 4">
            <a:extLst>
              <a:ext uri="{FF2B5EF4-FFF2-40B4-BE49-F238E27FC236}">
                <a16:creationId xmlns:a16="http://schemas.microsoft.com/office/drawing/2014/main" id="{A6E98326-3276-4B9E-960F-10C6677BF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C3AC2-288D-4FEE-BF80-0EAEDDFAB049}"/>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145061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333C6A-5417-40BD-BF7A-9405832237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3BCB45-B343-46F6-9718-AA0D68CED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DA2A4-FD34-4E17-908F-4367B1E644C3}"/>
              </a:ext>
            </a:extLst>
          </p:cNvPr>
          <p:cNvSpPr>
            <a:spLocks noGrp="1"/>
          </p:cNvSpPr>
          <p:nvPr>
            <p:ph type="dt" sz="half" idx="10"/>
          </p:nvPr>
        </p:nvSpPr>
        <p:spPr/>
        <p:txBody>
          <a:bodyPr/>
          <a:lstStyle/>
          <a:p>
            <a:fld id="{11EAACC7-3B3F-47D1-959A-EF58926E955E}" type="datetimeFigureOut">
              <a:rPr lang="en-US" smtClean="0"/>
              <a:t>9/25/2024</a:t>
            </a:fld>
            <a:endParaRPr lang="en-US"/>
          </a:p>
        </p:txBody>
      </p:sp>
      <p:sp>
        <p:nvSpPr>
          <p:cNvPr id="5" name="Footer Placeholder 4">
            <a:extLst>
              <a:ext uri="{FF2B5EF4-FFF2-40B4-BE49-F238E27FC236}">
                <a16:creationId xmlns:a16="http://schemas.microsoft.com/office/drawing/2014/main" id="{93B87AE3-776D-451D-AA52-C06B74724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0C4D5-BE1E-4D6A-9196-E0F9E42B2E1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2990482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9/25/2024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1737632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9/25/2024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869441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9/25/2024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8824919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9/25/2024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637096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9/25/2024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043440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9/25/2024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456208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9/25/2024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714776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9/25/2024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299756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fld id="{11EAACC7-3B3F-47D1-959A-EF58926E955E}" type="datetimeFigureOut">
              <a:rPr lang="en-US" smtClean="0"/>
              <a:t>9/25/2024</a:t>
            </a:fld>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8201832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9/25/2024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642829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9/25/2024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53641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9/25/2024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443771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9/25/2024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6071319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9/25/2024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1065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9/25/2024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801302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9/25/2024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93744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fld id="{11EAACC7-3B3F-47D1-959A-EF58926E955E}" type="datetimeFigureOut">
              <a:rPr lang="en-US" smtClean="0"/>
              <a:t>9/25/2024</a:t>
            </a:fld>
            <a:endParaRPr lang="en-US"/>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4013376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fld id="{11EAACC7-3B3F-47D1-959A-EF58926E955E}" type="datetimeFigureOut">
              <a:rPr lang="en-US" smtClean="0"/>
              <a:t>9/25/2024</a:t>
            </a:fld>
            <a:endParaRPr lang="en-US"/>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813537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fld id="{11EAACC7-3B3F-47D1-959A-EF58926E955E}" type="datetimeFigureOut">
              <a:rPr lang="en-US" smtClean="0"/>
              <a:t>9/25/2024</a:t>
            </a:fld>
            <a:endParaRPr lang="en-US"/>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497674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fld id="{11EAACC7-3B3F-47D1-959A-EF58926E955E}" type="datetimeFigureOut">
              <a:rPr lang="en-US" smtClean="0"/>
              <a:t>9/25/2024</a:t>
            </a:fld>
            <a:endParaRPr lang="en-US"/>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971840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fld id="{11EAACC7-3B3F-47D1-959A-EF58926E955E}" type="datetimeFigureOut">
              <a:rPr lang="en-US" smtClean="0"/>
              <a:t>9/25/2024</a:t>
            </a:fld>
            <a:endParaRPr lang="en-US"/>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23817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fld id="{11EAACC7-3B3F-47D1-959A-EF58926E955E}" type="datetimeFigureOut">
              <a:rPr lang="en-US" smtClean="0"/>
              <a:t>9/25/2024</a:t>
            </a:fld>
            <a:endParaRPr lang="en-US"/>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4113038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fld id="{11EAACC7-3B3F-47D1-959A-EF58926E955E}" type="datetimeFigureOut">
              <a:rPr lang="en-US" smtClean="0"/>
              <a:t>9/25/2024</a:t>
            </a:fld>
            <a:endParaRPr lang="en-US"/>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555533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11EAACC7-3B3F-47D1-959A-EF58926E955E}" type="datetimeFigureOut">
              <a:rPr lang="en-US" smtClean="0"/>
              <a:t>9/25/2024</a:t>
            </a:fld>
            <a:endParaRPr lang="en-US"/>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endParaRPr lang="en-US" dirty="0"/>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312CC964-A50B-4C29-B4E4-2C30BB34CCF3}" type="slidenum">
              <a:rPr lang="en-US" smtClean="0"/>
              <a:t>‹#›</a:t>
            </a:fld>
            <a:endParaRPr lang="en-US"/>
          </a:p>
        </p:txBody>
      </p:sp>
    </p:spTree>
    <p:extLst>
      <p:ext uri="{BB962C8B-B14F-4D97-AF65-F5344CB8AC3E}">
        <p14:creationId xmlns:p14="http://schemas.microsoft.com/office/powerpoint/2010/main" val="403499389"/>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txStyles>
    <p:title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9/25/2024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895414921"/>
      </p:ext>
    </p:extLst>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12.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1541624"/>
          </a:xfrm>
        </p:spPr>
        <p:txBody>
          <a:bodyPr>
            <a:normAutofit fontScale="90000"/>
          </a:bodyPr>
          <a:lstStyle/>
          <a:p>
            <a:pPr algn="l"/>
            <a:r>
              <a:rPr lang="en-IN" sz="4000" dirty="0">
                <a:latin typeface="Lucida Sans" panose="020B0602030504020204" pitchFamily="34" charset="0"/>
              </a:rPr>
              <a:t>Lending Club Case Study</a:t>
            </a:r>
            <a:br>
              <a:rPr lang="en-IN" sz="4000" dirty="0">
                <a:latin typeface="Lucida Sans" panose="020B0602030504020204" pitchFamily="34" charset="0"/>
              </a:rPr>
            </a:br>
            <a:endParaRPr lang="en-US" sz="4000" dirty="0"/>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fontScale="40000" lnSpcReduction="20000"/>
          </a:bodyPr>
          <a:lstStyle/>
          <a:p>
            <a:pPr algn="l"/>
            <a:r>
              <a:rPr lang="en-IN" sz="3800" dirty="0">
                <a:latin typeface="Arial" panose="020B0604020202020204" pitchFamily="34" charset="0"/>
                <a:cs typeface="Arial" panose="020B0604020202020204" pitchFamily="34" charset="0"/>
              </a:rPr>
              <a:t>Submitted By:</a:t>
            </a:r>
          </a:p>
          <a:p>
            <a:pPr algn="l"/>
            <a:r>
              <a:rPr lang="en-IN" sz="3800" dirty="0">
                <a:latin typeface="Arial" panose="020B0604020202020204" pitchFamily="34" charset="0"/>
                <a:cs typeface="Arial" panose="020B0604020202020204" pitchFamily="34" charset="0"/>
              </a:rPr>
              <a:t>   Ashish Mudgal</a:t>
            </a:r>
            <a:endParaRPr lang="en-US" sz="3800" dirty="0">
              <a:latin typeface="Arial" panose="020B0604020202020204" pitchFamily="34" charset="0"/>
              <a:cs typeface="Arial" panose="020B0604020202020204" pitchFamily="34" charset="0"/>
            </a:endParaRPr>
          </a:p>
          <a:p>
            <a:pPr algn="l"/>
            <a:br>
              <a:rPr lang="en-IN" sz="2400" dirty="0">
                <a:latin typeface="Lucida Sans" panose="020B0602030504020204" pitchFamily="34" charset="0"/>
              </a:rPr>
            </a:br>
            <a:endParaRPr lang="en-US" sz="2300" dirty="0"/>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8D528-4621-1198-7542-3945E16E5B8D}"/>
              </a:ext>
            </a:extLst>
          </p:cNvPr>
          <p:cNvSpPr>
            <a:spLocks noGrp="1"/>
          </p:cNvSpPr>
          <p:nvPr>
            <p:ph type="title"/>
          </p:nvPr>
        </p:nvSpPr>
        <p:spPr>
          <a:xfrm>
            <a:off x="1143000" y="533401"/>
            <a:ext cx="9906000" cy="717428"/>
          </a:xfrm>
        </p:spPr>
        <p:txBody>
          <a:bodyPr>
            <a:normAutofit fontScale="90000"/>
          </a:bodyPr>
          <a:lstStyle/>
          <a:p>
            <a:r>
              <a:rPr lang="en-US" i="1" kern="1200" cap="all" baseline="0" dirty="0">
                <a:solidFill>
                  <a:schemeClr val="tx2"/>
                </a:solidFill>
                <a:latin typeface="Arial" panose="020B0604020202020204" pitchFamily="34" charset="0"/>
                <a:cs typeface="Arial" panose="020B0604020202020204" pitchFamily="34" charset="0"/>
              </a:rPr>
              <a:t>Data Analysis – Annual Income , Loan Purpose &amp; Loan Status</a:t>
            </a:r>
            <a:endParaRPr lang="en-US" dirty="0">
              <a:latin typeface="Arial" panose="020B0604020202020204" pitchFamily="34" charset="0"/>
              <a:cs typeface="Arial" panose="020B0604020202020204" pitchFamily="34" charset="0"/>
            </a:endParaRPr>
          </a:p>
        </p:txBody>
      </p:sp>
      <p:pic>
        <p:nvPicPr>
          <p:cNvPr id="3" name="Content Placeholder 3">
            <a:extLst>
              <a:ext uri="{FF2B5EF4-FFF2-40B4-BE49-F238E27FC236}">
                <a16:creationId xmlns:a16="http://schemas.microsoft.com/office/drawing/2014/main" id="{B92558F6-55A6-64E4-CEE4-6F62142DD25F}"/>
              </a:ext>
            </a:extLst>
          </p:cNvPr>
          <p:cNvPicPr>
            <a:picLocks noChangeAspect="1"/>
          </p:cNvPicPr>
          <p:nvPr/>
        </p:nvPicPr>
        <p:blipFill>
          <a:blip r:embed="rId2"/>
          <a:stretch>
            <a:fillRect/>
          </a:stretch>
        </p:blipFill>
        <p:spPr>
          <a:xfrm>
            <a:off x="1710813" y="1533525"/>
            <a:ext cx="5928851" cy="4791074"/>
          </a:xfrm>
          <a:prstGeom prst="rect">
            <a:avLst/>
          </a:prstGeom>
        </p:spPr>
      </p:pic>
    </p:spTree>
    <p:extLst>
      <p:ext uri="{BB962C8B-B14F-4D97-AF65-F5344CB8AC3E}">
        <p14:creationId xmlns:p14="http://schemas.microsoft.com/office/powerpoint/2010/main" val="938150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8D528-4621-1198-7542-3945E16E5B8D}"/>
              </a:ext>
            </a:extLst>
          </p:cNvPr>
          <p:cNvSpPr>
            <a:spLocks noGrp="1"/>
          </p:cNvSpPr>
          <p:nvPr>
            <p:ph type="title"/>
          </p:nvPr>
        </p:nvSpPr>
        <p:spPr>
          <a:xfrm>
            <a:off x="1143000" y="533401"/>
            <a:ext cx="9906000" cy="717428"/>
          </a:xfrm>
        </p:spPr>
        <p:txBody>
          <a:bodyPr/>
          <a:lstStyle/>
          <a:p>
            <a:r>
              <a:rPr lang="en-US" dirty="0">
                <a:latin typeface="Arial" panose="020B0604020202020204" pitchFamily="34" charset="0"/>
                <a:cs typeface="Arial" panose="020B0604020202020204" pitchFamily="34" charset="0"/>
              </a:rPr>
              <a:t>Conclusion – case study</a:t>
            </a:r>
          </a:p>
        </p:txBody>
      </p:sp>
      <p:sp>
        <p:nvSpPr>
          <p:cNvPr id="3" name="Content Placeholder 2">
            <a:extLst>
              <a:ext uri="{FF2B5EF4-FFF2-40B4-BE49-F238E27FC236}">
                <a16:creationId xmlns:a16="http://schemas.microsoft.com/office/drawing/2014/main" id="{A38DE349-D75F-9045-1543-9102723E4280}"/>
              </a:ext>
            </a:extLst>
          </p:cNvPr>
          <p:cNvSpPr>
            <a:spLocks noGrp="1"/>
          </p:cNvSpPr>
          <p:nvPr>
            <p:ph idx="1"/>
          </p:nvPr>
        </p:nvSpPr>
        <p:spPr>
          <a:xfrm>
            <a:off x="818790" y="1533832"/>
            <a:ext cx="10554419" cy="4073339"/>
          </a:xfrm>
        </p:spPr>
        <p:txBody>
          <a:bodyPr>
            <a:normAutofit/>
          </a:bodyPr>
          <a:lstStyle/>
          <a:p>
            <a:pPr algn="l">
              <a:buFont typeface="+mj-lt"/>
              <a:buAutoNum type="arabicPeriod"/>
            </a:pPr>
            <a:r>
              <a:rPr lang="en-US" sz="1800" b="0" i="0" dirty="0">
                <a:effectLst/>
                <a:latin typeface="Arial" panose="020B0604020202020204" pitchFamily="34" charset="0"/>
                <a:cs typeface="Arial" panose="020B0604020202020204" pitchFamily="34" charset="0"/>
              </a:rPr>
              <a:t>Defaulter applicants who received loan mostly on interest at the rate of 13-17%</a:t>
            </a:r>
          </a:p>
          <a:p>
            <a:pPr algn="l">
              <a:buFont typeface="+mj-lt"/>
              <a:buAutoNum type="arabicPeriod"/>
            </a:pPr>
            <a:r>
              <a:rPr lang="en-US" sz="1800" b="0" i="0" dirty="0">
                <a:effectLst/>
                <a:latin typeface="Arial" panose="020B0604020202020204" pitchFamily="34" charset="0"/>
                <a:cs typeface="Arial" panose="020B0604020202020204" pitchFamily="34" charset="0"/>
              </a:rPr>
              <a:t>Mostly defaulter applicants having </a:t>
            </a:r>
            <a:r>
              <a:rPr lang="en-US" sz="1800" b="0" i="0" dirty="0" err="1">
                <a:effectLst/>
                <a:latin typeface="Arial" panose="020B0604020202020204" pitchFamily="34" charset="0"/>
                <a:cs typeface="Arial" panose="020B0604020202020204" pitchFamily="34" charset="0"/>
              </a:rPr>
              <a:t>house_ownership</a:t>
            </a:r>
            <a:r>
              <a:rPr lang="en-US" sz="1800" b="0" i="0" dirty="0">
                <a:effectLst/>
                <a:latin typeface="Arial" panose="020B0604020202020204" pitchFamily="34" charset="0"/>
                <a:cs typeface="Arial" panose="020B0604020202020204" pitchFamily="34" charset="0"/>
              </a:rPr>
              <a:t> as 'RENT'</a:t>
            </a:r>
          </a:p>
          <a:p>
            <a:pPr algn="l">
              <a:buFont typeface="+mj-lt"/>
              <a:buAutoNum type="arabicPeriod"/>
            </a:pPr>
            <a:r>
              <a:rPr lang="en-US" sz="1800" b="0" i="0" dirty="0">
                <a:effectLst/>
                <a:latin typeface="Arial" panose="020B0604020202020204" pitchFamily="34" charset="0"/>
                <a:cs typeface="Arial" panose="020B0604020202020204" pitchFamily="34" charset="0"/>
              </a:rPr>
              <a:t>Defaulter applicants who have an income of range "31K-60K"</a:t>
            </a:r>
          </a:p>
          <a:p>
            <a:pPr algn="l">
              <a:buFont typeface="+mj-lt"/>
              <a:buAutoNum type="arabicPeriod"/>
            </a:pPr>
            <a:r>
              <a:rPr lang="en-US" sz="1800" b="0" i="0" dirty="0">
                <a:effectLst/>
                <a:latin typeface="Arial" panose="020B0604020202020204" pitchFamily="34" charset="0"/>
                <a:cs typeface="Arial" panose="020B0604020202020204" pitchFamily="34" charset="0"/>
              </a:rPr>
              <a:t>Defaulter applicants funded amount by investor is between "5000-10000"</a:t>
            </a:r>
          </a:p>
          <a:p>
            <a:pPr algn="l">
              <a:buFont typeface="+mj-lt"/>
              <a:buAutoNum type="arabicPeriod"/>
            </a:pPr>
            <a:r>
              <a:rPr lang="en-US" sz="1800" b="0" i="0" dirty="0">
                <a:effectLst/>
                <a:latin typeface="Arial" panose="020B0604020202020204" pitchFamily="34" charset="0"/>
                <a:cs typeface="Arial" panose="020B0604020202020204" pitchFamily="34" charset="0"/>
              </a:rPr>
              <a:t>Defaulter applicants loan amounts is between "5000 - 10000"</a:t>
            </a:r>
          </a:p>
          <a:p>
            <a:pPr algn="l">
              <a:buFont typeface="+mj-lt"/>
              <a:buAutoNum type="arabicPeriod"/>
            </a:pPr>
            <a:r>
              <a:rPr lang="en-US" sz="1800" b="0" i="0" dirty="0">
                <a:effectLst/>
                <a:latin typeface="Arial" panose="020B0604020202020204" pitchFamily="34" charset="0"/>
                <a:cs typeface="Arial" panose="020B0604020202020204" pitchFamily="34" charset="0"/>
              </a:rPr>
              <a:t>Defaulter applicants term of "36 months"</a:t>
            </a:r>
          </a:p>
          <a:p>
            <a:pPr algn="l">
              <a:buFont typeface="+mj-lt"/>
              <a:buAutoNum type="arabicPeriod"/>
            </a:pPr>
            <a:r>
              <a:rPr lang="en-US" sz="1800" b="0" i="0" dirty="0">
                <a:effectLst/>
                <a:latin typeface="Arial" panose="020B0604020202020204" pitchFamily="34" charset="0"/>
                <a:cs typeface="Arial" panose="020B0604020202020204" pitchFamily="34" charset="0"/>
              </a:rPr>
              <a:t>Mostly Defaulter applicants loan status is "Not verified"</a:t>
            </a:r>
          </a:p>
          <a:p>
            <a:pPr algn="l">
              <a:buFont typeface="+mj-lt"/>
              <a:buAutoNum type="arabicPeriod"/>
            </a:pPr>
            <a:r>
              <a:rPr lang="en-US" sz="1800" b="0" i="0" dirty="0">
                <a:effectLst/>
                <a:latin typeface="Arial" panose="020B0604020202020204" pitchFamily="34" charset="0"/>
                <a:cs typeface="Arial" panose="020B0604020202020204" pitchFamily="34" charset="0"/>
              </a:rPr>
              <a:t>Defaulter applicants mostly purpose is '</a:t>
            </a:r>
            <a:r>
              <a:rPr lang="en-US" sz="1800" b="0" i="0" dirty="0" err="1">
                <a:effectLst/>
                <a:latin typeface="Arial" panose="020B0604020202020204" pitchFamily="34" charset="0"/>
                <a:cs typeface="Arial" panose="020B0604020202020204" pitchFamily="34" charset="0"/>
              </a:rPr>
              <a:t>debt_consolidation</a:t>
            </a:r>
            <a:r>
              <a:rPr lang="en-US" sz="1800" b="0" i="0" dirty="0">
                <a:effectLst/>
                <a:latin typeface="Arial" panose="020B0604020202020204" pitchFamily="34" charset="0"/>
                <a:cs typeface="Arial" panose="020B0604020202020204" pitchFamily="34" charset="0"/>
              </a:rPr>
              <a:t>'</a:t>
            </a:r>
          </a:p>
          <a:p>
            <a:pPr algn="l">
              <a:buFont typeface="+mj-lt"/>
              <a:buAutoNum type="arabicPeriod"/>
            </a:pPr>
            <a:r>
              <a:rPr lang="en-US" sz="1800" b="0" i="0" dirty="0">
                <a:effectLst/>
                <a:latin typeface="Arial" panose="020B0604020202020204" pitchFamily="34" charset="0"/>
                <a:cs typeface="Arial" panose="020B0604020202020204" pitchFamily="34" charset="0"/>
              </a:rPr>
              <a:t>Applicants with higher salary mostly applied loans for "</a:t>
            </a:r>
            <a:r>
              <a:rPr lang="en-US" sz="1800" b="0" i="0" dirty="0" err="1">
                <a:effectLst/>
                <a:latin typeface="Arial" panose="020B0604020202020204" pitchFamily="34" charset="0"/>
                <a:cs typeface="Arial" panose="020B0604020202020204" pitchFamily="34" charset="0"/>
              </a:rPr>
              <a:t>home_improvment</a:t>
            </a:r>
            <a:r>
              <a:rPr lang="en-US" sz="1800" b="0" i="0" dirty="0">
                <a:effectLst/>
                <a:latin typeface="Arial" panose="020B0604020202020204" pitchFamily="34" charset="0"/>
                <a:cs typeface="Arial" panose="020B0604020202020204" pitchFamily="34" charset="0"/>
              </a:rPr>
              <a:t>", "house", "</a:t>
            </a:r>
            <a:r>
              <a:rPr lang="en-US" sz="1800" b="0" i="0" dirty="0" err="1">
                <a:effectLst/>
                <a:latin typeface="Arial" panose="020B0604020202020204" pitchFamily="34" charset="0"/>
                <a:cs typeface="Arial" panose="020B0604020202020204" pitchFamily="34" charset="0"/>
              </a:rPr>
              <a:t>renewable_energy</a:t>
            </a:r>
            <a:r>
              <a:rPr lang="en-US" sz="1800" b="0" i="0" dirty="0">
                <a:effectLst/>
                <a:latin typeface="Arial" panose="020B0604020202020204" pitchFamily="34" charset="0"/>
                <a:cs typeface="Arial" panose="020B0604020202020204" pitchFamily="34" charset="0"/>
              </a:rPr>
              <a:t>" and "</a:t>
            </a:r>
            <a:r>
              <a:rPr lang="en-US" sz="1800" b="0" i="0" dirty="0" err="1">
                <a:effectLst/>
                <a:latin typeface="Arial" panose="020B0604020202020204" pitchFamily="34" charset="0"/>
                <a:cs typeface="Arial" panose="020B0604020202020204" pitchFamily="34" charset="0"/>
              </a:rPr>
              <a:t>small_businesses".Annual</a:t>
            </a:r>
            <a:r>
              <a:rPr lang="en-US" sz="1800" b="0" i="0" dirty="0">
                <a:effectLst/>
                <a:latin typeface="Arial" panose="020B0604020202020204" pitchFamily="34" charset="0"/>
                <a:cs typeface="Arial" panose="020B0604020202020204" pitchFamily="34" charset="0"/>
              </a:rPr>
              <a:t> income of those who applied </a:t>
            </a:r>
            <a:r>
              <a:rPr lang="en-US" sz="1800" b="0" i="0" dirty="0" err="1">
                <a:effectLst/>
                <a:latin typeface="Arial" panose="020B0604020202020204" pitchFamily="34" charset="0"/>
                <a:cs typeface="Arial" panose="020B0604020202020204" pitchFamily="34" charset="0"/>
              </a:rPr>
              <a:t>isnot</a:t>
            </a:r>
            <a:r>
              <a:rPr lang="en-US" sz="1800" b="0" i="0" dirty="0">
                <a:effectLst/>
                <a:latin typeface="Arial" panose="020B0604020202020204" pitchFamily="34" charset="0"/>
                <a:cs typeface="Arial" panose="020B0604020202020204" pitchFamily="34" charset="0"/>
              </a:rPr>
              <a:t> the highest.</a:t>
            </a:r>
          </a:p>
        </p:txBody>
      </p:sp>
    </p:spTree>
    <p:extLst>
      <p:ext uri="{BB962C8B-B14F-4D97-AF65-F5344CB8AC3E}">
        <p14:creationId xmlns:p14="http://schemas.microsoft.com/office/powerpoint/2010/main" val="946108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9B75A-0248-890E-A09F-2EF5488B2964}"/>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Business Understanding</a:t>
            </a:r>
            <a:endParaRPr lang="en-US"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9F4A1A7B-A51C-5F41-46D1-7694C080534A}"/>
              </a:ext>
            </a:extLst>
          </p:cNvPr>
          <p:cNvSpPr>
            <a:spLocks noGrp="1"/>
          </p:cNvSpPr>
          <p:nvPr>
            <p:ph idx="1"/>
          </p:nvPr>
        </p:nvSpPr>
        <p:spPr>
          <a:xfrm>
            <a:off x="1212011" y="2300175"/>
            <a:ext cx="9906000" cy="4024424"/>
          </a:xfrm>
        </p:spPr>
        <p:txBody>
          <a:bodyPr>
            <a:normAutofit/>
          </a:bodyPr>
          <a:lstStyle/>
          <a:p>
            <a:pPr marL="0" indent="0">
              <a:buNone/>
            </a:pPr>
            <a:r>
              <a:rPr lang="en-US" b="1" dirty="0">
                <a:latin typeface="Arial" panose="020B0604020202020204" pitchFamily="34" charset="0"/>
                <a:cs typeface="Arial" panose="020B0604020202020204" pitchFamily="34" charset="0"/>
              </a:rPr>
              <a:t>Background</a:t>
            </a:r>
            <a:r>
              <a:rPr lang="en-US" dirty="0">
                <a:latin typeface="Arial" panose="020B0604020202020204" pitchFamily="34" charset="0"/>
                <a:cs typeface="Arial" panose="020B0604020202020204" pitchFamily="34" charset="0"/>
              </a:rPr>
              <a:t>: Lending Club is the largest online loan marketplace, facilitating personal loans, business loans and financing of medical procedures. It's largest source of credit loss is lending loans to ‘risky’ applicants.</a:t>
            </a:r>
          </a:p>
          <a:p>
            <a:pPr marL="0" indent="0">
              <a:buNone/>
            </a:pP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Problem Statement:</a:t>
            </a:r>
            <a:r>
              <a:rPr lang="en-US" dirty="0">
                <a:latin typeface="Arial" panose="020B0604020202020204" pitchFamily="34" charset="0"/>
                <a:cs typeface="Arial" panose="020B0604020202020204" pitchFamily="34" charset="0"/>
              </a:rPr>
              <a:t> Lending Club wants to identify the risky loan applicants, so that such loans can be reduced thereby cutting down the amount of credit loss. Our aim is to find the driving factors behind loan getting default.</a:t>
            </a:r>
          </a:p>
        </p:txBody>
      </p:sp>
    </p:spTree>
    <p:extLst>
      <p:ext uri="{BB962C8B-B14F-4D97-AF65-F5344CB8AC3E}">
        <p14:creationId xmlns:p14="http://schemas.microsoft.com/office/powerpoint/2010/main" val="3217052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8D528-4621-1198-7542-3945E16E5B8D}"/>
              </a:ext>
            </a:extLst>
          </p:cNvPr>
          <p:cNvSpPr>
            <a:spLocks noGrp="1"/>
          </p:cNvSpPr>
          <p:nvPr>
            <p:ph type="title"/>
          </p:nvPr>
        </p:nvSpPr>
        <p:spPr>
          <a:xfrm>
            <a:off x="1142999" y="533401"/>
            <a:ext cx="10626213" cy="717428"/>
          </a:xfrm>
        </p:spPr>
        <p:txBody>
          <a:bodyPr>
            <a:normAutofit fontScale="90000"/>
          </a:bodyPr>
          <a:lstStyle/>
          <a:p>
            <a:r>
              <a:rPr lang="en-US" sz="4400" b="1" dirty="0">
                <a:effectLst/>
                <a:latin typeface="Arial" panose="020B0604020202020204" pitchFamily="34" charset="0"/>
                <a:cs typeface="Arial" panose="020B0604020202020204" pitchFamily="34" charset="0"/>
              </a:rPr>
              <a:t>Problem solving methodology</a:t>
            </a:r>
            <a:br>
              <a:rPr lang="en-US" sz="4400" b="1" dirty="0">
                <a:effectLst/>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sp>
        <p:nvSpPr>
          <p:cNvPr id="6" name="Content Placeholder 5">
            <a:extLst>
              <a:ext uri="{FF2B5EF4-FFF2-40B4-BE49-F238E27FC236}">
                <a16:creationId xmlns:a16="http://schemas.microsoft.com/office/drawing/2014/main" id="{A13AF5FC-790F-00A9-F4E0-D8EE845EA23B}"/>
              </a:ext>
            </a:extLst>
          </p:cNvPr>
          <p:cNvSpPr>
            <a:spLocks noGrp="1"/>
          </p:cNvSpPr>
          <p:nvPr>
            <p:ph idx="1"/>
          </p:nvPr>
        </p:nvSpPr>
        <p:spPr>
          <a:xfrm>
            <a:off x="1143000" y="1140542"/>
            <a:ext cx="9906000" cy="5309419"/>
          </a:xfrm>
        </p:spPr>
        <p:txBody>
          <a:bodyPr>
            <a:normAutofit lnSpcReduction="10000"/>
          </a:bodyPr>
          <a:lstStyle/>
          <a:p>
            <a:pPr fontAlgn="t">
              <a:lnSpc>
                <a:spcPct val="107000"/>
              </a:lnSpc>
              <a:spcBef>
                <a:spcPts val="0"/>
              </a:spcBef>
              <a:spcAft>
                <a:spcPts val="115"/>
              </a:spcAft>
            </a:pPr>
            <a:endParaRPr lang="en-IN" sz="1600" b="0" i="0" u="none" strike="noStrike" dirty="0">
              <a:effectLst/>
              <a:latin typeface="Arial" panose="020B0604020202020204" pitchFamily="34" charset="0"/>
            </a:endParaRPr>
          </a:p>
          <a:p>
            <a:pPr marL="304038" indent="-285750" fontAlgn="t">
              <a:lnSpc>
                <a:spcPct val="107000"/>
              </a:lnSpc>
              <a:spcBef>
                <a:spcPts val="0"/>
              </a:spcBef>
              <a:spcAft>
                <a:spcPts val="115"/>
              </a:spcAft>
            </a:pPr>
            <a:r>
              <a:rPr lang="en-US" sz="1600" b="1" i="0" u="none" strike="noStrike" kern="100" dirty="0">
                <a:solidFill>
                  <a:srgbClr val="151B19"/>
                </a:solidFill>
                <a:effectLst/>
                <a:latin typeface="Arial" panose="020B0604020202020204" pitchFamily="34" charset="0"/>
                <a:ea typeface="Roboto" panose="02000000000000000000" pitchFamily="2" charset="0"/>
                <a:cs typeface="Arial" panose="020B0604020202020204" pitchFamily="34" charset="0"/>
              </a:rPr>
              <a:t>Data  Understanding : </a:t>
            </a:r>
            <a:r>
              <a:rPr lang="en-US" sz="1600" b="0" i="0" u="none" strike="noStrike" kern="100" dirty="0">
                <a:solidFill>
                  <a:srgbClr val="151B19"/>
                </a:solidFill>
                <a:effectLst/>
                <a:latin typeface="Arial" panose="020B0604020202020204" pitchFamily="34" charset="0"/>
                <a:ea typeface="Roboto" panose="02000000000000000000" pitchFamily="2" charset="0"/>
                <a:cs typeface="Arial" panose="020B0604020202020204" pitchFamily="34" charset="0"/>
              </a:rPr>
              <a:t>By Referring Data Dictionary and using panda observing data before starting working on this</a:t>
            </a:r>
          </a:p>
          <a:p>
            <a:pPr marL="304038" indent="-285750" fontAlgn="t">
              <a:lnSpc>
                <a:spcPct val="107000"/>
              </a:lnSpc>
              <a:spcBef>
                <a:spcPts val="0"/>
              </a:spcBef>
              <a:spcAft>
                <a:spcPts val="115"/>
              </a:spcAft>
            </a:pPr>
            <a:endParaRPr lang="en-IN" sz="1600" b="0" i="0" u="none" strike="noStrike" dirty="0">
              <a:effectLst/>
              <a:latin typeface="Arial" panose="020B0604020202020204" pitchFamily="34" charset="0"/>
            </a:endParaRPr>
          </a:p>
          <a:p>
            <a:pPr fontAlgn="t">
              <a:lnSpc>
                <a:spcPct val="107000"/>
              </a:lnSpc>
              <a:spcBef>
                <a:spcPts val="0"/>
              </a:spcBef>
              <a:spcAft>
                <a:spcPts val="115"/>
              </a:spcAft>
            </a:pPr>
            <a:r>
              <a:rPr lang="en-US" sz="1600" b="1" i="0" u="none" strike="noStrike" kern="100" dirty="0">
                <a:solidFill>
                  <a:srgbClr val="151B19"/>
                </a:solidFill>
                <a:effectLst/>
                <a:latin typeface="Arial" panose="020B0604020202020204" pitchFamily="34" charset="0"/>
                <a:ea typeface="Roboto" panose="02000000000000000000" pitchFamily="2" charset="0"/>
                <a:cs typeface="Arial" panose="020B0604020202020204" pitchFamily="34" charset="0"/>
              </a:rPr>
              <a:t>Data Cleaning : </a:t>
            </a:r>
            <a:r>
              <a:rPr lang="en-US" sz="1600" b="0" i="0" u="none" strike="noStrike" kern="100" dirty="0">
                <a:solidFill>
                  <a:srgbClr val="151B19"/>
                </a:solidFill>
                <a:effectLst/>
                <a:latin typeface="Arial" panose="020B0604020202020204" pitchFamily="34" charset="0"/>
                <a:ea typeface="Roboto" panose="02000000000000000000" pitchFamily="2" charset="0"/>
                <a:cs typeface="Arial" panose="020B0604020202020204" pitchFamily="34" charset="0"/>
              </a:rPr>
              <a:t>Identify and removing the null valued columns, unnecessary variables, Unique columns which are not useful for analysis and checking the null value percentage , removing the respective rows and Imputing values in columns where required.</a:t>
            </a:r>
          </a:p>
          <a:p>
            <a:pPr fontAlgn="t">
              <a:lnSpc>
                <a:spcPct val="107000"/>
              </a:lnSpc>
              <a:spcBef>
                <a:spcPts val="0"/>
              </a:spcBef>
              <a:spcAft>
                <a:spcPts val="115"/>
              </a:spcAft>
            </a:pPr>
            <a:endParaRPr lang="en-IN" sz="1600" b="0" i="0" u="none" strike="noStrike" dirty="0">
              <a:effectLst/>
              <a:latin typeface="Arial" panose="020B0604020202020204" pitchFamily="34" charset="0"/>
            </a:endParaRPr>
          </a:p>
          <a:p>
            <a:pPr marL="304038" indent="-285750" fontAlgn="t">
              <a:lnSpc>
                <a:spcPct val="107000"/>
              </a:lnSpc>
              <a:spcBef>
                <a:spcPts val="0"/>
              </a:spcBef>
              <a:spcAft>
                <a:spcPts val="115"/>
              </a:spcAft>
            </a:pPr>
            <a:r>
              <a:rPr lang="en-US" sz="1600" b="1" i="0" u="none" strike="noStrike" kern="100" dirty="0">
                <a:solidFill>
                  <a:srgbClr val="151B19"/>
                </a:solidFill>
                <a:effectLst/>
                <a:latin typeface="Arial" panose="020B0604020202020204" pitchFamily="34" charset="0"/>
                <a:ea typeface="Roboto" panose="02000000000000000000" pitchFamily="2" charset="0"/>
                <a:cs typeface="Arial" panose="020B0604020202020204" pitchFamily="34" charset="0"/>
              </a:rPr>
              <a:t>Univariate Analysis: </a:t>
            </a:r>
            <a:r>
              <a:rPr lang="en-US" sz="1600" b="0" i="0" u="none" strike="noStrike" kern="100" dirty="0">
                <a:solidFill>
                  <a:srgbClr val="151B19"/>
                </a:solidFill>
                <a:effectLst/>
                <a:latin typeface="Arial" panose="020B0604020202020204" pitchFamily="34" charset="0"/>
                <a:ea typeface="Roboto" panose="02000000000000000000" pitchFamily="2" charset="0"/>
                <a:cs typeface="Arial" panose="020B0604020202020204" pitchFamily="34" charset="0"/>
              </a:rPr>
              <a:t>Analyzing each column using charts, plotting the distributions of column and observed analysis.</a:t>
            </a:r>
          </a:p>
          <a:p>
            <a:pPr marL="304038" indent="-285750" fontAlgn="t">
              <a:lnSpc>
                <a:spcPct val="107000"/>
              </a:lnSpc>
              <a:spcBef>
                <a:spcPts val="0"/>
              </a:spcBef>
              <a:spcAft>
                <a:spcPts val="115"/>
              </a:spcAft>
            </a:pPr>
            <a:endParaRPr lang="en-IN" sz="1600" b="0" i="0" u="none" strike="noStrike" dirty="0">
              <a:effectLst/>
              <a:latin typeface="Arial" panose="020B0604020202020204" pitchFamily="34" charset="0"/>
            </a:endParaRPr>
          </a:p>
          <a:p>
            <a:pPr marR="310896" fontAlgn="t">
              <a:lnSpc>
                <a:spcPct val="113000"/>
              </a:lnSpc>
              <a:spcBef>
                <a:spcPts val="0"/>
              </a:spcBef>
            </a:pPr>
            <a:r>
              <a:rPr lang="en-US" sz="1600" b="1" i="0" u="none" strike="noStrike" kern="100" dirty="0">
                <a:solidFill>
                  <a:srgbClr val="151B19"/>
                </a:solidFill>
                <a:effectLst/>
                <a:latin typeface="Arial" panose="020B0604020202020204" pitchFamily="34" charset="0"/>
                <a:ea typeface="Roboto" panose="02000000000000000000" pitchFamily="2" charset="0"/>
                <a:cs typeface="Arial" panose="020B0604020202020204" pitchFamily="34" charset="0"/>
              </a:rPr>
              <a:t>Segmented Univariate Analysis: </a:t>
            </a:r>
            <a:r>
              <a:rPr lang="en-US" sz="1600" b="0" i="0" u="none" strike="noStrike" kern="100" dirty="0">
                <a:solidFill>
                  <a:srgbClr val="151B19"/>
                </a:solidFill>
                <a:effectLst/>
                <a:latin typeface="Arial" panose="020B0604020202020204" pitchFamily="34" charset="0"/>
                <a:ea typeface="Roboto" panose="02000000000000000000" pitchFamily="2" charset="0"/>
                <a:cs typeface="Arial" panose="020B0604020202020204" pitchFamily="34" charset="0"/>
              </a:rPr>
              <a:t>Analyzing the continuous data columns with respect to the categorical column and observed factor for that.</a:t>
            </a:r>
          </a:p>
          <a:p>
            <a:pPr marR="310896" fontAlgn="t">
              <a:lnSpc>
                <a:spcPct val="113000"/>
              </a:lnSpc>
              <a:spcBef>
                <a:spcPts val="0"/>
              </a:spcBef>
            </a:pPr>
            <a:endParaRPr lang="en-IN" sz="1600" b="0" i="0" u="none" strike="noStrike" dirty="0">
              <a:effectLst/>
              <a:latin typeface="Arial" panose="020B0604020202020204" pitchFamily="34" charset="0"/>
            </a:endParaRPr>
          </a:p>
          <a:p>
            <a:pPr marL="304038" indent="-285750" fontAlgn="t">
              <a:lnSpc>
                <a:spcPct val="107000"/>
              </a:lnSpc>
              <a:spcBef>
                <a:spcPts val="0"/>
              </a:spcBef>
              <a:spcAft>
                <a:spcPts val="115"/>
              </a:spcAft>
            </a:pPr>
            <a:r>
              <a:rPr lang="en-US" sz="1600" b="1" i="0" u="none" strike="noStrike" kern="100" dirty="0">
                <a:solidFill>
                  <a:srgbClr val="151B19"/>
                </a:solidFill>
                <a:effectLst/>
                <a:latin typeface="Arial" panose="020B0604020202020204" pitchFamily="34" charset="0"/>
                <a:ea typeface="Roboto" panose="02000000000000000000" pitchFamily="2" charset="0"/>
                <a:cs typeface="Arial" panose="020B0604020202020204" pitchFamily="34" charset="0"/>
              </a:rPr>
              <a:t>Bivariate Analysis: </a:t>
            </a:r>
            <a:r>
              <a:rPr lang="en-US" sz="1600" b="0" i="0" u="none" strike="noStrike" kern="100" dirty="0">
                <a:solidFill>
                  <a:srgbClr val="151B19"/>
                </a:solidFill>
                <a:effectLst/>
                <a:latin typeface="Arial" panose="020B0604020202020204" pitchFamily="34" charset="0"/>
                <a:ea typeface="Roboto" panose="02000000000000000000" pitchFamily="2" charset="0"/>
                <a:cs typeface="Arial" panose="020B0604020202020204" pitchFamily="34" charset="0"/>
              </a:rPr>
              <a:t>Analyzing the two-columns behavior like term and loan status with respect to loan amount.</a:t>
            </a:r>
          </a:p>
          <a:p>
            <a:pPr marL="304038" indent="-285750" fontAlgn="t">
              <a:lnSpc>
                <a:spcPct val="107000"/>
              </a:lnSpc>
              <a:spcBef>
                <a:spcPts val="0"/>
              </a:spcBef>
              <a:spcAft>
                <a:spcPts val="115"/>
              </a:spcAft>
            </a:pPr>
            <a:endParaRPr lang="en-IN" sz="1600" b="0" i="0" u="none" strike="noStrike" dirty="0">
              <a:effectLst/>
              <a:latin typeface="Arial" panose="020B0604020202020204" pitchFamily="34" charset="0"/>
            </a:endParaRPr>
          </a:p>
          <a:p>
            <a:pPr marL="304038" indent="-285750" fontAlgn="t">
              <a:lnSpc>
                <a:spcPct val="107000"/>
              </a:lnSpc>
              <a:spcBef>
                <a:spcPts val="0"/>
              </a:spcBef>
              <a:spcAft>
                <a:spcPts val="115"/>
              </a:spcAft>
            </a:pPr>
            <a:r>
              <a:rPr lang="en-US" sz="1600" b="1" i="0" u="none" strike="noStrike" kern="100" dirty="0">
                <a:solidFill>
                  <a:srgbClr val="151B19"/>
                </a:solidFill>
                <a:effectLst/>
                <a:latin typeface="Arial" panose="020B0604020202020204" pitchFamily="34" charset="0"/>
                <a:ea typeface="Roboto" panose="02000000000000000000" pitchFamily="2" charset="0"/>
                <a:cs typeface="Arial" panose="020B0604020202020204" pitchFamily="34" charset="0"/>
              </a:rPr>
              <a:t>Recommendations : </a:t>
            </a:r>
            <a:r>
              <a:rPr lang="en-US" sz="1600" b="0" i="0" u="none" strike="noStrike" kern="100" dirty="0">
                <a:solidFill>
                  <a:srgbClr val="151B19"/>
                </a:solidFill>
                <a:effectLst/>
                <a:latin typeface="Arial" panose="020B0604020202020204" pitchFamily="34" charset="0"/>
                <a:ea typeface="Roboto" panose="02000000000000000000" pitchFamily="2" charset="0"/>
                <a:cs typeface="Arial" panose="020B0604020202020204" pitchFamily="34" charset="0"/>
              </a:rPr>
              <a:t>Analyzing all plot charts and based on observation we can provide recommendations for reducing the loss of business by detecting key factor columns which contribute to loan defaulters.</a:t>
            </a:r>
            <a:endParaRPr lang="en-IN" sz="1600" b="0" i="0" u="none" strike="noStrike" dirty="0">
              <a:effectLst/>
              <a:latin typeface="Arial" panose="020B0604020202020204" pitchFamily="34" charset="0"/>
            </a:endParaRPr>
          </a:p>
        </p:txBody>
      </p:sp>
    </p:spTree>
    <p:extLst>
      <p:ext uri="{BB962C8B-B14F-4D97-AF65-F5344CB8AC3E}">
        <p14:creationId xmlns:p14="http://schemas.microsoft.com/office/powerpoint/2010/main" val="676601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8D528-4621-1198-7542-3945E16E5B8D}"/>
              </a:ext>
            </a:extLst>
          </p:cNvPr>
          <p:cNvSpPr>
            <a:spLocks noGrp="1"/>
          </p:cNvSpPr>
          <p:nvPr>
            <p:ph type="title"/>
          </p:nvPr>
        </p:nvSpPr>
        <p:spPr>
          <a:xfrm>
            <a:off x="1142999" y="533401"/>
            <a:ext cx="10626213" cy="717428"/>
          </a:xfrm>
        </p:spPr>
        <p:txBody>
          <a:bodyPr>
            <a:normAutofit fontScale="90000"/>
          </a:bodyPr>
          <a:lstStyle/>
          <a:p>
            <a:r>
              <a:rPr lang="en-US" dirty="0">
                <a:latin typeface="Arial" panose="020B0604020202020204" pitchFamily="34" charset="0"/>
                <a:cs typeface="Arial" panose="020B0604020202020204" pitchFamily="34" charset="0"/>
              </a:rPr>
              <a:t>Data analysis - Loan Funded Amount &amp; Loan Amount</a:t>
            </a:r>
          </a:p>
        </p:txBody>
      </p:sp>
      <p:sp>
        <p:nvSpPr>
          <p:cNvPr id="6" name="Content Placeholder 5">
            <a:extLst>
              <a:ext uri="{FF2B5EF4-FFF2-40B4-BE49-F238E27FC236}">
                <a16:creationId xmlns:a16="http://schemas.microsoft.com/office/drawing/2014/main" id="{A13AF5FC-790F-00A9-F4E0-D8EE845EA23B}"/>
              </a:ext>
            </a:extLst>
          </p:cNvPr>
          <p:cNvSpPr>
            <a:spLocks noGrp="1"/>
          </p:cNvSpPr>
          <p:nvPr>
            <p:ph idx="1"/>
          </p:nvPr>
        </p:nvSpPr>
        <p:spPr>
          <a:xfrm>
            <a:off x="1143000" y="1632156"/>
            <a:ext cx="9906000" cy="983851"/>
          </a:xfrm>
        </p:spPr>
        <p:txBody>
          <a:bodyPr/>
          <a:lstStyle/>
          <a:p>
            <a:r>
              <a:rPr lang="en-US" dirty="0">
                <a:latin typeface="Arial" panose="020B0604020202020204" pitchFamily="34" charset="0"/>
                <a:cs typeface="Arial" panose="020B0604020202020204" pitchFamily="34" charset="0"/>
              </a:rPr>
              <a:t>Funded Amount Inv </a:t>
            </a:r>
          </a:p>
          <a:p>
            <a:r>
              <a:rPr lang="en-US" dirty="0">
                <a:latin typeface="Arial" panose="020B0604020202020204" pitchFamily="34" charset="0"/>
                <a:cs typeface="Arial" panose="020B0604020202020204" pitchFamily="34" charset="0"/>
              </a:rPr>
              <a:t>Loan Amount</a:t>
            </a:r>
          </a:p>
          <a:p>
            <a:endParaRPr lang="en-US" dirty="0">
              <a:latin typeface="Arial" panose="020B0604020202020204" pitchFamily="34" charset="0"/>
              <a:cs typeface="Arial" panose="020B0604020202020204" pitchFamily="34" charset="0"/>
            </a:endParaRPr>
          </a:p>
        </p:txBody>
      </p:sp>
      <p:pic>
        <p:nvPicPr>
          <p:cNvPr id="15" name="Picture 14">
            <a:extLst>
              <a:ext uri="{FF2B5EF4-FFF2-40B4-BE49-F238E27FC236}">
                <a16:creationId xmlns:a16="http://schemas.microsoft.com/office/drawing/2014/main" id="{144132F5-7153-550B-DBBA-55A1F9F28713}"/>
              </a:ext>
            </a:extLst>
          </p:cNvPr>
          <p:cNvPicPr>
            <a:picLocks noChangeAspect="1"/>
          </p:cNvPicPr>
          <p:nvPr/>
        </p:nvPicPr>
        <p:blipFill>
          <a:blip r:embed="rId2"/>
          <a:stretch>
            <a:fillRect/>
          </a:stretch>
        </p:blipFill>
        <p:spPr>
          <a:xfrm>
            <a:off x="5943109" y="3116826"/>
            <a:ext cx="5654530" cy="3388926"/>
          </a:xfrm>
          <a:prstGeom prst="rect">
            <a:avLst/>
          </a:prstGeom>
        </p:spPr>
      </p:pic>
      <p:pic>
        <p:nvPicPr>
          <p:cNvPr id="18" name="Picture 17">
            <a:extLst>
              <a:ext uri="{FF2B5EF4-FFF2-40B4-BE49-F238E27FC236}">
                <a16:creationId xmlns:a16="http://schemas.microsoft.com/office/drawing/2014/main" id="{CFA757B7-B7DB-66E9-169B-CF8A757206FE}"/>
              </a:ext>
            </a:extLst>
          </p:cNvPr>
          <p:cNvPicPr>
            <a:picLocks noChangeAspect="1"/>
          </p:cNvPicPr>
          <p:nvPr/>
        </p:nvPicPr>
        <p:blipFill>
          <a:blip r:embed="rId3"/>
          <a:stretch>
            <a:fillRect/>
          </a:stretch>
        </p:blipFill>
        <p:spPr>
          <a:xfrm>
            <a:off x="61509" y="2616007"/>
            <a:ext cx="4213939" cy="3839239"/>
          </a:xfrm>
          <a:prstGeom prst="rect">
            <a:avLst/>
          </a:prstGeom>
        </p:spPr>
      </p:pic>
      <p:pic>
        <p:nvPicPr>
          <p:cNvPr id="19" name="Picture 18">
            <a:extLst>
              <a:ext uri="{FF2B5EF4-FFF2-40B4-BE49-F238E27FC236}">
                <a16:creationId xmlns:a16="http://schemas.microsoft.com/office/drawing/2014/main" id="{2CD8D3AE-3BD2-B88F-94AA-8D9085E875BB}"/>
              </a:ext>
            </a:extLst>
          </p:cNvPr>
          <p:cNvPicPr>
            <a:picLocks noChangeAspect="1"/>
          </p:cNvPicPr>
          <p:nvPr/>
        </p:nvPicPr>
        <p:blipFill>
          <a:blip r:embed="rId4"/>
          <a:stretch>
            <a:fillRect/>
          </a:stretch>
        </p:blipFill>
        <p:spPr>
          <a:xfrm>
            <a:off x="5949236" y="3101072"/>
            <a:ext cx="3920004" cy="3313018"/>
          </a:xfrm>
          <a:prstGeom prst="rect">
            <a:avLst/>
          </a:prstGeom>
        </p:spPr>
      </p:pic>
    </p:spTree>
    <p:extLst>
      <p:ext uri="{BB962C8B-B14F-4D97-AF65-F5344CB8AC3E}">
        <p14:creationId xmlns:p14="http://schemas.microsoft.com/office/powerpoint/2010/main" val="132501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8D528-4621-1198-7542-3945E16E5B8D}"/>
              </a:ext>
            </a:extLst>
          </p:cNvPr>
          <p:cNvSpPr>
            <a:spLocks noGrp="1"/>
          </p:cNvSpPr>
          <p:nvPr>
            <p:ph type="title"/>
          </p:nvPr>
        </p:nvSpPr>
        <p:spPr>
          <a:xfrm>
            <a:off x="1143000" y="533401"/>
            <a:ext cx="9906000" cy="717428"/>
          </a:xfrm>
        </p:spPr>
        <p:txBody>
          <a:bodyPr>
            <a:normAutofit fontScale="90000"/>
          </a:bodyPr>
          <a:lstStyle/>
          <a:p>
            <a:r>
              <a:rPr lang="en-US" dirty="0">
                <a:latin typeface="Arial" panose="020B0604020202020204" pitchFamily="34" charset="0"/>
                <a:cs typeface="Arial" panose="020B0604020202020204" pitchFamily="34" charset="0"/>
              </a:rPr>
              <a:t>Data analysis - Loan Purposes &amp; Interest Rates </a:t>
            </a:r>
          </a:p>
        </p:txBody>
      </p:sp>
      <p:sp>
        <p:nvSpPr>
          <p:cNvPr id="6" name="Content Placeholder 5">
            <a:extLst>
              <a:ext uri="{FF2B5EF4-FFF2-40B4-BE49-F238E27FC236}">
                <a16:creationId xmlns:a16="http://schemas.microsoft.com/office/drawing/2014/main" id="{A13AF5FC-790F-00A9-F4E0-D8EE845EA23B}"/>
              </a:ext>
            </a:extLst>
          </p:cNvPr>
          <p:cNvSpPr>
            <a:spLocks noGrp="1"/>
          </p:cNvSpPr>
          <p:nvPr>
            <p:ph idx="1"/>
          </p:nvPr>
        </p:nvSpPr>
        <p:spPr>
          <a:xfrm>
            <a:off x="1143000" y="2009554"/>
            <a:ext cx="9906000" cy="999117"/>
          </a:xfrm>
        </p:spPr>
        <p:txBody>
          <a:bodyPr/>
          <a:lstStyle/>
          <a:p>
            <a:r>
              <a:rPr lang="en-US" dirty="0">
                <a:latin typeface="Arial" panose="020B0604020202020204" pitchFamily="34" charset="0"/>
                <a:cs typeface="Arial" panose="020B0604020202020204" pitchFamily="34" charset="0"/>
              </a:rPr>
              <a:t>Distribution Plot for Interest Rate </a:t>
            </a:r>
          </a:p>
          <a:p>
            <a:r>
              <a:rPr lang="en-US" dirty="0">
                <a:latin typeface="Arial" panose="020B0604020202020204" pitchFamily="34" charset="0"/>
                <a:cs typeface="Arial" panose="020B0604020202020204" pitchFamily="34" charset="0"/>
              </a:rPr>
              <a:t>Loan Purpose chart for Defaulters</a:t>
            </a:r>
          </a:p>
          <a:p>
            <a:endParaRPr lang="en-US" dirty="0">
              <a:latin typeface="Arial" panose="020B0604020202020204" pitchFamily="34" charset="0"/>
              <a:cs typeface="Arial" panose="020B0604020202020204" pitchFamily="34" charset="0"/>
            </a:endParaRPr>
          </a:p>
        </p:txBody>
      </p:sp>
      <p:pic>
        <p:nvPicPr>
          <p:cNvPr id="14" name="Picture 13">
            <a:extLst>
              <a:ext uri="{FF2B5EF4-FFF2-40B4-BE49-F238E27FC236}">
                <a16:creationId xmlns:a16="http://schemas.microsoft.com/office/drawing/2014/main" id="{341603D8-5C2E-7547-9BA0-6565DB3EFEE6}"/>
              </a:ext>
            </a:extLst>
          </p:cNvPr>
          <p:cNvPicPr>
            <a:picLocks noChangeAspect="1"/>
          </p:cNvPicPr>
          <p:nvPr/>
        </p:nvPicPr>
        <p:blipFill>
          <a:blip r:embed="rId2"/>
          <a:stretch>
            <a:fillRect/>
          </a:stretch>
        </p:blipFill>
        <p:spPr>
          <a:xfrm>
            <a:off x="730401" y="3498422"/>
            <a:ext cx="4976291" cy="3211188"/>
          </a:xfrm>
          <a:prstGeom prst="rect">
            <a:avLst/>
          </a:prstGeom>
        </p:spPr>
      </p:pic>
      <p:pic>
        <p:nvPicPr>
          <p:cNvPr id="15" name="Picture 14">
            <a:extLst>
              <a:ext uri="{FF2B5EF4-FFF2-40B4-BE49-F238E27FC236}">
                <a16:creationId xmlns:a16="http://schemas.microsoft.com/office/drawing/2014/main" id="{144132F5-7153-550B-DBBA-55A1F9F28713}"/>
              </a:ext>
            </a:extLst>
          </p:cNvPr>
          <p:cNvPicPr>
            <a:picLocks noChangeAspect="1"/>
          </p:cNvPicPr>
          <p:nvPr/>
        </p:nvPicPr>
        <p:blipFill>
          <a:blip r:embed="rId3"/>
          <a:stretch>
            <a:fillRect/>
          </a:stretch>
        </p:blipFill>
        <p:spPr>
          <a:xfrm>
            <a:off x="5943109" y="3116826"/>
            <a:ext cx="5654530" cy="3388926"/>
          </a:xfrm>
          <a:prstGeom prst="rect">
            <a:avLst/>
          </a:prstGeom>
        </p:spPr>
      </p:pic>
    </p:spTree>
    <p:extLst>
      <p:ext uri="{BB962C8B-B14F-4D97-AF65-F5344CB8AC3E}">
        <p14:creationId xmlns:p14="http://schemas.microsoft.com/office/powerpoint/2010/main" val="3820681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8D528-4621-1198-7542-3945E16E5B8D}"/>
              </a:ext>
            </a:extLst>
          </p:cNvPr>
          <p:cNvSpPr>
            <a:spLocks noGrp="1"/>
          </p:cNvSpPr>
          <p:nvPr>
            <p:ph type="title"/>
          </p:nvPr>
        </p:nvSpPr>
        <p:spPr>
          <a:xfrm>
            <a:off x="1143000" y="533401"/>
            <a:ext cx="9906000" cy="717428"/>
          </a:xfrm>
        </p:spPr>
        <p:txBody>
          <a:bodyPr>
            <a:normAutofit/>
          </a:bodyPr>
          <a:lstStyle/>
          <a:p>
            <a:r>
              <a:rPr lang="en-US" sz="4400" dirty="0">
                <a:latin typeface="Arial" panose="020B0604020202020204" pitchFamily="34" charset="0"/>
                <a:cs typeface="Arial" panose="020B0604020202020204" pitchFamily="34" charset="0"/>
              </a:rPr>
              <a:t>Data Analysis – Loans issued </a:t>
            </a:r>
            <a:endParaRPr lang="en-US" dirty="0">
              <a:latin typeface="Arial" panose="020B0604020202020204" pitchFamily="34" charset="0"/>
              <a:cs typeface="Arial" panose="020B0604020202020204" pitchFamily="34" charset="0"/>
            </a:endParaRPr>
          </a:p>
        </p:txBody>
      </p:sp>
      <p:sp>
        <p:nvSpPr>
          <p:cNvPr id="6" name="Content Placeholder 5">
            <a:extLst>
              <a:ext uri="{FF2B5EF4-FFF2-40B4-BE49-F238E27FC236}">
                <a16:creationId xmlns:a16="http://schemas.microsoft.com/office/drawing/2014/main" id="{A13AF5FC-790F-00A9-F4E0-D8EE845EA23B}"/>
              </a:ext>
            </a:extLst>
          </p:cNvPr>
          <p:cNvSpPr>
            <a:spLocks noGrp="1"/>
          </p:cNvSpPr>
          <p:nvPr>
            <p:ph idx="1"/>
          </p:nvPr>
        </p:nvSpPr>
        <p:spPr>
          <a:xfrm>
            <a:off x="1143000" y="2009554"/>
            <a:ext cx="9906000" cy="999117"/>
          </a:xfrm>
        </p:spPr>
        <p:txBody>
          <a:bodyPr/>
          <a:lstStyle/>
          <a:p>
            <a:r>
              <a:rPr lang="en-US" dirty="0">
                <a:latin typeface="Arial" panose="020B0604020202020204" pitchFamily="34" charset="0"/>
                <a:cs typeface="Arial" panose="020B0604020202020204" pitchFamily="34" charset="0"/>
              </a:rPr>
              <a:t>Month wise Loans Issues to Defaulters</a:t>
            </a:r>
          </a:p>
          <a:p>
            <a:r>
              <a:rPr lang="en-US" dirty="0">
                <a:latin typeface="Arial" panose="020B0604020202020204" pitchFamily="34" charset="0"/>
                <a:cs typeface="Arial" panose="020B0604020202020204" pitchFamily="34" charset="0"/>
              </a:rPr>
              <a:t>Year wise Loans Issued to Defaulters</a:t>
            </a:r>
          </a:p>
          <a:p>
            <a:endParaRPr lang="en-US" dirty="0">
              <a:latin typeface="Arial" panose="020B0604020202020204" pitchFamily="34" charset="0"/>
              <a:cs typeface="Arial" panose="020B0604020202020204" pitchFamily="34" charset="0"/>
            </a:endParaRPr>
          </a:p>
        </p:txBody>
      </p:sp>
      <p:pic>
        <p:nvPicPr>
          <p:cNvPr id="11" name="Picture 10">
            <a:extLst>
              <a:ext uri="{FF2B5EF4-FFF2-40B4-BE49-F238E27FC236}">
                <a16:creationId xmlns:a16="http://schemas.microsoft.com/office/drawing/2014/main" id="{A827A8E2-B10C-C671-9971-2ADFB16A135A}"/>
              </a:ext>
            </a:extLst>
          </p:cNvPr>
          <p:cNvPicPr>
            <a:picLocks noChangeAspect="1"/>
          </p:cNvPicPr>
          <p:nvPr/>
        </p:nvPicPr>
        <p:blipFill>
          <a:blip r:embed="rId2"/>
          <a:stretch>
            <a:fillRect/>
          </a:stretch>
        </p:blipFill>
        <p:spPr>
          <a:xfrm>
            <a:off x="345304" y="3521254"/>
            <a:ext cx="4808637" cy="3213843"/>
          </a:xfrm>
          <a:prstGeom prst="rect">
            <a:avLst/>
          </a:prstGeom>
        </p:spPr>
      </p:pic>
      <p:pic>
        <p:nvPicPr>
          <p:cNvPr id="13" name="Picture 12">
            <a:extLst>
              <a:ext uri="{FF2B5EF4-FFF2-40B4-BE49-F238E27FC236}">
                <a16:creationId xmlns:a16="http://schemas.microsoft.com/office/drawing/2014/main" id="{63D20DBE-999F-038C-D768-1B4B393592B9}"/>
              </a:ext>
            </a:extLst>
          </p:cNvPr>
          <p:cNvPicPr>
            <a:picLocks noChangeAspect="1"/>
          </p:cNvPicPr>
          <p:nvPr/>
        </p:nvPicPr>
        <p:blipFill>
          <a:blip r:embed="rId3"/>
          <a:stretch>
            <a:fillRect/>
          </a:stretch>
        </p:blipFill>
        <p:spPr>
          <a:xfrm>
            <a:off x="6330443" y="3224981"/>
            <a:ext cx="4785775" cy="3424083"/>
          </a:xfrm>
          <a:prstGeom prst="rect">
            <a:avLst/>
          </a:prstGeom>
        </p:spPr>
      </p:pic>
    </p:spTree>
    <p:extLst>
      <p:ext uri="{BB962C8B-B14F-4D97-AF65-F5344CB8AC3E}">
        <p14:creationId xmlns:p14="http://schemas.microsoft.com/office/powerpoint/2010/main" val="1636669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8D528-4621-1198-7542-3945E16E5B8D}"/>
              </a:ext>
            </a:extLst>
          </p:cNvPr>
          <p:cNvSpPr>
            <a:spLocks noGrp="1"/>
          </p:cNvSpPr>
          <p:nvPr>
            <p:ph type="title"/>
          </p:nvPr>
        </p:nvSpPr>
        <p:spPr>
          <a:xfrm>
            <a:off x="1143000" y="533401"/>
            <a:ext cx="9906000" cy="717428"/>
          </a:xfrm>
        </p:spPr>
        <p:txBody>
          <a:bodyPr>
            <a:normAutofit/>
          </a:bodyPr>
          <a:lstStyle/>
          <a:p>
            <a:r>
              <a:rPr lang="en-US" sz="4400" dirty="0">
                <a:latin typeface="Arial" panose="020B0604020202020204" pitchFamily="34" charset="0"/>
                <a:cs typeface="Arial" panose="020B0604020202020204" pitchFamily="34" charset="0"/>
              </a:rPr>
              <a:t>Data Analysis – Loans issued </a:t>
            </a:r>
            <a:endParaRPr lang="en-US" dirty="0">
              <a:latin typeface="Arial" panose="020B0604020202020204" pitchFamily="34" charset="0"/>
              <a:cs typeface="Arial" panose="020B0604020202020204" pitchFamily="34" charset="0"/>
            </a:endParaRPr>
          </a:p>
        </p:txBody>
      </p:sp>
      <p:sp>
        <p:nvSpPr>
          <p:cNvPr id="6" name="Content Placeholder 5">
            <a:extLst>
              <a:ext uri="{FF2B5EF4-FFF2-40B4-BE49-F238E27FC236}">
                <a16:creationId xmlns:a16="http://schemas.microsoft.com/office/drawing/2014/main" id="{A13AF5FC-790F-00A9-F4E0-D8EE845EA23B}"/>
              </a:ext>
            </a:extLst>
          </p:cNvPr>
          <p:cNvSpPr>
            <a:spLocks noGrp="1"/>
          </p:cNvSpPr>
          <p:nvPr>
            <p:ph idx="1"/>
          </p:nvPr>
        </p:nvSpPr>
        <p:spPr>
          <a:xfrm>
            <a:off x="1143000" y="2009554"/>
            <a:ext cx="9906000" cy="999117"/>
          </a:xfrm>
        </p:spPr>
        <p:txBody>
          <a:bodyPr/>
          <a:lstStyle/>
          <a:p>
            <a:r>
              <a:rPr lang="en-US" dirty="0">
                <a:latin typeface="Arial" panose="020B0604020202020204" pitchFamily="34" charset="0"/>
                <a:cs typeface="Arial" panose="020B0604020202020204" pitchFamily="34" charset="0"/>
              </a:rPr>
              <a:t>Verification Status for defaulter</a:t>
            </a:r>
          </a:p>
          <a:p>
            <a:r>
              <a:rPr lang="en-US" dirty="0">
                <a:latin typeface="Arial" panose="020B0604020202020204" pitchFamily="34" charset="0"/>
                <a:cs typeface="Arial" panose="020B0604020202020204" pitchFamily="34" charset="0"/>
              </a:rPr>
              <a:t>Annual Income of Defaulters</a:t>
            </a:r>
          </a:p>
        </p:txBody>
      </p:sp>
      <p:pic>
        <p:nvPicPr>
          <p:cNvPr id="10" name="Picture 9">
            <a:extLst>
              <a:ext uri="{FF2B5EF4-FFF2-40B4-BE49-F238E27FC236}">
                <a16:creationId xmlns:a16="http://schemas.microsoft.com/office/drawing/2014/main" id="{03E65613-212B-D246-33CE-99BFAB4CE4E4}"/>
              </a:ext>
            </a:extLst>
          </p:cNvPr>
          <p:cNvPicPr>
            <a:picLocks noChangeAspect="1"/>
          </p:cNvPicPr>
          <p:nvPr/>
        </p:nvPicPr>
        <p:blipFill>
          <a:blip r:embed="rId2"/>
          <a:stretch>
            <a:fillRect/>
          </a:stretch>
        </p:blipFill>
        <p:spPr>
          <a:xfrm>
            <a:off x="454177" y="3585241"/>
            <a:ext cx="4519052" cy="2912498"/>
          </a:xfrm>
          <a:prstGeom prst="rect">
            <a:avLst/>
          </a:prstGeom>
        </p:spPr>
      </p:pic>
      <p:pic>
        <p:nvPicPr>
          <p:cNvPr id="12" name="Picture 11">
            <a:extLst>
              <a:ext uri="{FF2B5EF4-FFF2-40B4-BE49-F238E27FC236}">
                <a16:creationId xmlns:a16="http://schemas.microsoft.com/office/drawing/2014/main" id="{88C1B8A9-A14D-C0A7-856F-56D173D7EEF0}"/>
              </a:ext>
            </a:extLst>
          </p:cNvPr>
          <p:cNvPicPr>
            <a:picLocks noChangeAspect="1"/>
          </p:cNvPicPr>
          <p:nvPr/>
        </p:nvPicPr>
        <p:blipFill>
          <a:blip r:embed="rId3"/>
          <a:stretch>
            <a:fillRect/>
          </a:stretch>
        </p:blipFill>
        <p:spPr>
          <a:xfrm>
            <a:off x="5974165" y="3585240"/>
            <a:ext cx="5380186" cy="2912499"/>
          </a:xfrm>
          <a:prstGeom prst="rect">
            <a:avLst/>
          </a:prstGeom>
        </p:spPr>
      </p:pic>
    </p:spTree>
    <p:extLst>
      <p:ext uri="{BB962C8B-B14F-4D97-AF65-F5344CB8AC3E}">
        <p14:creationId xmlns:p14="http://schemas.microsoft.com/office/powerpoint/2010/main" val="981472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8D528-4621-1198-7542-3945E16E5B8D}"/>
              </a:ext>
            </a:extLst>
          </p:cNvPr>
          <p:cNvSpPr>
            <a:spLocks noGrp="1"/>
          </p:cNvSpPr>
          <p:nvPr>
            <p:ph type="title"/>
          </p:nvPr>
        </p:nvSpPr>
        <p:spPr>
          <a:xfrm>
            <a:off x="1143000" y="533401"/>
            <a:ext cx="9906000" cy="717428"/>
          </a:xfrm>
        </p:spPr>
        <p:txBody>
          <a:bodyPr>
            <a:normAutofit fontScale="90000"/>
          </a:bodyPr>
          <a:lstStyle/>
          <a:p>
            <a:r>
              <a:rPr lang="en-US" sz="4400" dirty="0">
                <a:latin typeface="Arial" panose="020B0604020202020204" pitchFamily="34" charset="0"/>
                <a:cs typeface="Arial" panose="020B0604020202020204" pitchFamily="34" charset="0"/>
              </a:rPr>
              <a:t>Data Analysis – Loans Interest Rate and Home Ownership of Defaulter issued </a:t>
            </a:r>
            <a:endParaRPr lang="en-US" dirty="0">
              <a:latin typeface="Arial" panose="020B0604020202020204" pitchFamily="34" charset="0"/>
              <a:cs typeface="Arial" panose="020B0604020202020204" pitchFamily="34" charset="0"/>
            </a:endParaRPr>
          </a:p>
        </p:txBody>
      </p:sp>
      <p:sp>
        <p:nvSpPr>
          <p:cNvPr id="6" name="Content Placeholder 5">
            <a:extLst>
              <a:ext uri="{FF2B5EF4-FFF2-40B4-BE49-F238E27FC236}">
                <a16:creationId xmlns:a16="http://schemas.microsoft.com/office/drawing/2014/main" id="{A13AF5FC-790F-00A9-F4E0-D8EE845EA23B}"/>
              </a:ext>
            </a:extLst>
          </p:cNvPr>
          <p:cNvSpPr>
            <a:spLocks noGrp="1"/>
          </p:cNvSpPr>
          <p:nvPr>
            <p:ph idx="1"/>
          </p:nvPr>
        </p:nvSpPr>
        <p:spPr>
          <a:xfrm>
            <a:off x="1143000" y="2009554"/>
            <a:ext cx="9906000" cy="999117"/>
          </a:xfrm>
        </p:spPr>
        <p:txBody>
          <a:bodyPr/>
          <a:lstStyle/>
          <a:p>
            <a:r>
              <a:rPr lang="en-US" dirty="0">
                <a:latin typeface="Arial" panose="020B0604020202020204" pitchFamily="34" charset="0"/>
                <a:cs typeface="Arial" panose="020B0604020202020204" pitchFamily="34" charset="0"/>
              </a:rPr>
              <a:t>Loan Interest rate of defaulter</a:t>
            </a:r>
          </a:p>
          <a:p>
            <a:r>
              <a:rPr lang="en-US" dirty="0">
                <a:latin typeface="Arial" panose="020B0604020202020204" pitchFamily="34" charset="0"/>
                <a:cs typeface="Arial" panose="020B0604020202020204" pitchFamily="34" charset="0"/>
              </a:rPr>
              <a:t>Home ownership of Defaulters</a:t>
            </a:r>
          </a:p>
        </p:txBody>
      </p:sp>
      <p:pic>
        <p:nvPicPr>
          <p:cNvPr id="8" name="Picture 7">
            <a:extLst>
              <a:ext uri="{FF2B5EF4-FFF2-40B4-BE49-F238E27FC236}">
                <a16:creationId xmlns:a16="http://schemas.microsoft.com/office/drawing/2014/main" id="{13C89094-B2B9-E7A5-F0D4-6B654D14E388}"/>
              </a:ext>
            </a:extLst>
          </p:cNvPr>
          <p:cNvPicPr>
            <a:picLocks noChangeAspect="1"/>
          </p:cNvPicPr>
          <p:nvPr/>
        </p:nvPicPr>
        <p:blipFill>
          <a:blip r:embed="rId2"/>
          <a:stretch>
            <a:fillRect/>
          </a:stretch>
        </p:blipFill>
        <p:spPr>
          <a:xfrm>
            <a:off x="310584" y="3184887"/>
            <a:ext cx="5494496" cy="3139712"/>
          </a:xfrm>
          <a:prstGeom prst="rect">
            <a:avLst/>
          </a:prstGeom>
        </p:spPr>
      </p:pic>
      <p:pic>
        <p:nvPicPr>
          <p:cNvPr id="9" name="Picture 8">
            <a:extLst>
              <a:ext uri="{FF2B5EF4-FFF2-40B4-BE49-F238E27FC236}">
                <a16:creationId xmlns:a16="http://schemas.microsoft.com/office/drawing/2014/main" id="{67681430-C801-DBBA-E438-3E304AFD8E65}"/>
              </a:ext>
            </a:extLst>
          </p:cNvPr>
          <p:cNvPicPr>
            <a:picLocks noChangeAspect="1"/>
          </p:cNvPicPr>
          <p:nvPr/>
        </p:nvPicPr>
        <p:blipFill>
          <a:blip r:embed="rId3"/>
          <a:stretch>
            <a:fillRect/>
          </a:stretch>
        </p:blipFill>
        <p:spPr>
          <a:xfrm>
            <a:off x="5510214" y="3079297"/>
            <a:ext cx="5464013" cy="3147333"/>
          </a:xfrm>
          <a:prstGeom prst="rect">
            <a:avLst/>
          </a:prstGeom>
        </p:spPr>
      </p:pic>
    </p:spTree>
    <p:extLst>
      <p:ext uri="{BB962C8B-B14F-4D97-AF65-F5344CB8AC3E}">
        <p14:creationId xmlns:p14="http://schemas.microsoft.com/office/powerpoint/2010/main" val="1266376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8D528-4621-1198-7542-3945E16E5B8D}"/>
              </a:ext>
            </a:extLst>
          </p:cNvPr>
          <p:cNvSpPr>
            <a:spLocks noGrp="1"/>
          </p:cNvSpPr>
          <p:nvPr>
            <p:ph type="title"/>
          </p:nvPr>
        </p:nvSpPr>
        <p:spPr>
          <a:xfrm>
            <a:off x="1143000" y="533401"/>
            <a:ext cx="9906000" cy="717428"/>
          </a:xfrm>
        </p:spPr>
        <p:txBody>
          <a:bodyPr>
            <a:normAutofit fontScale="90000"/>
          </a:bodyPr>
          <a:lstStyle/>
          <a:p>
            <a:r>
              <a:rPr lang="en-US" sz="4400" dirty="0">
                <a:latin typeface="Arial" panose="020B0604020202020204" pitchFamily="34" charset="0"/>
                <a:cs typeface="Arial" panose="020B0604020202020204" pitchFamily="34" charset="0"/>
              </a:rPr>
              <a:t>Data Analysis – Loans Term and Home Ownership of Defaulter issued </a:t>
            </a:r>
            <a:endParaRPr lang="en-US" dirty="0">
              <a:latin typeface="Arial" panose="020B0604020202020204" pitchFamily="34" charset="0"/>
              <a:cs typeface="Arial" panose="020B0604020202020204" pitchFamily="34" charset="0"/>
            </a:endParaRPr>
          </a:p>
        </p:txBody>
      </p:sp>
      <p:sp>
        <p:nvSpPr>
          <p:cNvPr id="6" name="Content Placeholder 5">
            <a:extLst>
              <a:ext uri="{FF2B5EF4-FFF2-40B4-BE49-F238E27FC236}">
                <a16:creationId xmlns:a16="http://schemas.microsoft.com/office/drawing/2014/main" id="{A13AF5FC-790F-00A9-F4E0-D8EE845EA23B}"/>
              </a:ext>
            </a:extLst>
          </p:cNvPr>
          <p:cNvSpPr>
            <a:spLocks noGrp="1"/>
          </p:cNvSpPr>
          <p:nvPr>
            <p:ph idx="1"/>
          </p:nvPr>
        </p:nvSpPr>
        <p:spPr>
          <a:xfrm>
            <a:off x="1143000" y="2009554"/>
            <a:ext cx="9906000" cy="999117"/>
          </a:xfrm>
        </p:spPr>
        <p:txBody>
          <a:bodyPr/>
          <a:lstStyle/>
          <a:p>
            <a:r>
              <a:rPr lang="en-US" dirty="0">
                <a:latin typeface="Arial" panose="020B0604020202020204" pitchFamily="34" charset="0"/>
                <a:cs typeface="Arial" panose="020B0604020202020204" pitchFamily="34" charset="0"/>
              </a:rPr>
              <a:t>Loan Term </a:t>
            </a:r>
          </a:p>
          <a:p>
            <a:r>
              <a:rPr lang="en-US" dirty="0">
                <a:latin typeface="Arial" panose="020B0604020202020204" pitchFamily="34" charset="0"/>
                <a:cs typeface="Arial" panose="020B0604020202020204" pitchFamily="34" charset="0"/>
              </a:rPr>
              <a:t>Home ownership of Defaulters</a:t>
            </a:r>
          </a:p>
          <a:p>
            <a:endParaRPr lang="en-IN" dirty="0"/>
          </a:p>
        </p:txBody>
      </p:sp>
      <p:pic>
        <p:nvPicPr>
          <p:cNvPr id="7" name="Picture 6">
            <a:extLst>
              <a:ext uri="{FF2B5EF4-FFF2-40B4-BE49-F238E27FC236}">
                <a16:creationId xmlns:a16="http://schemas.microsoft.com/office/drawing/2014/main" id="{1D1DF95D-AC57-9FBD-7C5E-482148C217AA}"/>
              </a:ext>
            </a:extLst>
          </p:cNvPr>
          <p:cNvPicPr>
            <a:picLocks noChangeAspect="1"/>
          </p:cNvPicPr>
          <p:nvPr/>
        </p:nvPicPr>
        <p:blipFill>
          <a:blip r:embed="rId2"/>
          <a:stretch>
            <a:fillRect/>
          </a:stretch>
        </p:blipFill>
        <p:spPr>
          <a:xfrm>
            <a:off x="523725" y="3254478"/>
            <a:ext cx="5151566" cy="3132091"/>
          </a:xfrm>
          <a:prstGeom prst="rect">
            <a:avLst/>
          </a:prstGeom>
        </p:spPr>
      </p:pic>
    </p:spTree>
    <p:extLst>
      <p:ext uri="{BB962C8B-B14F-4D97-AF65-F5344CB8AC3E}">
        <p14:creationId xmlns:p14="http://schemas.microsoft.com/office/powerpoint/2010/main" val="3536071125"/>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ngleLinesVTI">
  <a:themeElements>
    <a:clrScheme name="AnalogousFromDarkSeedLeftStep">
      <a:dk1>
        <a:srgbClr val="000000"/>
      </a:dk1>
      <a:lt1>
        <a:srgbClr val="FFFFFF"/>
      </a:lt1>
      <a:dk2>
        <a:srgbClr val="301B2D"/>
      </a:dk2>
      <a:lt2>
        <a:srgbClr val="F0F3F2"/>
      </a:lt2>
      <a:accent1>
        <a:srgbClr val="E72983"/>
      </a:accent1>
      <a:accent2>
        <a:srgbClr val="D517C0"/>
      </a:accent2>
      <a:accent3>
        <a:srgbClr val="AD29E7"/>
      </a:accent3>
      <a:accent4>
        <a:srgbClr val="5725D7"/>
      </a:accent4>
      <a:accent5>
        <a:srgbClr val="2944E7"/>
      </a:accent5>
      <a:accent6>
        <a:srgbClr val="1781D5"/>
      </a:accent6>
      <a:hlink>
        <a:srgbClr val="433FBF"/>
      </a:hlink>
      <a:folHlink>
        <a:srgbClr val="7F7F7F"/>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ppt/theme/theme2.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docProps/app.xml><?xml version="1.0" encoding="utf-8"?>
<Properties xmlns="http://schemas.openxmlformats.org/officeDocument/2006/extended-properties" xmlns:vt="http://schemas.openxmlformats.org/officeDocument/2006/docPropsVTypes">
  <TotalTime>128</TotalTime>
  <Words>481</Words>
  <Application>Microsoft Office PowerPoint</Application>
  <PresentationFormat>Widescreen</PresentationFormat>
  <Paragraphs>50</Paragraphs>
  <Slides>11</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11</vt:i4>
      </vt:variant>
    </vt:vector>
  </HeadingPairs>
  <TitlesOfParts>
    <vt:vector size="19" baseType="lpstr">
      <vt:lpstr>Arial</vt:lpstr>
      <vt:lpstr>Goudy Old Style</vt:lpstr>
      <vt:lpstr>Lucida Sans</vt:lpstr>
      <vt:lpstr>Univers Condensed Light</vt:lpstr>
      <vt:lpstr>Walbaum Display Light</vt:lpstr>
      <vt:lpstr>Wingdings 2</vt:lpstr>
      <vt:lpstr>AngleLinesVTI</vt:lpstr>
      <vt:lpstr>SlateVTI</vt:lpstr>
      <vt:lpstr>Lending Club Case Study </vt:lpstr>
      <vt:lpstr>Business Understanding</vt:lpstr>
      <vt:lpstr>Problem solving methodology </vt:lpstr>
      <vt:lpstr>Data analysis - Loan Funded Amount &amp; Loan Amount</vt:lpstr>
      <vt:lpstr>Data analysis - Loan Purposes &amp; Interest Rates </vt:lpstr>
      <vt:lpstr>Data Analysis – Loans issued </vt:lpstr>
      <vt:lpstr>Data Analysis – Loans issued </vt:lpstr>
      <vt:lpstr>Data Analysis – Loans Interest Rate and Home Ownership of Defaulter issued </vt:lpstr>
      <vt:lpstr>Data Analysis – Loans Term and Home Ownership of Defaulter issued </vt:lpstr>
      <vt:lpstr>Data Analysis – Annual Income , Loan Purpose &amp; Loan Status</vt:lpstr>
      <vt:lpstr>Conclusion – case study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Akshat Sharma</dc:creator>
  <cp:lastModifiedBy>Ashish Mudgal</cp:lastModifiedBy>
  <cp:revision>36</cp:revision>
  <cp:lastPrinted>2024-09-23T08:04:37Z</cp:lastPrinted>
  <dcterms:created xsi:type="dcterms:W3CDTF">2024-09-23T07:11:01Z</dcterms:created>
  <dcterms:modified xsi:type="dcterms:W3CDTF">2024-09-25T17:51:26Z</dcterms:modified>
</cp:coreProperties>
</file>