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64" r:id="rId6"/>
    <p:sldId id="275" r:id="rId7"/>
    <p:sldId id="276" r:id="rId8"/>
    <p:sldId id="277" r:id="rId9"/>
    <p:sldId id="271" r:id="rId10"/>
    <p:sldId id="272" r:id="rId11"/>
    <p:sldId id="273" r:id="rId12"/>
    <p:sldId id="278" r:id="rId13"/>
    <p:sldId id="279" r:id="rId14"/>
    <p:sldId id="289" r:id="rId15"/>
    <p:sldId id="280" r:id="rId16"/>
    <p:sldId id="281" r:id="rId17"/>
    <p:sldId id="282" r:id="rId18"/>
    <p:sldId id="267" r:id="rId19"/>
    <p:sldId id="284" r:id="rId20"/>
    <p:sldId id="285" r:id="rId21"/>
    <p:sldId id="286" r:id="rId22"/>
    <p:sldId id="287" r:id="rId23"/>
    <p:sldId id="290" r:id="rId24"/>
    <p:sldId id="288" r:id="rId25"/>
    <p:sldId id="292" r:id="rId26"/>
    <p:sldId id="291" r:id="rId27"/>
    <p:sldId id="294"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3FF8-D1C2-6B4F-ADA8-0BA4DCBDC29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F474EB3-27D0-804E-9FBC-3F45B3D70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9B9125B-DDBB-BE44-8729-AD7DDFFDE14C}"/>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5" name="Footer Placeholder 4">
            <a:extLst>
              <a:ext uri="{FF2B5EF4-FFF2-40B4-BE49-F238E27FC236}">
                <a16:creationId xmlns:a16="http://schemas.microsoft.com/office/drawing/2014/main" id="{FD1B87BF-DCB9-904B-B2AF-3882AAF09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51596-C1CF-A44A-9E58-B136A6554C0D}"/>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395083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6BA0-6EB5-3E48-9A54-2BB22E8E406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37DA05-D148-D44D-8D5F-8BE1245E26B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75C3C6-D1DB-034D-B831-039D1153D710}"/>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5" name="Footer Placeholder 4">
            <a:extLst>
              <a:ext uri="{FF2B5EF4-FFF2-40B4-BE49-F238E27FC236}">
                <a16:creationId xmlns:a16="http://schemas.microsoft.com/office/drawing/2014/main" id="{09744AFA-0B96-B44E-A039-A6DEEF73D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FDCB3-243C-0A41-B1EB-AF98E03F08D0}"/>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41718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928E6-67A2-074D-9A06-7D44660471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131285-28EA-3B4B-9EC5-DC2759A82A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623AC-89E9-C94F-A6F6-3C769DE46F19}"/>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5" name="Footer Placeholder 4">
            <a:extLst>
              <a:ext uri="{FF2B5EF4-FFF2-40B4-BE49-F238E27FC236}">
                <a16:creationId xmlns:a16="http://schemas.microsoft.com/office/drawing/2014/main" id="{D05EFA2D-753D-C449-B212-D12E07CE4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06236-7748-3046-BDEB-333371FA6D7A}"/>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234760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C3E2-9A21-2241-BE1B-FB08E9C64E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89E7AD-800A-954E-B325-B599442957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30A7BA-68BE-744B-8DD3-390116D41C34}"/>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5" name="Footer Placeholder 4">
            <a:extLst>
              <a:ext uri="{FF2B5EF4-FFF2-40B4-BE49-F238E27FC236}">
                <a16:creationId xmlns:a16="http://schemas.microsoft.com/office/drawing/2014/main" id="{0DE6167A-AD04-A842-9D70-AD43AA427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DDE18-DDC4-0140-8F74-BFD726B28A3D}"/>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250902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5BDF-CD1E-254E-8FF5-DF059153F3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E424F0E-C30A-174B-A494-F8D71A516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18EFB2C-04E3-D848-97AB-B2A1095D8602}"/>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5" name="Footer Placeholder 4">
            <a:extLst>
              <a:ext uri="{FF2B5EF4-FFF2-40B4-BE49-F238E27FC236}">
                <a16:creationId xmlns:a16="http://schemas.microsoft.com/office/drawing/2014/main" id="{456378CD-09E1-D74A-BD72-5EFD6E2ED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85EDB-BCEA-4849-9EDB-719CB0452E33}"/>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61063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2BB8-B4E8-0E40-B5F4-11D87C8772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E5153F6-87E2-8F46-9553-568F274927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F427CB7-8763-8A49-9DD6-84556DF9D5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088FE0-BCB0-D141-AEC5-43B0C68B0ECC}"/>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6" name="Footer Placeholder 5">
            <a:extLst>
              <a:ext uri="{FF2B5EF4-FFF2-40B4-BE49-F238E27FC236}">
                <a16:creationId xmlns:a16="http://schemas.microsoft.com/office/drawing/2014/main" id="{C26D25FB-DD13-C741-9889-F26E70E7C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D91A6-FD49-204F-9689-0B24EAB3C2CD}"/>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307848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DF69-BEF1-384D-BA06-97C1945700C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483932A-6D4E-CB4E-9D8F-2BFB646E4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5A54F1-57DA-DA49-B7BD-84B3832E27D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FDA01B2-C229-404D-B55A-69CA80157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3798CB-A5F0-B640-9180-B99E091C79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8A758A-8651-004F-B1D6-63D4269067FD}"/>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8" name="Footer Placeholder 7">
            <a:extLst>
              <a:ext uri="{FF2B5EF4-FFF2-40B4-BE49-F238E27FC236}">
                <a16:creationId xmlns:a16="http://schemas.microsoft.com/office/drawing/2014/main" id="{99131D27-DB16-3947-BD75-AFB1030936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7367E-8C51-944E-8EAA-99A3D8066532}"/>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111194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AEDB-E637-F447-B469-8C3958F509D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CE02BA-E559-0B4D-80DC-6ACDAE994381}"/>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4" name="Footer Placeholder 3">
            <a:extLst>
              <a:ext uri="{FF2B5EF4-FFF2-40B4-BE49-F238E27FC236}">
                <a16:creationId xmlns:a16="http://schemas.microsoft.com/office/drawing/2014/main" id="{EE2C76F2-860D-F448-B8C0-A93065FB5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C9F15-E6B1-E148-AD76-C1D930B60AD4}"/>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360190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E30EE-725F-C540-926D-BA9D8248AF6A}"/>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3" name="Footer Placeholder 2">
            <a:extLst>
              <a:ext uri="{FF2B5EF4-FFF2-40B4-BE49-F238E27FC236}">
                <a16:creationId xmlns:a16="http://schemas.microsoft.com/office/drawing/2014/main" id="{5082C3D8-0C4D-F942-929C-51DC414A44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F3880-5FB5-9448-8C5B-14D83AF65171}"/>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96042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2BF5-FB49-C94A-A79E-A84B5D568C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651DA58-6967-A54D-A7FA-63CE89BF3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ECE9F5C-540F-CF40-9D4F-ECAB1BD2F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6B860A-3A10-5047-9ABC-3CE2AD7F5834}"/>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6" name="Footer Placeholder 5">
            <a:extLst>
              <a:ext uri="{FF2B5EF4-FFF2-40B4-BE49-F238E27FC236}">
                <a16:creationId xmlns:a16="http://schemas.microsoft.com/office/drawing/2014/main" id="{51794A30-03E2-A943-A426-30ABFCCEE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9A874-4686-9749-9561-5CEFE342072B}"/>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388081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B1EA-D6C8-7D43-B05B-8DE7F21833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BDAB2C9-BA5D-E74E-BD6B-FC3783D42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9C1D0-11F9-F14D-A2BB-48BE223CC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7AA867-D2DC-7F4C-B9A7-5A4B6D03AB28}"/>
              </a:ext>
            </a:extLst>
          </p:cNvPr>
          <p:cNvSpPr>
            <a:spLocks noGrp="1"/>
          </p:cNvSpPr>
          <p:nvPr>
            <p:ph type="dt" sz="half" idx="10"/>
          </p:nvPr>
        </p:nvSpPr>
        <p:spPr/>
        <p:txBody>
          <a:bodyPr/>
          <a:lstStyle/>
          <a:p>
            <a:fld id="{39E84E82-95EC-C642-860C-13BB19A55B79}" type="datetimeFigureOut">
              <a:rPr lang="en-US" smtClean="0"/>
              <a:t>10/11/21</a:t>
            </a:fld>
            <a:endParaRPr lang="en-US"/>
          </a:p>
        </p:txBody>
      </p:sp>
      <p:sp>
        <p:nvSpPr>
          <p:cNvPr id="6" name="Footer Placeholder 5">
            <a:extLst>
              <a:ext uri="{FF2B5EF4-FFF2-40B4-BE49-F238E27FC236}">
                <a16:creationId xmlns:a16="http://schemas.microsoft.com/office/drawing/2014/main" id="{2F394B84-66F1-6747-BC64-EF7813650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2111A-1E64-AD48-AB09-AC7FD8870761}"/>
              </a:ext>
            </a:extLst>
          </p:cNvPr>
          <p:cNvSpPr>
            <a:spLocks noGrp="1"/>
          </p:cNvSpPr>
          <p:nvPr>
            <p:ph type="sldNum" sz="quarter" idx="12"/>
          </p:nvPr>
        </p:nvSpPr>
        <p:spPr/>
        <p:txBody>
          <a:bodyPr/>
          <a:lstStyle/>
          <a:p>
            <a:fld id="{D632E114-66E0-C946-85E6-4D1D78121CA6}" type="slidenum">
              <a:rPr lang="en-US" smtClean="0"/>
              <a:t>‹#›</a:t>
            </a:fld>
            <a:endParaRPr lang="en-US"/>
          </a:p>
        </p:txBody>
      </p:sp>
    </p:spTree>
    <p:extLst>
      <p:ext uri="{BB962C8B-B14F-4D97-AF65-F5344CB8AC3E}">
        <p14:creationId xmlns:p14="http://schemas.microsoft.com/office/powerpoint/2010/main" val="313727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0CB2B-99D7-3243-B0DD-00F5175197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1928F5-C38F-7441-AA01-81852721C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6527DE-44DA-3C4F-824B-77B5A1E06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84E82-95EC-C642-860C-13BB19A55B79}" type="datetimeFigureOut">
              <a:rPr lang="en-US" smtClean="0"/>
              <a:t>10/11/21</a:t>
            </a:fld>
            <a:endParaRPr lang="en-US"/>
          </a:p>
        </p:txBody>
      </p:sp>
      <p:sp>
        <p:nvSpPr>
          <p:cNvPr id="5" name="Footer Placeholder 4">
            <a:extLst>
              <a:ext uri="{FF2B5EF4-FFF2-40B4-BE49-F238E27FC236}">
                <a16:creationId xmlns:a16="http://schemas.microsoft.com/office/drawing/2014/main" id="{28C2EDB6-7B8E-3447-BC9E-82276B6761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1D97C5-1BFC-A044-87F3-4191263819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2E114-66E0-C946-85E6-4D1D78121CA6}" type="slidenum">
              <a:rPr lang="en-US" smtClean="0"/>
              <a:t>‹#›</a:t>
            </a:fld>
            <a:endParaRPr lang="en-US"/>
          </a:p>
        </p:txBody>
      </p:sp>
    </p:spTree>
    <p:extLst>
      <p:ext uri="{BB962C8B-B14F-4D97-AF65-F5344CB8AC3E}">
        <p14:creationId xmlns:p14="http://schemas.microsoft.com/office/powerpoint/2010/main" val="267455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6960-8273-EE41-A51A-854D88CE059E}"/>
              </a:ext>
            </a:extLst>
          </p:cNvPr>
          <p:cNvSpPr>
            <a:spLocks noGrp="1"/>
          </p:cNvSpPr>
          <p:nvPr>
            <p:ph type="ctrTitle"/>
          </p:nvPr>
        </p:nvSpPr>
        <p:spPr/>
        <p:txBody>
          <a:bodyPr/>
          <a:lstStyle/>
          <a:p>
            <a:r>
              <a:rPr lang="en-US" dirty="0"/>
              <a:t>Time Series</a:t>
            </a:r>
          </a:p>
        </p:txBody>
      </p:sp>
      <p:sp>
        <p:nvSpPr>
          <p:cNvPr id="3" name="Subtitle 2">
            <a:extLst>
              <a:ext uri="{FF2B5EF4-FFF2-40B4-BE49-F238E27FC236}">
                <a16:creationId xmlns:a16="http://schemas.microsoft.com/office/drawing/2014/main" id="{B4B5A083-6C11-C04B-AC83-168D91A3941B}"/>
              </a:ext>
            </a:extLst>
          </p:cNvPr>
          <p:cNvSpPr>
            <a:spLocks noGrp="1"/>
          </p:cNvSpPr>
          <p:nvPr>
            <p:ph type="subTitle" idx="1"/>
          </p:nvPr>
        </p:nvSpPr>
        <p:spPr/>
        <p:txBody>
          <a:bodyPr/>
          <a:lstStyle/>
          <a:p>
            <a:r>
              <a:rPr lang="en-US" dirty="0"/>
              <a:t>ARIMA</a:t>
            </a:r>
          </a:p>
          <a:p>
            <a:r>
              <a:rPr lang="en-US" dirty="0"/>
              <a:t>(Project 3)</a:t>
            </a:r>
          </a:p>
        </p:txBody>
      </p:sp>
    </p:spTree>
    <p:extLst>
      <p:ext uri="{BB962C8B-B14F-4D97-AF65-F5344CB8AC3E}">
        <p14:creationId xmlns:p14="http://schemas.microsoft.com/office/powerpoint/2010/main" val="252804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6B7F-6003-4C33-93BA-11C90F48E038}"/>
              </a:ext>
            </a:extLst>
          </p:cNvPr>
          <p:cNvSpPr>
            <a:spLocks noGrp="1"/>
          </p:cNvSpPr>
          <p:nvPr>
            <p:ph type="title"/>
          </p:nvPr>
        </p:nvSpPr>
        <p:spPr/>
        <p:txBody>
          <a:bodyPr/>
          <a:lstStyle/>
          <a:p>
            <a:r>
              <a:rPr lang="en-US" sz="4000" b="1" dirty="0"/>
              <a:t>How to check for stationarity</a:t>
            </a:r>
            <a:endParaRPr lang="en-IN" sz="4000" b="1" dirty="0"/>
          </a:p>
        </p:txBody>
      </p:sp>
      <p:sp>
        <p:nvSpPr>
          <p:cNvPr id="3" name="Content Placeholder 2">
            <a:extLst>
              <a:ext uri="{FF2B5EF4-FFF2-40B4-BE49-F238E27FC236}">
                <a16:creationId xmlns:a16="http://schemas.microsoft.com/office/drawing/2014/main" id="{356967B8-811B-49FB-8A56-57A230B24447}"/>
              </a:ext>
            </a:extLst>
          </p:cNvPr>
          <p:cNvSpPr>
            <a:spLocks noGrp="1"/>
          </p:cNvSpPr>
          <p:nvPr>
            <p:ph idx="1"/>
          </p:nvPr>
        </p:nvSpPr>
        <p:spPr>
          <a:xfrm>
            <a:off x="838200" y="1690688"/>
            <a:ext cx="10515600" cy="4486275"/>
          </a:xfrm>
        </p:spPr>
        <p:txBody>
          <a:bodyPr>
            <a:normAutofit/>
          </a:bodyPr>
          <a:lstStyle/>
          <a:p>
            <a:pPr fontAlgn="base"/>
            <a:r>
              <a:rPr lang="en-US" sz="2200" dirty="0">
                <a:latin typeface="Times New Roman" panose="02020603050405020304" pitchFamily="18" charset="0"/>
                <a:cs typeface="Times New Roman" panose="02020603050405020304" pitchFamily="18" charset="0"/>
              </a:rPr>
              <a:t>Look at Plots: We can review a time series plot of the data and visually check if there are any obvious trends or seasonality.</a:t>
            </a:r>
          </a:p>
          <a:p>
            <a:pPr fontAlgn="base"/>
            <a:endParaRPr lang="en-US" sz="2200"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Summary Statistics: We can review the summary statistics for  data for seasons or random partitions and check for obvious or significant differences.</a:t>
            </a:r>
          </a:p>
          <a:p>
            <a:pPr fontAlgn="base"/>
            <a:endParaRPr lang="en-US" sz="2200"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Statistical Tests: We can use statistical tests to check if the expectations of stationarity are met or have been violated. Two mainly used statistical tests are:</a:t>
            </a:r>
          </a:p>
          <a:p>
            <a:pPr marL="685800" lvl="2" fontAlgn="base">
              <a:spcBef>
                <a:spcPts val="1000"/>
              </a:spcBef>
            </a:pPr>
            <a:r>
              <a:rPr lang="en-IN" sz="2200" dirty="0">
                <a:latin typeface="Times New Roman" panose="02020603050405020304" pitchFamily="18" charset="0"/>
                <a:cs typeface="Times New Roman" panose="02020603050405020304" pitchFamily="18" charset="0"/>
              </a:rPr>
              <a:t>Augmented Dickey-Fuller test</a:t>
            </a:r>
          </a:p>
          <a:p>
            <a:pPr marL="685800" lvl="2" fontAlgn="base">
              <a:spcBef>
                <a:spcPts val="1000"/>
              </a:spcBef>
            </a:pPr>
            <a:r>
              <a:rPr lang="en-US" sz="2200" dirty="0">
                <a:latin typeface="Times New Roman" panose="02020603050405020304" pitchFamily="18" charset="0"/>
                <a:cs typeface="Times New Roman" panose="02020603050405020304" pitchFamily="18" charset="0"/>
              </a:rPr>
              <a:t>The Kwiatkowski</a:t>
            </a:r>
            <a:r>
              <a:rPr lang="en-US" sz="2400" dirty="0">
                <a:latin typeface="Times New Roman" panose="02020603050405020304" pitchFamily="18" charset="0"/>
                <a:cs typeface="Times New Roman" panose="02020603050405020304" pitchFamily="18" charset="0"/>
              </a:rPr>
              <a:t>–Phillips–Schmidt–Shin (KPSS) test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57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9106-310F-4A4C-8D49-24863BE55BD2}"/>
              </a:ext>
            </a:extLst>
          </p:cNvPr>
          <p:cNvSpPr>
            <a:spLocks noGrp="1"/>
          </p:cNvSpPr>
          <p:nvPr>
            <p:ph type="title"/>
          </p:nvPr>
        </p:nvSpPr>
        <p:spPr>
          <a:xfrm>
            <a:off x="838200" y="365126"/>
            <a:ext cx="10515600" cy="787814"/>
          </a:xfrm>
        </p:spPr>
        <p:txBody>
          <a:bodyPr>
            <a:normAutofit fontScale="90000"/>
          </a:bodyPr>
          <a:lstStyle/>
          <a:p>
            <a:r>
              <a:rPr lang="en-IN" sz="4000" b="1" dirty="0"/>
              <a:t>Augmented Dickey-Fuller test(</a:t>
            </a:r>
            <a:r>
              <a:rPr lang="en-IN" sz="4000" b="1" dirty="0" err="1"/>
              <a:t>ADFuller</a:t>
            </a:r>
            <a:r>
              <a:rPr lang="en-IN" sz="4000" b="1" dirty="0"/>
              <a:t>)</a:t>
            </a:r>
            <a:br>
              <a:rPr lang="en-IN" sz="4000" b="1" dirty="0"/>
            </a:br>
            <a:endParaRPr lang="en-IN" sz="4000" b="1" dirty="0"/>
          </a:p>
        </p:txBody>
      </p:sp>
      <p:sp>
        <p:nvSpPr>
          <p:cNvPr id="3" name="Content Placeholder 2">
            <a:extLst>
              <a:ext uri="{FF2B5EF4-FFF2-40B4-BE49-F238E27FC236}">
                <a16:creationId xmlns:a16="http://schemas.microsoft.com/office/drawing/2014/main" id="{779A1C53-8D23-4F0B-9988-006D2DFC052F}"/>
              </a:ext>
            </a:extLst>
          </p:cNvPr>
          <p:cNvSpPr>
            <a:spLocks noGrp="1"/>
          </p:cNvSpPr>
          <p:nvPr>
            <p:ph idx="1"/>
          </p:nvPr>
        </p:nvSpPr>
        <p:spPr>
          <a:xfrm>
            <a:off x="838200" y="1152940"/>
            <a:ext cx="10515600" cy="5024023"/>
          </a:xfrm>
        </p:spPr>
        <p:txBody>
          <a:bodyPr>
            <a:normAutofit fontScale="62500" lnSpcReduction="20000"/>
          </a:bodyPr>
          <a:lstStyle/>
          <a:p>
            <a:pPr algn="just" fontAlgn="base">
              <a:lnSpc>
                <a:spcPct val="110000"/>
              </a:lnSpc>
            </a:pPr>
            <a:r>
              <a:rPr lang="en-US" sz="3300" dirty="0">
                <a:latin typeface="Times New Roman" panose="02020603050405020304" pitchFamily="18" charset="0"/>
                <a:cs typeface="Times New Roman" panose="02020603050405020304" pitchFamily="18" charset="0"/>
              </a:rPr>
              <a:t>The Augmented Dickey-Fuller test is a type of statistical test called a unit root test.</a:t>
            </a:r>
          </a:p>
          <a:p>
            <a:pPr algn="just" fontAlgn="base">
              <a:lnSpc>
                <a:spcPct val="110000"/>
              </a:lnSpc>
            </a:pPr>
            <a:r>
              <a:rPr lang="en-US" sz="3300" dirty="0">
                <a:latin typeface="Times New Roman" panose="02020603050405020304" pitchFamily="18" charset="0"/>
                <a:cs typeface="Times New Roman" panose="02020603050405020304" pitchFamily="18" charset="0"/>
              </a:rPr>
              <a:t>The intuition behind a unit root test is that it determines how strongly a time series is defined by a trend.</a:t>
            </a:r>
          </a:p>
          <a:p>
            <a:pPr algn="just" fontAlgn="base">
              <a:lnSpc>
                <a:spcPct val="110000"/>
              </a:lnSpc>
            </a:pPr>
            <a:r>
              <a:rPr lang="en-US" sz="3300" dirty="0">
                <a:latin typeface="Times New Roman" panose="02020603050405020304" pitchFamily="18" charset="0"/>
                <a:cs typeface="Times New Roman" panose="02020603050405020304" pitchFamily="18" charset="0"/>
              </a:rPr>
              <a:t>In python, the </a:t>
            </a:r>
            <a:r>
              <a:rPr lang="en-US" sz="3300" dirty="0" err="1">
                <a:latin typeface="Times New Roman" panose="02020603050405020304" pitchFamily="18" charset="0"/>
                <a:cs typeface="Times New Roman" panose="02020603050405020304" pitchFamily="18" charset="0"/>
              </a:rPr>
              <a:t>statsmodel</a:t>
            </a:r>
            <a:r>
              <a:rPr lang="en-US" sz="3300" dirty="0">
                <a:latin typeface="Times New Roman" panose="02020603050405020304" pitchFamily="18" charset="0"/>
                <a:cs typeface="Times New Roman" panose="02020603050405020304" pitchFamily="18" charset="0"/>
              </a:rPr>
              <a:t> package is used for the  implementation of AD Fuller and KPSS test.</a:t>
            </a:r>
          </a:p>
          <a:p>
            <a:pPr algn="just" fontAlgn="base">
              <a:lnSpc>
                <a:spcPct val="110000"/>
              </a:lnSpc>
            </a:pPr>
            <a:r>
              <a:rPr lang="en-US" sz="3300" dirty="0">
                <a:latin typeface="Times New Roman" panose="02020603050405020304" pitchFamily="18" charset="0"/>
                <a:cs typeface="Times New Roman" panose="02020603050405020304" pitchFamily="18" charset="0"/>
              </a:rPr>
              <a:t>The null hypothesis of the test is that the time series can be represented by a unit root, that it is not stationary.</a:t>
            </a:r>
          </a:p>
          <a:p>
            <a:pPr algn="just" fontAlgn="base">
              <a:lnSpc>
                <a:spcPct val="110000"/>
              </a:lnSpc>
            </a:pPr>
            <a:r>
              <a:rPr lang="en-US" sz="3300" dirty="0">
                <a:latin typeface="Times New Roman" panose="02020603050405020304" pitchFamily="18" charset="0"/>
                <a:cs typeface="Times New Roman" panose="02020603050405020304" pitchFamily="18" charset="0"/>
              </a:rPr>
              <a:t> The alternate hypothesis (rejecting the null hypothesis) is that the time series is stationary.</a:t>
            </a:r>
          </a:p>
          <a:p>
            <a:pPr algn="just" fontAlgn="base">
              <a:lnSpc>
                <a:spcPct val="110000"/>
              </a:lnSpc>
            </a:pPr>
            <a:r>
              <a:rPr lang="en-US" sz="3300" dirty="0">
                <a:latin typeface="Times New Roman" panose="02020603050405020304" pitchFamily="18" charset="0"/>
                <a:cs typeface="Times New Roman" panose="02020603050405020304" pitchFamily="18" charset="0"/>
              </a:rPr>
              <a:t> Result is interpreted using the p-value from the test.</a:t>
            </a:r>
          </a:p>
          <a:p>
            <a:pPr algn="just" fontAlgn="base">
              <a:lnSpc>
                <a:spcPct val="110000"/>
              </a:lnSpc>
            </a:pPr>
            <a:endParaRPr lang="en-US" sz="3300" dirty="0">
              <a:latin typeface="Times New Roman" panose="02020603050405020304" pitchFamily="18" charset="0"/>
              <a:cs typeface="Times New Roman" panose="02020603050405020304" pitchFamily="18" charset="0"/>
            </a:endParaRPr>
          </a:p>
          <a:p>
            <a:pPr marL="685800" lvl="2" algn="just" fontAlgn="base">
              <a:lnSpc>
                <a:spcPct val="110000"/>
              </a:lnSpc>
              <a:spcBef>
                <a:spcPts val="1000"/>
              </a:spcBef>
            </a:pPr>
            <a:r>
              <a:rPr lang="en-US" sz="2900" b="1" dirty="0">
                <a:latin typeface="Times New Roman" panose="02020603050405020304" pitchFamily="18" charset="0"/>
                <a:cs typeface="Times New Roman" panose="02020603050405020304" pitchFamily="18" charset="0"/>
              </a:rPr>
              <a:t>p-value &gt; 0.05: Fail to reject the null hypothesis (H0), the data has a unit root and is non-stationary.</a:t>
            </a:r>
          </a:p>
          <a:p>
            <a:pPr marL="685800" lvl="2" algn="just" fontAlgn="base">
              <a:lnSpc>
                <a:spcPct val="110000"/>
              </a:lnSpc>
              <a:spcBef>
                <a:spcPts val="1000"/>
              </a:spcBef>
            </a:pPr>
            <a:r>
              <a:rPr lang="en-US" sz="2900" b="1" dirty="0">
                <a:latin typeface="Times New Roman" panose="02020603050405020304" pitchFamily="18" charset="0"/>
                <a:cs typeface="Times New Roman" panose="02020603050405020304" pitchFamily="18" charset="0"/>
              </a:rPr>
              <a:t>p-value &lt;= 0.05: Reject the null hypothesis (H0), the data does not have a unit root and is stationary.</a:t>
            </a:r>
          </a:p>
          <a:p>
            <a:endParaRPr lang="en-IN" dirty="0"/>
          </a:p>
        </p:txBody>
      </p:sp>
    </p:spTree>
    <p:extLst>
      <p:ext uri="{BB962C8B-B14F-4D97-AF65-F5344CB8AC3E}">
        <p14:creationId xmlns:p14="http://schemas.microsoft.com/office/powerpoint/2010/main" val="415622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FB34-F86C-4EBF-9285-B93F4671411D}"/>
              </a:ext>
            </a:extLst>
          </p:cNvPr>
          <p:cNvSpPr>
            <a:spLocks noGrp="1"/>
          </p:cNvSpPr>
          <p:nvPr>
            <p:ph type="title"/>
          </p:nvPr>
        </p:nvSpPr>
        <p:spPr>
          <a:xfrm>
            <a:off x="838200" y="365125"/>
            <a:ext cx="10515600" cy="695049"/>
          </a:xfrm>
        </p:spPr>
        <p:txBody>
          <a:bodyPr/>
          <a:lstStyle/>
          <a:p>
            <a:r>
              <a:rPr lang="en-IN" b="0" i="0" dirty="0">
                <a:solidFill>
                  <a:srgbClr val="212121"/>
                </a:solidFill>
                <a:effectLst/>
                <a:latin typeface="Roboto" panose="02000000000000000000" pitchFamily="2" charset="0"/>
              </a:rPr>
              <a:t>Patterns in Time- Series</a:t>
            </a:r>
            <a:endParaRPr lang="en-IN" dirty="0"/>
          </a:p>
        </p:txBody>
      </p:sp>
      <p:sp>
        <p:nvSpPr>
          <p:cNvPr id="3" name="Content Placeholder 2">
            <a:extLst>
              <a:ext uri="{FF2B5EF4-FFF2-40B4-BE49-F238E27FC236}">
                <a16:creationId xmlns:a16="http://schemas.microsoft.com/office/drawing/2014/main" id="{D1A4CDDD-069F-46C5-AC64-C1889CA40DB7}"/>
              </a:ext>
            </a:extLst>
          </p:cNvPr>
          <p:cNvSpPr>
            <a:spLocks noGrp="1"/>
          </p:cNvSpPr>
          <p:nvPr>
            <p:ph idx="1"/>
          </p:nvPr>
        </p:nvSpPr>
        <p:spPr>
          <a:xfrm>
            <a:off x="838200" y="1152939"/>
            <a:ext cx="10515600" cy="5024024"/>
          </a:xfrm>
        </p:spPr>
        <p:txBody>
          <a:bodyPr>
            <a:normAutofit/>
          </a:bodyPr>
          <a:lstStyle/>
          <a:p>
            <a:pPr algn="just" fontAlgn="base">
              <a:lnSpc>
                <a:spcPct val="100000"/>
              </a:lnSpc>
            </a:pPr>
            <a:r>
              <a:rPr lang="en-US" sz="2300" dirty="0">
                <a:latin typeface="Times New Roman" panose="02020603050405020304" pitchFamily="18" charset="0"/>
                <a:cs typeface="Times New Roman" panose="02020603050405020304" pitchFamily="18" charset="0"/>
              </a:rPr>
              <a:t>Any time series may be split into the following components: </a:t>
            </a:r>
          </a:p>
          <a:p>
            <a:pPr marL="0" indent="0" algn="ctr" fontAlgn="base">
              <a:lnSpc>
                <a:spcPct val="100000"/>
              </a:lnSpc>
              <a:buNone/>
            </a:pPr>
            <a:r>
              <a:rPr lang="en-US" sz="2300" dirty="0">
                <a:latin typeface="Times New Roman" panose="02020603050405020304" pitchFamily="18" charset="0"/>
                <a:cs typeface="Times New Roman" panose="02020603050405020304" pitchFamily="18" charset="0"/>
              </a:rPr>
              <a:t>Base Level + Trend + Seasonality + Error</a:t>
            </a:r>
          </a:p>
          <a:p>
            <a:pPr algn="just" fontAlgn="base">
              <a:lnSpc>
                <a:spcPct val="100000"/>
              </a:lnSpc>
            </a:pPr>
            <a:r>
              <a:rPr lang="en-US" sz="2300" dirty="0">
                <a:latin typeface="Times New Roman" panose="02020603050405020304" pitchFamily="18" charset="0"/>
                <a:cs typeface="Times New Roman" panose="02020603050405020304" pitchFamily="18" charset="0"/>
              </a:rPr>
              <a:t>A </a:t>
            </a:r>
            <a:r>
              <a:rPr lang="en-US" sz="2300" b="1" dirty="0">
                <a:latin typeface="Times New Roman" panose="02020603050405020304" pitchFamily="18" charset="0"/>
                <a:cs typeface="Times New Roman" panose="02020603050405020304" pitchFamily="18" charset="0"/>
              </a:rPr>
              <a:t>Trend</a:t>
            </a:r>
            <a:r>
              <a:rPr lang="en-US" sz="2300" dirty="0">
                <a:latin typeface="Times New Roman" panose="02020603050405020304" pitchFamily="18" charset="0"/>
                <a:cs typeface="Times New Roman" panose="02020603050405020304" pitchFamily="18" charset="0"/>
              </a:rPr>
              <a:t> is observed when there is an increasing or decreasing slope observed in the time series.</a:t>
            </a:r>
          </a:p>
          <a:p>
            <a:pPr algn="just" fontAlgn="base">
              <a:lnSpc>
                <a:spcPct val="100000"/>
              </a:lnSpc>
            </a:pPr>
            <a:r>
              <a:rPr lang="en-US" sz="2300" b="1" dirty="0">
                <a:latin typeface="Times New Roman" panose="02020603050405020304" pitchFamily="18" charset="0"/>
                <a:cs typeface="Times New Roman" panose="02020603050405020304" pitchFamily="18" charset="0"/>
              </a:rPr>
              <a:t>Seasonality</a:t>
            </a:r>
            <a:r>
              <a:rPr lang="en-US" sz="2300" dirty="0">
                <a:latin typeface="Times New Roman" panose="02020603050405020304" pitchFamily="18" charset="0"/>
                <a:cs typeface="Times New Roman" panose="02020603050405020304" pitchFamily="18" charset="0"/>
              </a:rPr>
              <a:t> is observed when there is a distinct repeated pattern observed between regular intervals due to seasonal factors. It could be because of the month of the year, the day of the month, weekdays or even time of the day.</a:t>
            </a:r>
          </a:p>
          <a:p>
            <a:pPr algn="just" fontAlgn="base">
              <a:lnSpc>
                <a:spcPct val="100000"/>
              </a:lnSpc>
            </a:pPr>
            <a:r>
              <a:rPr lang="en-US" sz="2300" dirty="0">
                <a:latin typeface="Times New Roman" panose="02020603050405020304" pitchFamily="18" charset="0"/>
                <a:cs typeface="Times New Roman" panose="02020603050405020304" pitchFamily="18" charset="0"/>
              </a:rPr>
              <a:t>A time series can be modeled as an additive or multiplicative, wherein, each observation in the series can be expressed as either a sum or a product of the components:</a:t>
            </a:r>
          </a:p>
          <a:p>
            <a:pPr marL="685800" lvl="2" algn="just" fontAlgn="base">
              <a:lnSpc>
                <a:spcPct val="100000"/>
              </a:lnSpc>
              <a:spcBef>
                <a:spcPts val="1000"/>
              </a:spcBef>
            </a:pPr>
            <a:r>
              <a:rPr lang="en-US" sz="1900" dirty="0">
                <a:latin typeface="Times New Roman" panose="02020603050405020304" pitchFamily="18" charset="0"/>
                <a:cs typeface="Times New Roman" panose="02020603050405020304" pitchFamily="18" charset="0"/>
              </a:rPr>
              <a:t>Additive time series: Value = Base Level + Trend + Seasonality + Error</a:t>
            </a:r>
          </a:p>
          <a:p>
            <a:pPr marL="685800" lvl="2" algn="just" fontAlgn="base">
              <a:lnSpc>
                <a:spcPct val="100000"/>
              </a:lnSpc>
              <a:spcBef>
                <a:spcPts val="1000"/>
              </a:spcBef>
            </a:pPr>
            <a:r>
              <a:rPr lang="en-US" sz="1900" dirty="0">
                <a:latin typeface="Times New Roman" panose="02020603050405020304" pitchFamily="18" charset="0"/>
                <a:cs typeface="Times New Roman" panose="02020603050405020304" pitchFamily="18" charset="0"/>
              </a:rPr>
              <a:t>Multiplicative Time Series: Value = Base Level x Trend x Seasonality x Error</a:t>
            </a:r>
          </a:p>
          <a:p>
            <a:endParaRPr lang="en-IN" dirty="0"/>
          </a:p>
        </p:txBody>
      </p:sp>
    </p:spTree>
    <p:extLst>
      <p:ext uri="{BB962C8B-B14F-4D97-AF65-F5344CB8AC3E}">
        <p14:creationId xmlns:p14="http://schemas.microsoft.com/office/powerpoint/2010/main" val="18242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D6FB8-00AA-4AA6-A4FD-DC8F9F38AEFB}"/>
              </a:ext>
            </a:extLst>
          </p:cNvPr>
          <p:cNvSpPr>
            <a:spLocks noGrp="1"/>
          </p:cNvSpPr>
          <p:nvPr>
            <p:ph idx="1"/>
          </p:nvPr>
        </p:nvSpPr>
        <p:spPr>
          <a:xfrm>
            <a:off x="838200" y="795130"/>
            <a:ext cx="10515600" cy="5381833"/>
          </a:xfrm>
        </p:spPr>
        <p:txBody>
          <a:bodyPr/>
          <a:lstStyle/>
          <a:p>
            <a:pPr algn="just" fontAlgn="base">
              <a:lnSpc>
                <a:spcPct val="100000"/>
              </a:lnSpc>
            </a:pPr>
            <a:r>
              <a:rPr lang="en-US" sz="2300" dirty="0">
                <a:latin typeface="Times New Roman" panose="02020603050405020304" pitchFamily="18" charset="0"/>
                <a:cs typeface="Times New Roman" panose="02020603050405020304" pitchFamily="18" charset="0"/>
              </a:rPr>
              <a:t>We can do decomposition of a time series by considering the series as an additive or multiplicative combination of the base level, trend, seasonal index and the residual.</a:t>
            </a:r>
          </a:p>
          <a:p>
            <a:pPr algn="just" fontAlgn="base">
              <a:lnSpc>
                <a:spcPct val="100000"/>
              </a:lnSpc>
            </a:pPr>
            <a:endParaRPr lang="en-US" sz="2300" dirty="0">
              <a:latin typeface="Times New Roman" panose="02020603050405020304" pitchFamily="18" charset="0"/>
              <a:cs typeface="Times New Roman" panose="02020603050405020304" pitchFamily="18" charset="0"/>
            </a:endParaRPr>
          </a:p>
          <a:p>
            <a:pPr algn="just" fontAlgn="base">
              <a:lnSpc>
                <a:spcPct val="100000"/>
              </a:lnSpc>
            </a:pPr>
            <a:r>
              <a:rPr lang="en-US" sz="2300" b="1" dirty="0">
                <a:latin typeface="Times New Roman" panose="02020603050405020304" pitchFamily="18" charset="0"/>
                <a:cs typeface="Times New Roman" panose="02020603050405020304" pitchFamily="18" charset="0"/>
              </a:rPr>
              <a:t>The </a:t>
            </a:r>
            <a:r>
              <a:rPr lang="en-US" sz="2300" b="1" dirty="0" err="1">
                <a:latin typeface="Times New Roman" panose="02020603050405020304" pitchFamily="18" charset="0"/>
                <a:cs typeface="Times New Roman" panose="02020603050405020304" pitchFamily="18" charset="0"/>
              </a:rPr>
              <a:t>seasonal_decompose</a:t>
            </a:r>
            <a:r>
              <a:rPr lang="en-US" sz="2300" b="1" dirty="0">
                <a:latin typeface="Times New Roman" panose="02020603050405020304" pitchFamily="18" charset="0"/>
                <a:cs typeface="Times New Roman" panose="02020603050405020304" pitchFamily="18" charset="0"/>
              </a:rPr>
              <a:t> in </a:t>
            </a:r>
            <a:r>
              <a:rPr lang="en-US" sz="2300" b="1" dirty="0" err="1">
                <a:latin typeface="Times New Roman" panose="02020603050405020304" pitchFamily="18" charset="0"/>
                <a:cs typeface="Times New Roman" panose="02020603050405020304" pitchFamily="18" charset="0"/>
              </a:rPr>
              <a:t>statsmodels</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is used to  implement this and we can extract the components.</a:t>
            </a:r>
          </a:p>
          <a:p>
            <a:pPr algn="just" fontAlgn="base">
              <a:lnSpc>
                <a:spcPct val="100000"/>
              </a:lnSpc>
            </a:pPr>
            <a:endParaRPr lang="en-US" sz="2300" dirty="0">
              <a:latin typeface="Times New Roman" panose="02020603050405020304" pitchFamily="18" charset="0"/>
              <a:cs typeface="Times New Roman" panose="02020603050405020304" pitchFamily="18" charset="0"/>
            </a:endParaRPr>
          </a:p>
          <a:p>
            <a:pPr marL="0" indent="0" algn="just" fontAlgn="base">
              <a:lnSpc>
                <a:spcPct val="100000"/>
              </a:lnSpc>
              <a:buNone/>
            </a:pP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We are using Additive Decomposition in our project</a:t>
            </a:r>
            <a:endParaRPr lang="en-IN"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12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A9F5-C12D-7D42-80D4-D58C4AEBBDBF}"/>
              </a:ext>
            </a:extLst>
          </p:cNvPr>
          <p:cNvSpPr>
            <a:spLocks noGrp="1"/>
          </p:cNvSpPr>
          <p:nvPr>
            <p:ph type="title"/>
          </p:nvPr>
        </p:nvSpPr>
        <p:spPr/>
        <p:txBody>
          <a:bodyPr/>
          <a:lstStyle/>
          <a:p>
            <a:r>
              <a:rPr lang="en-US" dirty="0"/>
              <a:t>Holt Winter Exponential Smoothing</a:t>
            </a:r>
          </a:p>
        </p:txBody>
      </p:sp>
      <p:sp>
        <p:nvSpPr>
          <p:cNvPr id="3" name="Content Placeholder 2">
            <a:extLst>
              <a:ext uri="{FF2B5EF4-FFF2-40B4-BE49-F238E27FC236}">
                <a16:creationId xmlns:a16="http://schemas.microsoft.com/office/drawing/2014/main" id="{7E9AB0D1-A95D-7F4B-A7FF-483C776DC7E9}"/>
              </a:ext>
            </a:extLst>
          </p:cNvPr>
          <p:cNvSpPr>
            <a:spLocks noGrp="1"/>
          </p:cNvSpPr>
          <p:nvPr>
            <p:ph idx="1"/>
          </p:nvPr>
        </p:nvSpPr>
        <p:spPr>
          <a:xfrm>
            <a:off x="838199" y="1825625"/>
            <a:ext cx="6116069" cy="4351338"/>
          </a:xfrm>
        </p:spPr>
        <p:txBody>
          <a:bodyPr>
            <a:normAutofit fontScale="62500" lnSpcReduction="20000"/>
          </a:bodyPr>
          <a:lstStyle/>
          <a:p>
            <a:r>
              <a:rPr lang="en-IN" dirty="0"/>
              <a:t>Holt-Winters Exponential Smoothing is used for forecasting time series data that exhibits both a trend and a seasonal variation</a:t>
            </a:r>
          </a:p>
          <a:p>
            <a:r>
              <a:rPr lang="en-IN" dirty="0"/>
              <a:t>The Exponential Smoothing (ES) technique forecasts the next value using a weighted average of all previous values where the weights decay exponentially from the most recent to the oldest historical value.</a:t>
            </a:r>
          </a:p>
          <a:p>
            <a:r>
              <a:rPr lang="en-IN" dirty="0"/>
              <a:t>When you use ES, you are making the crucial assumption that recent values of the time series are much more important to you than older values.</a:t>
            </a:r>
          </a:p>
          <a:p>
            <a:r>
              <a:rPr lang="en-IN" dirty="0"/>
              <a:t>The ES technique has two big shortcomings: It cannot be used when your data exhibits a trend and/or seasonal variations.</a:t>
            </a:r>
          </a:p>
          <a:p>
            <a:r>
              <a:rPr lang="en-IN" b="1" dirty="0"/>
              <a:t>T</a:t>
            </a:r>
            <a:r>
              <a:rPr lang="en-IN" dirty="0"/>
              <a:t>he Holt-Winters ES modifies the Holt ES technique so that it can be used in the presence of both trend and seasonality.</a:t>
            </a:r>
            <a:br>
              <a:rPr lang="en-IN" dirty="0"/>
            </a:br>
            <a:br>
              <a:rPr lang="en-IN" dirty="0"/>
            </a:br>
            <a:endParaRPr lang="en-IN" dirty="0"/>
          </a:p>
          <a:p>
            <a:endParaRPr lang="en-US" dirty="0"/>
          </a:p>
        </p:txBody>
      </p:sp>
      <p:pic>
        <p:nvPicPr>
          <p:cNvPr id="4" name="Picture 3">
            <a:extLst>
              <a:ext uri="{FF2B5EF4-FFF2-40B4-BE49-F238E27FC236}">
                <a16:creationId xmlns:a16="http://schemas.microsoft.com/office/drawing/2014/main" id="{42BFA287-19C8-2744-9934-60574C7EC520}"/>
              </a:ext>
            </a:extLst>
          </p:cNvPr>
          <p:cNvPicPr>
            <a:picLocks noChangeAspect="1"/>
          </p:cNvPicPr>
          <p:nvPr/>
        </p:nvPicPr>
        <p:blipFill>
          <a:blip r:embed="rId2"/>
          <a:stretch>
            <a:fillRect/>
          </a:stretch>
        </p:blipFill>
        <p:spPr>
          <a:xfrm>
            <a:off x="6954269" y="2458192"/>
            <a:ext cx="4990164" cy="2474686"/>
          </a:xfrm>
          <a:prstGeom prst="rect">
            <a:avLst/>
          </a:prstGeom>
        </p:spPr>
      </p:pic>
    </p:spTree>
    <p:extLst>
      <p:ext uri="{BB962C8B-B14F-4D97-AF65-F5344CB8AC3E}">
        <p14:creationId xmlns:p14="http://schemas.microsoft.com/office/powerpoint/2010/main" val="134195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D42B-92D3-410B-941A-3884D0D9E3BD}"/>
              </a:ext>
            </a:extLst>
          </p:cNvPr>
          <p:cNvSpPr>
            <a:spLocks noGrp="1"/>
          </p:cNvSpPr>
          <p:nvPr>
            <p:ph type="title"/>
          </p:nvPr>
        </p:nvSpPr>
        <p:spPr>
          <a:xfrm>
            <a:off x="648929" y="629266"/>
            <a:ext cx="3505495" cy="788717"/>
          </a:xfrm>
        </p:spPr>
        <p:txBody>
          <a:bodyPr>
            <a:normAutofit/>
          </a:bodyPr>
          <a:lstStyle/>
          <a:p>
            <a:r>
              <a:rPr lang="en-US" dirty="0">
                <a:solidFill>
                  <a:srgbClr val="212121"/>
                </a:solidFill>
                <a:latin typeface="Roboto" panose="02000000000000000000" pitchFamily="2" charset="0"/>
              </a:rPr>
              <a:t>ACF</a:t>
            </a:r>
            <a:endParaRPr lang="en-IN" dirty="0">
              <a:solidFill>
                <a:srgbClr val="212121"/>
              </a:solidFill>
              <a:latin typeface="Roboto" panose="02000000000000000000" pitchFamily="2" charset="0"/>
            </a:endParaRPr>
          </a:p>
        </p:txBody>
      </p:sp>
      <p:sp>
        <p:nvSpPr>
          <p:cNvPr id="3" name="Content Placeholder 2">
            <a:extLst>
              <a:ext uri="{FF2B5EF4-FFF2-40B4-BE49-F238E27FC236}">
                <a16:creationId xmlns:a16="http://schemas.microsoft.com/office/drawing/2014/main" id="{BCCD6DF4-43CF-48B2-B73F-EB897ABCE53A}"/>
              </a:ext>
            </a:extLst>
          </p:cNvPr>
          <p:cNvSpPr>
            <a:spLocks noGrp="1"/>
          </p:cNvSpPr>
          <p:nvPr>
            <p:ph idx="1"/>
          </p:nvPr>
        </p:nvSpPr>
        <p:spPr>
          <a:xfrm>
            <a:off x="648931" y="1563758"/>
            <a:ext cx="5739994" cy="4660062"/>
          </a:xfrm>
        </p:spPr>
        <p:txBody>
          <a:bodyPr>
            <a:normAutofit/>
          </a:bodyPr>
          <a:lstStyle/>
          <a:p>
            <a:pPr algn="just" fontAlgn="base">
              <a:lnSpc>
                <a:spcPct val="100000"/>
              </a:lnSpc>
            </a:pPr>
            <a:r>
              <a:rPr lang="en-US" sz="2300" dirty="0">
                <a:latin typeface="Times New Roman" panose="02020603050405020304" pitchFamily="18" charset="0"/>
                <a:cs typeface="Times New Roman" panose="02020603050405020304" pitchFamily="18" charset="0"/>
              </a:rPr>
              <a:t>ACF is an (complete) auto-correlation function which gives us values of auto-correlation of any series with its lagged values</a:t>
            </a:r>
          </a:p>
          <a:p>
            <a:pPr algn="just" fontAlgn="base">
              <a:lnSpc>
                <a:spcPct val="100000"/>
              </a:lnSpc>
            </a:pPr>
            <a:r>
              <a:rPr lang="en-US" sz="2300" dirty="0">
                <a:latin typeface="Times New Roman" panose="02020603050405020304" pitchFamily="18" charset="0"/>
                <a:cs typeface="Times New Roman" panose="02020603050405020304" pitchFamily="18" charset="0"/>
              </a:rPr>
              <a:t>It describes how well the present value of the series is related with its past values. </a:t>
            </a:r>
          </a:p>
          <a:p>
            <a:pPr algn="just" fontAlgn="base">
              <a:lnSpc>
                <a:spcPct val="100000"/>
              </a:lnSpc>
            </a:pPr>
            <a:r>
              <a:rPr lang="en-US" sz="2300" dirty="0">
                <a:latin typeface="Times New Roman" panose="02020603050405020304" pitchFamily="18" charset="0"/>
                <a:cs typeface="Times New Roman" panose="02020603050405020304" pitchFamily="18" charset="0"/>
              </a:rPr>
              <a:t>A time series can have components like trend, seasonality, cyclic and residual. ACF considers all these components while finding correlations hence it’s a ‘complete auto-correlation plot’.</a:t>
            </a:r>
          </a:p>
          <a:p>
            <a:endParaRPr lang="en-IN" sz="1700" dirty="0"/>
          </a:p>
        </p:txBody>
      </p:sp>
      <p:pic>
        <p:nvPicPr>
          <p:cNvPr id="5" name="Picture 4">
            <a:extLst>
              <a:ext uri="{FF2B5EF4-FFF2-40B4-BE49-F238E27FC236}">
                <a16:creationId xmlns:a16="http://schemas.microsoft.com/office/drawing/2014/main" id="{8707BB47-AC76-4CEB-AFBF-1DE8B3CFE009}"/>
              </a:ext>
            </a:extLst>
          </p:cNvPr>
          <p:cNvPicPr>
            <a:picLocks noChangeAspect="1"/>
          </p:cNvPicPr>
          <p:nvPr/>
        </p:nvPicPr>
        <p:blipFill>
          <a:blip r:embed="rId2"/>
          <a:stretch>
            <a:fillRect/>
          </a:stretch>
        </p:blipFill>
        <p:spPr>
          <a:xfrm>
            <a:off x="6821947" y="2073028"/>
            <a:ext cx="4603246" cy="2071460"/>
          </a:xfrm>
          <a:prstGeom prst="rect">
            <a:avLst/>
          </a:prstGeom>
          <a:effectLst/>
        </p:spPr>
      </p:pic>
    </p:spTree>
    <p:extLst>
      <p:ext uri="{BB962C8B-B14F-4D97-AF65-F5344CB8AC3E}">
        <p14:creationId xmlns:p14="http://schemas.microsoft.com/office/powerpoint/2010/main" val="183845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390C-667B-4F86-8D22-5147B850A053}"/>
              </a:ext>
            </a:extLst>
          </p:cNvPr>
          <p:cNvSpPr>
            <a:spLocks noGrp="1"/>
          </p:cNvSpPr>
          <p:nvPr>
            <p:ph type="title"/>
          </p:nvPr>
        </p:nvSpPr>
        <p:spPr>
          <a:xfrm>
            <a:off x="838200" y="365126"/>
            <a:ext cx="10515600" cy="1224524"/>
          </a:xfrm>
        </p:spPr>
        <p:txBody>
          <a:bodyPr/>
          <a:lstStyle/>
          <a:p>
            <a:r>
              <a:rPr lang="en-US" sz="4000" b="1" dirty="0"/>
              <a:t>ACF Plot Example: </a:t>
            </a:r>
            <a:endParaRPr lang="en-IN" sz="4000" b="1" dirty="0"/>
          </a:p>
        </p:txBody>
      </p:sp>
      <p:pic>
        <p:nvPicPr>
          <p:cNvPr id="3074" name="Picture 2" descr="Autocorrelation Plot With Fewer Lags of the Minimum Daily Temperatures Dataset">
            <a:extLst>
              <a:ext uri="{FF2B5EF4-FFF2-40B4-BE49-F238E27FC236}">
                <a16:creationId xmlns:a16="http://schemas.microsoft.com/office/drawing/2014/main" id="{93E74C6E-E5A1-4EC7-835F-A4A7DF238E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9861" y="1589650"/>
            <a:ext cx="8242851" cy="458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20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1A6F-4B46-493C-A9BB-DEF10AF7F854}"/>
              </a:ext>
            </a:extLst>
          </p:cNvPr>
          <p:cNvSpPr>
            <a:spLocks noGrp="1"/>
          </p:cNvSpPr>
          <p:nvPr>
            <p:ph type="title"/>
          </p:nvPr>
        </p:nvSpPr>
        <p:spPr>
          <a:xfrm>
            <a:off x="648929" y="629266"/>
            <a:ext cx="3505495" cy="1622321"/>
          </a:xfrm>
        </p:spPr>
        <p:txBody>
          <a:bodyPr>
            <a:normAutofit/>
          </a:bodyPr>
          <a:lstStyle/>
          <a:p>
            <a:r>
              <a:rPr lang="en-US" dirty="0">
                <a:solidFill>
                  <a:srgbClr val="212121"/>
                </a:solidFill>
                <a:latin typeface="Roboto" panose="02000000000000000000" pitchFamily="2" charset="0"/>
              </a:rPr>
              <a:t>PACF</a:t>
            </a:r>
            <a:endParaRPr lang="en-IN" dirty="0">
              <a:solidFill>
                <a:srgbClr val="212121"/>
              </a:solidFill>
              <a:latin typeface="Roboto" panose="02000000000000000000" pitchFamily="2" charset="0"/>
            </a:endParaRPr>
          </a:p>
        </p:txBody>
      </p:sp>
      <p:sp>
        <p:nvSpPr>
          <p:cNvPr id="3" name="Content Placeholder 2">
            <a:extLst>
              <a:ext uri="{FF2B5EF4-FFF2-40B4-BE49-F238E27FC236}">
                <a16:creationId xmlns:a16="http://schemas.microsoft.com/office/drawing/2014/main" id="{2E93F6FE-DCB3-49E3-BB82-7A032F399048}"/>
              </a:ext>
            </a:extLst>
          </p:cNvPr>
          <p:cNvSpPr>
            <a:spLocks noGrp="1"/>
          </p:cNvSpPr>
          <p:nvPr>
            <p:ph idx="1"/>
          </p:nvPr>
        </p:nvSpPr>
        <p:spPr>
          <a:xfrm>
            <a:off x="648931" y="2438400"/>
            <a:ext cx="3505494" cy="3785419"/>
          </a:xfrm>
        </p:spPr>
        <p:txBody>
          <a:bodyPr>
            <a:normAutofit/>
          </a:bodyPr>
          <a:lstStyle/>
          <a:p>
            <a:r>
              <a:rPr lang="en-US" sz="2000" dirty="0">
                <a:latin typeface="Times New Roman" panose="02020603050405020304" pitchFamily="18" charset="0"/>
                <a:cs typeface="Times New Roman" panose="02020603050405020304" pitchFamily="18" charset="0"/>
              </a:rPr>
              <a:t>It finds correlation of the residuals ,which remain after removing the effects which are already explained by the earlier lags.</a:t>
            </a:r>
          </a:p>
          <a:p>
            <a:endParaRPr lang="en-US" sz="2000" b="0" i="0" dirty="0">
              <a:effectLst/>
              <a:latin typeface="charter"/>
            </a:endParaRPr>
          </a:p>
          <a:p>
            <a:pPr marL="0" indent="0">
              <a:buNone/>
            </a:pPr>
            <a:endParaRPr lang="en-IN" sz="2000" dirty="0"/>
          </a:p>
        </p:txBody>
      </p:sp>
      <p:pic>
        <p:nvPicPr>
          <p:cNvPr id="4098" name="Picture 2" descr="Partial Autocorrelation Plot of the Minimum Daily Temperatures Dataset">
            <a:extLst>
              <a:ext uri="{FF2B5EF4-FFF2-40B4-BE49-F238E27FC236}">
                <a16:creationId xmlns:a16="http://schemas.microsoft.com/office/drawing/2014/main" id="{58433930-D75E-4EA4-88A6-14DBA0564F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171751"/>
            <a:ext cx="6019331" cy="451449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73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D0B8-0470-E24D-A4BF-4BD309873BED}"/>
              </a:ext>
            </a:extLst>
          </p:cNvPr>
          <p:cNvSpPr>
            <a:spLocks noGrp="1"/>
          </p:cNvSpPr>
          <p:nvPr>
            <p:ph type="title"/>
          </p:nvPr>
        </p:nvSpPr>
        <p:spPr/>
        <p:txBody>
          <a:bodyPr/>
          <a:lstStyle/>
          <a:p>
            <a:r>
              <a:rPr lang="en-US" dirty="0"/>
              <a:t>Autoregression AR Time Series</a:t>
            </a:r>
          </a:p>
        </p:txBody>
      </p:sp>
      <p:sp>
        <p:nvSpPr>
          <p:cNvPr id="3" name="Content Placeholder 2">
            <a:extLst>
              <a:ext uri="{FF2B5EF4-FFF2-40B4-BE49-F238E27FC236}">
                <a16:creationId xmlns:a16="http://schemas.microsoft.com/office/drawing/2014/main" id="{5F29B4DD-0122-2C4C-9F41-E9C8E63AE199}"/>
              </a:ext>
            </a:extLst>
          </p:cNvPr>
          <p:cNvSpPr>
            <a:spLocks noGrp="1"/>
          </p:cNvSpPr>
          <p:nvPr>
            <p:ph idx="1"/>
          </p:nvPr>
        </p:nvSpPr>
        <p:spPr>
          <a:xfrm>
            <a:off x="435428" y="1825625"/>
            <a:ext cx="4611585" cy="4351338"/>
          </a:xfrm>
        </p:spPr>
        <p:txBody>
          <a:bodyPr>
            <a:normAutofit fontScale="85000" lnSpcReduction="20000"/>
          </a:bodyPr>
          <a:lstStyle/>
          <a:p>
            <a:r>
              <a:rPr lang="en-IN" dirty="0"/>
              <a:t>By knowing the prices today, we can often make a rough prediction about prices tomorrow.</a:t>
            </a:r>
          </a:p>
          <a:p>
            <a:r>
              <a:rPr lang="en-IN" dirty="0"/>
              <a:t>The auto regressive model or a model for short, relies on past period values and past periods only</a:t>
            </a:r>
            <a:r>
              <a:rPr lang="en-US" dirty="0"/>
              <a:t> </a:t>
            </a:r>
            <a:r>
              <a:rPr lang="en-IN" dirty="0"/>
              <a:t>to predict current period values.</a:t>
            </a:r>
          </a:p>
          <a:p>
            <a:r>
              <a:rPr lang="en-IN" dirty="0"/>
              <a:t>It's a linear model where current period values are a sum of past outcomes multiplied by a numeric factor.</a:t>
            </a:r>
          </a:p>
          <a:p>
            <a:r>
              <a:rPr lang="en-IN" dirty="0"/>
              <a:t>Value of phi lies between -1 and 1</a:t>
            </a:r>
          </a:p>
          <a:p>
            <a:endParaRPr lang="en-IN" dirty="0"/>
          </a:p>
        </p:txBody>
      </p:sp>
      <p:pic>
        <p:nvPicPr>
          <p:cNvPr id="6" name="Picture 5">
            <a:extLst>
              <a:ext uri="{FF2B5EF4-FFF2-40B4-BE49-F238E27FC236}">
                <a16:creationId xmlns:a16="http://schemas.microsoft.com/office/drawing/2014/main" id="{AA778578-A8F9-B44F-ABB3-186E8A03F007}"/>
              </a:ext>
            </a:extLst>
          </p:cNvPr>
          <p:cNvPicPr>
            <a:picLocks noChangeAspect="1"/>
          </p:cNvPicPr>
          <p:nvPr/>
        </p:nvPicPr>
        <p:blipFill>
          <a:blip r:embed="rId2"/>
          <a:stretch>
            <a:fillRect/>
          </a:stretch>
        </p:blipFill>
        <p:spPr>
          <a:xfrm>
            <a:off x="5660572" y="4890314"/>
            <a:ext cx="6096000" cy="1181100"/>
          </a:xfrm>
          <a:prstGeom prst="rect">
            <a:avLst/>
          </a:prstGeom>
        </p:spPr>
      </p:pic>
      <p:pic>
        <p:nvPicPr>
          <p:cNvPr id="7" name="Picture 6">
            <a:extLst>
              <a:ext uri="{FF2B5EF4-FFF2-40B4-BE49-F238E27FC236}">
                <a16:creationId xmlns:a16="http://schemas.microsoft.com/office/drawing/2014/main" id="{2A1127A5-9A6E-5C42-AAEE-133650016A3C}"/>
              </a:ext>
            </a:extLst>
          </p:cNvPr>
          <p:cNvPicPr>
            <a:picLocks noChangeAspect="1"/>
          </p:cNvPicPr>
          <p:nvPr/>
        </p:nvPicPr>
        <p:blipFill>
          <a:blip r:embed="rId3"/>
          <a:stretch>
            <a:fillRect/>
          </a:stretch>
        </p:blipFill>
        <p:spPr>
          <a:xfrm>
            <a:off x="5047013" y="1532693"/>
            <a:ext cx="7108901" cy="3146284"/>
          </a:xfrm>
          <a:prstGeom prst="rect">
            <a:avLst/>
          </a:prstGeom>
        </p:spPr>
      </p:pic>
    </p:spTree>
    <p:extLst>
      <p:ext uri="{BB962C8B-B14F-4D97-AF65-F5344CB8AC3E}">
        <p14:creationId xmlns:p14="http://schemas.microsoft.com/office/powerpoint/2010/main" val="610575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F93A-D692-4D44-A55E-FE175154A499}"/>
              </a:ext>
            </a:extLst>
          </p:cNvPr>
          <p:cNvSpPr>
            <a:spLocks noGrp="1"/>
          </p:cNvSpPr>
          <p:nvPr>
            <p:ph type="title"/>
          </p:nvPr>
        </p:nvSpPr>
        <p:spPr/>
        <p:txBody>
          <a:bodyPr/>
          <a:lstStyle/>
          <a:p>
            <a:r>
              <a:rPr lang="en-US" dirty="0"/>
              <a:t>Moving Average</a:t>
            </a:r>
          </a:p>
        </p:txBody>
      </p:sp>
      <p:sp>
        <p:nvSpPr>
          <p:cNvPr id="3" name="Content Placeholder 2">
            <a:extLst>
              <a:ext uri="{FF2B5EF4-FFF2-40B4-BE49-F238E27FC236}">
                <a16:creationId xmlns:a16="http://schemas.microsoft.com/office/drawing/2014/main" id="{5331E6DE-6143-A34B-9D23-2F6B82A097E3}"/>
              </a:ext>
            </a:extLst>
          </p:cNvPr>
          <p:cNvSpPr>
            <a:spLocks noGrp="1"/>
          </p:cNvSpPr>
          <p:nvPr>
            <p:ph idx="1"/>
          </p:nvPr>
        </p:nvSpPr>
        <p:spPr/>
        <p:txBody>
          <a:bodyPr/>
          <a:lstStyle/>
          <a:p>
            <a:pPr fontAlgn="base"/>
            <a:r>
              <a:rPr lang="en-IN" dirty="0"/>
              <a:t>Moving averages are a simple and common type of smoothing used in time series analysis and time series forecasting.</a:t>
            </a:r>
          </a:p>
          <a:p>
            <a:pPr fontAlgn="base"/>
            <a:r>
              <a:rPr lang="en-IN" dirty="0"/>
              <a:t>Calculating a moving average involves creating a new series where the values are comprised of the average of raw observations in the original time series.</a:t>
            </a:r>
          </a:p>
          <a:p>
            <a:pPr fontAlgn="base"/>
            <a:r>
              <a:rPr lang="en-IN" dirty="0"/>
              <a:t>A moving average requires that you specify a window size called the window width. This defines the number of raw observations used to calculate the moving average value.</a:t>
            </a:r>
            <a:br>
              <a:rPr lang="en-IN" dirty="0"/>
            </a:br>
            <a:endParaRPr lang="en-US" dirty="0"/>
          </a:p>
        </p:txBody>
      </p:sp>
    </p:spTree>
    <p:extLst>
      <p:ext uri="{BB962C8B-B14F-4D97-AF65-F5344CB8AC3E}">
        <p14:creationId xmlns:p14="http://schemas.microsoft.com/office/powerpoint/2010/main" val="391538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DFD0-13B7-CF42-ABD0-1FC2BA9CB41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E5B333F-DFCE-2C44-B0F4-9B55DC5CC58A}"/>
              </a:ext>
            </a:extLst>
          </p:cNvPr>
          <p:cNvSpPr>
            <a:spLocks noGrp="1"/>
          </p:cNvSpPr>
          <p:nvPr>
            <p:ph idx="1"/>
          </p:nvPr>
        </p:nvSpPr>
        <p:spPr/>
        <p:txBody>
          <a:bodyPr>
            <a:normAutofit fontScale="85000" lnSpcReduction="20000"/>
          </a:bodyPr>
          <a:lstStyle/>
          <a:p>
            <a:r>
              <a:rPr lang="en-US" dirty="0"/>
              <a:t>Introduction</a:t>
            </a:r>
          </a:p>
          <a:p>
            <a:r>
              <a:rPr lang="en-IN" dirty="0"/>
              <a:t>White noise</a:t>
            </a:r>
          </a:p>
          <a:p>
            <a:r>
              <a:rPr lang="en-IN" dirty="0"/>
              <a:t>Random Walk</a:t>
            </a:r>
          </a:p>
          <a:p>
            <a:r>
              <a:rPr lang="en-IN" dirty="0"/>
              <a:t>Stationarity</a:t>
            </a:r>
          </a:p>
          <a:p>
            <a:r>
              <a:rPr lang="en-IN" dirty="0"/>
              <a:t>Seasonality</a:t>
            </a:r>
          </a:p>
          <a:p>
            <a:r>
              <a:rPr lang="en-IN" dirty="0"/>
              <a:t>Holt Winter – Exponential Smoothing</a:t>
            </a:r>
          </a:p>
          <a:p>
            <a:r>
              <a:rPr lang="en-IN" dirty="0"/>
              <a:t>Recap AR and MA</a:t>
            </a:r>
          </a:p>
          <a:p>
            <a:r>
              <a:rPr lang="en-IN" dirty="0"/>
              <a:t>Disadvantages of AR and MA</a:t>
            </a:r>
          </a:p>
          <a:p>
            <a:r>
              <a:rPr lang="en-IN" dirty="0"/>
              <a:t>ARIMA</a:t>
            </a:r>
          </a:p>
          <a:p>
            <a:r>
              <a:rPr lang="en-IN" dirty="0"/>
              <a:t>ARIMAX</a:t>
            </a:r>
          </a:p>
          <a:p>
            <a:r>
              <a:rPr lang="en-IN" dirty="0"/>
              <a:t>SARIMAX</a:t>
            </a:r>
          </a:p>
        </p:txBody>
      </p:sp>
    </p:spTree>
    <p:extLst>
      <p:ext uri="{BB962C8B-B14F-4D97-AF65-F5344CB8AC3E}">
        <p14:creationId xmlns:p14="http://schemas.microsoft.com/office/powerpoint/2010/main" val="2811120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A1E4-345D-1542-992D-AEF099FF91B5}"/>
              </a:ext>
            </a:extLst>
          </p:cNvPr>
          <p:cNvSpPr>
            <a:spLocks noGrp="1"/>
          </p:cNvSpPr>
          <p:nvPr>
            <p:ph type="title"/>
          </p:nvPr>
        </p:nvSpPr>
        <p:spPr/>
        <p:txBody>
          <a:bodyPr/>
          <a:lstStyle/>
          <a:p>
            <a:r>
              <a:rPr lang="en-US" dirty="0"/>
              <a:t>Limitations of AR and MA</a:t>
            </a:r>
          </a:p>
        </p:txBody>
      </p:sp>
      <p:sp>
        <p:nvSpPr>
          <p:cNvPr id="3" name="Content Placeholder 2">
            <a:extLst>
              <a:ext uri="{FF2B5EF4-FFF2-40B4-BE49-F238E27FC236}">
                <a16:creationId xmlns:a16="http://schemas.microsoft.com/office/drawing/2014/main" id="{5A76D2BA-8625-344F-BFB1-C01524C577B7}"/>
              </a:ext>
            </a:extLst>
          </p:cNvPr>
          <p:cNvSpPr>
            <a:spLocks noGrp="1"/>
          </p:cNvSpPr>
          <p:nvPr>
            <p:ph idx="1"/>
          </p:nvPr>
        </p:nvSpPr>
        <p:spPr>
          <a:xfrm>
            <a:off x="549130" y="1690688"/>
            <a:ext cx="5673539" cy="4306351"/>
          </a:xfrm>
        </p:spPr>
        <p:txBody>
          <a:bodyPr>
            <a:normAutofit fontScale="92500"/>
          </a:bodyPr>
          <a:lstStyle/>
          <a:p>
            <a:r>
              <a:rPr lang="en-IN" dirty="0"/>
              <a:t>It is assumed that both trend and seasonal components have been removed from your time series.</a:t>
            </a:r>
          </a:p>
          <a:p>
            <a:pPr fontAlgn="base"/>
            <a:r>
              <a:rPr lang="en-IN" dirty="0"/>
              <a:t>This means that your time series is stationary, or does not show obvious trends (long-term increasing or decreasing movement) or seasonality (consistent periodic structure).</a:t>
            </a:r>
          </a:p>
          <a:p>
            <a:pPr fontAlgn="base"/>
            <a:r>
              <a:rPr lang="en-IN" dirty="0"/>
              <a:t>Hence in order to model ARMA models we need to ensure stationarity for better predictions</a:t>
            </a:r>
          </a:p>
          <a:p>
            <a:pPr fontAlgn="base"/>
            <a:endParaRPr lang="en-IN" dirty="0"/>
          </a:p>
          <a:p>
            <a:pPr fontAlgn="base"/>
            <a:endParaRPr lang="en-IN" dirty="0"/>
          </a:p>
          <a:p>
            <a:endParaRPr lang="en-IN" dirty="0"/>
          </a:p>
        </p:txBody>
      </p:sp>
      <p:pic>
        <p:nvPicPr>
          <p:cNvPr id="1026" name="Picture 2" descr="8.3 Autoregressive models | Forecasting: Principles and Practice (2nd ed)">
            <a:extLst>
              <a:ext uri="{FF2B5EF4-FFF2-40B4-BE49-F238E27FC236}">
                <a16:creationId xmlns:a16="http://schemas.microsoft.com/office/drawing/2014/main" id="{4F78D78F-EEA3-884C-AD4C-666EEF177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956" y="2323193"/>
            <a:ext cx="5373913" cy="241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006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39E1-4EA0-3B4B-A57E-926E24914DCC}"/>
              </a:ext>
            </a:extLst>
          </p:cNvPr>
          <p:cNvSpPr>
            <a:spLocks noGrp="1"/>
          </p:cNvSpPr>
          <p:nvPr>
            <p:ph type="title"/>
          </p:nvPr>
        </p:nvSpPr>
        <p:spPr/>
        <p:txBody>
          <a:bodyPr/>
          <a:lstStyle/>
          <a:p>
            <a:r>
              <a:rPr lang="en-US" dirty="0"/>
              <a:t>ARIMA</a:t>
            </a:r>
          </a:p>
        </p:txBody>
      </p:sp>
      <p:sp>
        <p:nvSpPr>
          <p:cNvPr id="3" name="Content Placeholder 2">
            <a:extLst>
              <a:ext uri="{FF2B5EF4-FFF2-40B4-BE49-F238E27FC236}">
                <a16:creationId xmlns:a16="http://schemas.microsoft.com/office/drawing/2014/main" id="{6770B110-3DFD-754E-AE9A-266D5B21475F}"/>
              </a:ext>
            </a:extLst>
          </p:cNvPr>
          <p:cNvSpPr>
            <a:spLocks noGrp="1"/>
          </p:cNvSpPr>
          <p:nvPr>
            <p:ph idx="1"/>
          </p:nvPr>
        </p:nvSpPr>
        <p:spPr>
          <a:xfrm>
            <a:off x="838200" y="1825625"/>
            <a:ext cx="6928262" cy="4907684"/>
          </a:xfrm>
        </p:spPr>
        <p:txBody>
          <a:bodyPr>
            <a:normAutofit fontScale="85000" lnSpcReduction="20000"/>
          </a:bodyPr>
          <a:lstStyle/>
          <a:p>
            <a:r>
              <a:rPr lang="en-IN" dirty="0"/>
              <a:t>Auto Regressive Integrated Moving Average (ARIMA) model is among one of the more popular and widely used statistical methods for time-series forecasting.</a:t>
            </a:r>
          </a:p>
          <a:p>
            <a:r>
              <a:rPr lang="en-IN" dirty="0"/>
              <a:t>It is a class of statistical algorithms that captures the standard temporal dependencies that is unique to a time series data.</a:t>
            </a:r>
          </a:p>
          <a:p>
            <a:r>
              <a:rPr lang="en-IN" dirty="0"/>
              <a:t>ARIMA is an acronym for “autoregressive integrated moving average.” It’s a model used in statistics and econometrics to measure events that happen over a period of time.</a:t>
            </a:r>
          </a:p>
          <a:p>
            <a:r>
              <a:rPr lang="en-IN" dirty="0"/>
              <a:t>The model is used to understand past data or predict future data in a series. </a:t>
            </a:r>
          </a:p>
          <a:p>
            <a:r>
              <a:rPr lang="en-IN" dirty="0"/>
              <a:t>It’s used when a metric is recorded in regular intervals, from fractions of a second to daily, weekly or monthly periods. </a:t>
            </a:r>
            <a:endParaRPr lang="en-US" dirty="0"/>
          </a:p>
          <a:p>
            <a:endParaRPr lang="en-IN" dirty="0"/>
          </a:p>
        </p:txBody>
      </p:sp>
      <p:pic>
        <p:nvPicPr>
          <p:cNvPr id="2050" name="Picture 2" descr="ARIMA Stock Price Prediction is very bad - Cross Validated">
            <a:extLst>
              <a:ext uri="{FF2B5EF4-FFF2-40B4-BE49-F238E27FC236}">
                <a16:creationId xmlns:a16="http://schemas.microsoft.com/office/drawing/2014/main" id="{3A095242-033B-CE47-B7EF-B52F9F90C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915" y="1960500"/>
            <a:ext cx="4388085" cy="293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40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4398-B40E-7345-8739-70E545A09D4C}"/>
              </a:ext>
            </a:extLst>
          </p:cNvPr>
          <p:cNvSpPr>
            <a:spLocks noGrp="1"/>
          </p:cNvSpPr>
          <p:nvPr>
            <p:ph type="title"/>
          </p:nvPr>
        </p:nvSpPr>
        <p:spPr/>
        <p:txBody>
          <a:bodyPr/>
          <a:lstStyle/>
          <a:p>
            <a:r>
              <a:rPr lang="en-US" dirty="0"/>
              <a:t>Breaking AR,I,MA</a:t>
            </a:r>
          </a:p>
        </p:txBody>
      </p:sp>
      <p:sp>
        <p:nvSpPr>
          <p:cNvPr id="3" name="Content Placeholder 2">
            <a:extLst>
              <a:ext uri="{FF2B5EF4-FFF2-40B4-BE49-F238E27FC236}">
                <a16:creationId xmlns:a16="http://schemas.microsoft.com/office/drawing/2014/main" id="{E5F9CE1F-5C38-2947-B2C1-FFF10F500004}"/>
              </a:ext>
            </a:extLst>
          </p:cNvPr>
          <p:cNvSpPr>
            <a:spLocks noGrp="1"/>
          </p:cNvSpPr>
          <p:nvPr>
            <p:ph idx="1"/>
          </p:nvPr>
        </p:nvSpPr>
        <p:spPr>
          <a:xfrm>
            <a:off x="838200" y="1825625"/>
            <a:ext cx="6738257" cy="4351338"/>
          </a:xfrm>
        </p:spPr>
        <p:txBody>
          <a:bodyPr>
            <a:normAutofit fontScale="85000" lnSpcReduction="20000"/>
          </a:bodyPr>
          <a:lstStyle/>
          <a:p>
            <a:r>
              <a:rPr lang="en-IN" b="1" dirty="0"/>
              <a:t>Auto Regressive (AR)</a:t>
            </a:r>
            <a:r>
              <a:rPr lang="en-IN" dirty="0"/>
              <a:t> regression model is built on top of the autocorrelation concept, where the dependent variable depends on the past values of itself.</a:t>
            </a:r>
          </a:p>
          <a:p>
            <a:r>
              <a:rPr lang="en-IN" b="1" dirty="0"/>
              <a:t>Integrated(I): </a:t>
            </a:r>
            <a:r>
              <a:rPr lang="en-IN" dirty="0"/>
              <a:t>The integrated part of ARIMA attempts to convert the non-stationarity nature of the time-series data to something a little bit more stationary. By performing prediction on the </a:t>
            </a:r>
            <a:r>
              <a:rPr lang="en-IN" b="1" dirty="0"/>
              <a:t>difference</a:t>
            </a:r>
            <a:r>
              <a:rPr lang="en-IN" dirty="0"/>
              <a:t> between any two pair of observation rather than directly on the data itself.</a:t>
            </a:r>
          </a:p>
          <a:p>
            <a:r>
              <a:rPr lang="en-IN" b="1" dirty="0"/>
              <a:t>Moving Average(MA)</a:t>
            </a:r>
            <a:r>
              <a:rPr lang="en-IN" dirty="0"/>
              <a:t> attempts to reduce the noise in </a:t>
            </a:r>
            <a:r>
              <a:rPr lang="en-IN" dirty="0" err="1"/>
              <a:t>ourtime</a:t>
            </a:r>
            <a:r>
              <a:rPr lang="en-IN" dirty="0"/>
              <a:t> series data by performing some sort of aggregation operation to your past observations in terms of residual error.</a:t>
            </a:r>
            <a:endParaRPr lang="en-US" dirty="0"/>
          </a:p>
        </p:txBody>
      </p:sp>
      <p:pic>
        <p:nvPicPr>
          <p:cNvPr id="4" name="Picture 3">
            <a:extLst>
              <a:ext uri="{FF2B5EF4-FFF2-40B4-BE49-F238E27FC236}">
                <a16:creationId xmlns:a16="http://schemas.microsoft.com/office/drawing/2014/main" id="{9711A472-CEC2-7E4E-BCF3-4AFD05E2EF2C}"/>
              </a:ext>
            </a:extLst>
          </p:cNvPr>
          <p:cNvPicPr>
            <a:picLocks noChangeAspect="1"/>
          </p:cNvPicPr>
          <p:nvPr/>
        </p:nvPicPr>
        <p:blipFill>
          <a:blip r:embed="rId2"/>
          <a:stretch>
            <a:fillRect/>
          </a:stretch>
        </p:blipFill>
        <p:spPr>
          <a:xfrm>
            <a:off x="7553665" y="2536266"/>
            <a:ext cx="4638335" cy="1785468"/>
          </a:xfrm>
          <a:prstGeom prst="rect">
            <a:avLst/>
          </a:prstGeom>
        </p:spPr>
      </p:pic>
    </p:spTree>
    <p:extLst>
      <p:ext uri="{BB962C8B-B14F-4D97-AF65-F5344CB8AC3E}">
        <p14:creationId xmlns:p14="http://schemas.microsoft.com/office/powerpoint/2010/main" val="2577834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F1FB-8816-2D4D-8C69-AD2CA80EE2E9}"/>
              </a:ext>
            </a:extLst>
          </p:cNvPr>
          <p:cNvSpPr>
            <a:spLocks noGrp="1"/>
          </p:cNvSpPr>
          <p:nvPr>
            <p:ph type="title"/>
          </p:nvPr>
        </p:nvSpPr>
        <p:spPr/>
        <p:txBody>
          <a:bodyPr/>
          <a:lstStyle/>
          <a:p>
            <a:r>
              <a:rPr lang="en-US" dirty="0"/>
              <a:t>Advantages of ARIMA</a:t>
            </a:r>
          </a:p>
        </p:txBody>
      </p:sp>
      <p:sp>
        <p:nvSpPr>
          <p:cNvPr id="3" name="Content Placeholder 2">
            <a:extLst>
              <a:ext uri="{FF2B5EF4-FFF2-40B4-BE49-F238E27FC236}">
                <a16:creationId xmlns:a16="http://schemas.microsoft.com/office/drawing/2014/main" id="{100C447A-9796-2F44-966D-0E2B19CF8DA2}"/>
              </a:ext>
            </a:extLst>
          </p:cNvPr>
          <p:cNvSpPr>
            <a:spLocks noGrp="1"/>
          </p:cNvSpPr>
          <p:nvPr>
            <p:ph idx="1"/>
          </p:nvPr>
        </p:nvSpPr>
        <p:spPr/>
        <p:txBody>
          <a:bodyPr>
            <a:normAutofit fontScale="92500" lnSpcReduction="20000"/>
          </a:bodyPr>
          <a:lstStyle/>
          <a:p>
            <a:r>
              <a:rPr lang="en-IN" dirty="0"/>
              <a:t>The ARIMA is just an integrated version of the ARMA model. What that means is, we simply integrate the data (however many times is needed) to get a stationary set.</a:t>
            </a:r>
          </a:p>
          <a:p>
            <a:r>
              <a:rPr lang="en-IN" dirty="0"/>
              <a:t>An autoregressive model is a regression, just one in which some of the independent variables are past values of the dependent variable.</a:t>
            </a:r>
          </a:p>
          <a:p>
            <a:r>
              <a:rPr lang="en-IN" dirty="0"/>
              <a:t>ARIMA combines autoregressive with moving average terms and can adjust to different levels of integration. These are all adjustments you could make within a regression model.</a:t>
            </a:r>
          </a:p>
          <a:p>
            <a:r>
              <a:rPr lang="en-IN" dirty="0"/>
              <a:t>So there’s no real theoretical difference between AR-MA and ARIMA.</a:t>
            </a:r>
          </a:p>
          <a:p>
            <a:r>
              <a:rPr lang="en-IN" dirty="0"/>
              <a:t>The practical difference is ARIMA packages are built to assume time series data, whereas most regression packages make no special allowances for time-dependent data.</a:t>
            </a:r>
            <a:endParaRPr lang="en-IN" dirty="0">
              <a:effectLst/>
            </a:endParaRPr>
          </a:p>
          <a:p>
            <a:endParaRPr lang="en-US" dirty="0"/>
          </a:p>
        </p:txBody>
      </p:sp>
    </p:spTree>
    <p:extLst>
      <p:ext uri="{BB962C8B-B14F-4D97-AF65-F5344CB8AC3E}">
        <p14:creationId xmlns:p14="http://schemas.microsoft.com/office/powerpoint/2010/main" val="139698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5B20-2276-9544-BB3F-74BACF060949}"/>
              </a:ext>
            </a:extLst>
          </p:cNvPr>
          <p:cNvSpPr>
            <a:spLocks noGrp="1"/>
          </p:cNvSpPr>
          <p:nvPr>
            <p:ph type="title"/>
          </p:nvPr>
        </p:nvSpPr>
        <p:spPr/>
        <p:txBody>
          <a:bodyPr/>
          <a:lstStyle/>
          <a:p>
            <a:r>
              <a:rPr lang="en-US" dirty="0"/>
              <a:t>How ARIMA Works</a:t>
            </a:r>
          </a:p>
        </p:txBody>
      </p:sp>
      <p:pic>
        <p:nvPicPr>
          <p:cNvPr id="4" name="Picture 3">
            <a:extLst>
              <a:ext uri="{FF2B5EF4-FFF2-40B4-BE49-F238E27FC236}">
                <a16:creationId xmlns:a16="http://schemas.microsoft.com/office/drawing/2014/main" id="{99C6FD6C-22F8-8143-A354-6877FD6E1D44}"/>
              </a:ext>
            </a:extLst>
          </p:cNvPr>
          <p:cNvPicPr>
            <a:picLocks noChangeAspect="1"/>
          </p:cNvPicPr>
          <p:nvPr/>
        </p:nvPicPr>
        <p:blipFill>
          <a:blip r:embed="rId2"/>
          <a:stretch>
            <a:fillRect/>
          </a:stretch>
        </p:blipFill>
        <p:spPr>
          <a:xfrm>
            <a:off x="7147976" y="2374422"/>
            <a:ext cx="5044024" cy="2479335"/>
          </a:xfrm>
          <a:prstGeom prst="rect">
            <a:avLst/>
          </a:prstGeom>
        </p:spPr>
      </p:pic>
      <p:pic>
        <p:nvPicPr>
          <p:cNvPr id="5" name="Picture 4">
            <a:extLst>
              <a:ext uri="{FF2B5EF4-FFF2-40B4-BE49-F238E27FC236}">
                <a16:creationId xmlns:a16="http://schemas.microsoft.com/office/drawing/2014/main" id="{0D1DB48F-31BC-A34F-90EB-B6ACCC77A682}"/>
              </a:ext>
            </a:extLst>
          </p:cNvPr>
          <p:cNvPicPr>
            <a:picLocks noChangeAspect="1"/>
          </p:cNvPicPr>
          <p:nvPr/>
        </p:nvPicPr>
        <p:blipFill>
          <a:blip r:embed="rId3"/>
          <a:stretch>
            <a:fillRect/>
          </a:stretch>
        </p:blipFill>
        <p:spPr>
          <a:xfrm>
            <a:off x="261258" y="1876302"/>
            <a:ext cx="7138739" cy="3475576"/>
          </a:xfrm>
          <a:prstGeom prst="rect">
            <a:avLst/>
          </a:prstGeom>
        </p:spPr>
      </p:pic>
    </p:spTree>
    <p:extLst>
      <p:ext uri="{BB962C8B-B14F-4D97-AF65-F5344CB8AC3E}">
        <p14:creationId xmlns:p14="http://schemas.microsoft.com/office/powerpoint/2010/main" val="3097627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E78B-D7F7-D146-9A95-EA32CF143989}"/>
              </a:ext>
            </a:extLst>
          </p:cNvPr>
          <p:cNvSpPr>
            <a:spLocks noGrp="1"/>
          </p:cNvSpPr>
          <p:nvPr>
            <p:ph type="title"/>
          </p:nvPr>
        </p:nvSpPr>
        <p:spPr/>
        <p:txBody>
          <a:bodyPr/>
          <a:lstStyle/>
          <a:p>
            <a:r>
              <a:rPr lang="en-US" dirty="0"/>
              <a:t>How ARIMA Works</a:t>
            </a:r>
          </a:p>
        </p:txBody>
      </p:sp>
      <p:pic>
        <p:nvPicPr>
          <p:cNvPr id="4" name="Picture 3">
            <a:extLst>
              <a:ext uri="{FF2B5EF4-FFF2-40B4-BE49-F238E27FC236}">
                <a16:creationId xmlns:a16="http://schemas.microsoft.com/office/drawing/2014/main" id="{D94585E5-25C8-CF4F-BDE6-A961A5437A10}"/>
              </a:ext>
            </a:extLst>
          </p:cNvPr>
          <p:cNvPicPr>
            <a:picLocks noChangeAspect="1"/>
          </p:cNvPicPr>
          <p:nvPr/>
        </p:nvPicPr>
        <p:blipFill>
          <a:blip r:embed="rId2"/>
          <a:stretch>
            <a:fillRect/>
          </a:stretch>
        </p:blipFill>
        <p:spPr>
          <a:xfrm>
            <a:off x="838200" y="1304175"/>
            <a:ext cx="10561978" cy="5188700"/>
          </a:xfrm>
          <a:prstGeom prst="rect">
            <a:avLst/>
          </a:prstGeom>
        </p:spPr>
      </p:pic>
    </p:spTree>
    <p:extLst>
      <p:ext uri="{BB962C8B-B14F-4D97-AF65-F5344CB8AC3E}">
        <p14:creationId xmlns:p14="http://schemas.microsoft.com/office/powerpoint/2010/main" val="2128455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B5A5-0E0D-3F46-BFC7-70938C352CAF}"/>
              </a:ext>
            </a:extLst>
          </p:cNvPr>
          <p:cNvSpPr>
            <a:spLocks noGrp="1"/>
          </p:cNvSpPr>
          <p:nvPr>
            <p:ph type="title"/>
          </p:nvPr>
        </p:nvSpPr>
        <p:spPr/>
        <p:txBody>
          <a:bodyPr/>
          <a:lstStyle/>
          <a:p>
            <a:r>
              <a:rPr lang="en-US" dirty="0"/>
              <a:t>How ARIMA Works</a:t>
            </a:r>
          </a:p>
        </p:txBody>
      </p:sp>
      <p:sp>
        <p:nvSpPr>
          <p:cNvPr id="3" name="Content Placeholder 2">
            <a:extLst>
              <a:ext uri="{FF2B5EF4-FFF2-40B4-BE49-F238E27FC236}">
                <a16:creationId xmlns:a16="http://schemas.microsoft.com/office/drawing/2014/main" id="{61C0BCA0-7F5C-554D-9C2A-757491C5C827}"/>
              </a:ext>
            </a:extLst>
          </p:cNvPr>
          <p:cNvSpPr>
            <a:spLocks noGrp="1"/>
          </p:cNvSpPr>
          <p:nvPr>
            <p:ph idx="1"/>
          </p:nvPr>
        </p:nvSpPr>
        <p:spPr/>
        <p:txBody>
          <a:bodyPr>
            <a:normAutofit fontScale="92500" lnSpcReduction="20000"/>
          </a:bodyPr>
          <a:lstStyle/>
          <a:p>
            <a:r>
              <a:rPr lang="en-US" dirty="0"/>
              <a:t>We will start with the single level of integration, and fit the basic ARIMA (1, 1, 1).</a:t>
            </a:r>
          </a:p>
          <a:p>
            <a:r>
              <a:rPr lang="en-US" dirty="0"/>
              <a:t>Residual of the ARIMA fitting model explains till what number of lags our model is able to predict the series. Hence, residual for near about lags should be insignificant.</a:t>
            </a:r>
          </a:p>
          <a:p>
            <a:r>
              <a:rPr lang="en-US" dirty="0"/>
              <a:t>This means that the residual should follow a White noise and </a:t>
            </a:r>
            <a:r>
              <a:rPr lang="en-US" dirty="0" err="1"/>
              <a:t>inorder</a:t>
            </a:r>
            <a:r>
              <a:rPr lang="en-US" dirty="0"/>
              <a:t> the analyze that we will plot ACF graph to see the significance of residual till each lag.</a:t>
            </a:r>
          </a:p>
          <a:p>
            <a:r>
              <a:rPr lang="en-US" dirty="0"/>
              <a:t>IF the near about lag is significant we will increase the number the p(AR) and q(MA) component and check the significance in the same way</a:t>
            </a:r>
          </a:p>
          <a:p>
            <a:r>
              <a:rPr lang="en-US" dirty="0"/>
              <a:t>We will also see the significance of nested models just to get the best fit on data</a:t>
            </a:r>
          </a:p>
        </p:txBody>
      </p:sp>
    </p:spTree>
    <p:extLst>
      <p:ext uri="{BB962C8B-B14F-4D97-AF65-F5344CB8AC3E}">
        <p14:creationId xmlns:p14="http://schemas.microsoft.com/office/powerpoint/2010/main" val="1060635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3B2-E8F6-A141-A33D-F67F5CCACE04}"/>
              </a:ext>
            </a:extLst>
          </p:cNvPr>
          <p:cNvSpPr>
            <a:spLocks noGrp="1"/>
          </p:cNvSpPr>
          <p:nvPr>
            <p:ph type="title"/>
          </p:nvPr>
        </p:nvSpPr>
        <p:spPr/>
        <p:txBody>
          <a:bodyPr/>
          <a:lstStyle/>
          <a:p>
            <a:r>
              <a:rPr lang="en-US" dirty="0"/>
              <a:t>ARIMAX</a:t>
            </a:r>
          </a:p>
        </p:txBody>
      </p:sp>
      <p:sp>
        <p:nvSpPr>
          <p:cNvPr id="3" name="Content Placeholder 2">
            <a:extLst>
              <a:ext uri="{FF2B5EF4-FFF2-40B4-BE49-F238E27FC236}">
                <a16:creationId xmlns:a16="http://schemas.microsoft.com/office/drawing/2014/main" id="{2F488DCE-1480-C04E-854C-18D5FC5A3ED4}"/>
              </a:ext>
            </a:extLst>
          </p:cNvPr>
          <p:cNvSpPr>
            <a:spLocks noGrp="1"/>
          </p:cNvSpPr>
          <p:nvPr>
            <p:ph idx="1"/>
          </p:nvPr>
        </p:nvSpPr>
        <p:spPr/>
        <p:txBody>
          <a:bodyPr/>
          <a:lstStyle/>
          <a:p>
            <a:r>
              <a:rPr lang="en-US" dirty="0"/>
              <a:t>The names ARMAX and ARIMAX come as extensions of the ARMA and ARIMA respectively.</a:t>
            </a:r>
          </a:p>
          <a:p>
            <a:r>
              <a:rPr lang="en-IN" dirty="0"/>
              <a:t>The X added to the end stands for “exogenous”. In other words, it suggests adding a separate different outside variable to help measure our endogenous variable.</a:t>
            </a:r>
          </a:p>
          <a:p>
            <a:r>
              <a:rPr lang="en-IN" dirty="0"/>
              <a:t>It can be a time-varying measurement like the inflation rate or the price of a different index. Or a categorical variable separating the different days of the week. It can also be a Boolean accounting for the special festive periods. Finally, it can stand for a combination of several different external factors.</a:t>
            </a:r>
            <a:endParaRPr lang="en-US" dirty="0"/>
          </a:p>
        </p:txBody>
      </p:sp>
    </p:spTree>
    <p:extLst>
      <p:ext uri="{BB962C8B-B14F-4D97-AF65-F5344CB8AC3E}">
        <p14:creationId xmlns:p14="http://schemas.microsoft.com/office/powerpoint/2010/main" val="1980865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5985-A0BA-DE4A-96C1-798C57C73911}"/>
              </a:ext>
            </a:extLst>
          </p:cNvPr>
          <p:cNvSpPr>
            <a:spLocks noGrp="1"/>
          </p:cNvSpPr>
          <p:nvPr>
            <p:ph type="title"/>
          </p:nvPr>
        </p:nvSpPr>
        <p:spPr/>
        <p:txBody>
          <a:bodyPr/>
          <a:lstStyle/>
          <a:p>
            <a:r>
              <a:rPr lang="en-US" dirty="0"/>
              <a:t>SARIMAX</a:t>
            </a:r>
          </a:p>
        </p:txBody>
      </p:sp>
      <p:sp>
        <p:nvSpPr>
          <p:cNvPr id="3" name="Content Placeholder 2">
            <a:extLst>
              <a:ext uri="{FF2B5EF4-FFF2-40B4-BE49-F238E27FC236}">
                <a16:creationId xmlns:a16="http://schemas.microsoft.com/office/drawing/2014/main" id="{FD70122E-AB6B-4B4C-9EB8-2F4799BD28CA}"/>
              </a:ext>
            </a:extLst>
          </p:cNvPr>
          <p:cNvSpPr>
            <a:spLocks noGrp="1"/>
          </p:cNvSpPr>
          <p:nvPr>
            <p:ph idx="1"/>
          </p:nvPr>
        </p:nvSpPr>
        <p:spPr/>
        <p:txBody>
          <a:bodyPr>
            <a:normAutofit fontScale="92500" lnSpcReduction="20000"/>
          </a:bodyPr>
          <a:lstStyle/>
          <a:p>
            <a:r>
              <a:rPr lang="en-IN" dirty="0"/>
              <a:t>SARIMAX(Seasonal Auto-Regressive Integrated Moving Average with </a:t>
            </a:r>
            <a:r>
              <a:rPr lang="en-IN" dirty="0" err="1"/>
              <a:t>eXogenous</a:t>
            </a:r>
            <a:r>
              <a:rPr lang="en-IN" dirty="0"/>
              <a:t> factors) is an updated version of the ARIMA model</a:t>
            </a:r>
          </a:p>
          <a:p>
            <a:r>
              <a:rPr lang="en-IN" dirty="0"/>
              <a:t> ARIMA includes an autoregressive integrated moving average, while SARIMAX includes seasonal effects and </a:t>
            </a:r>
            <a:r>
              <a:rPr lang="en-IN" dirty="0" err="1"/>
              <a:t>eXogenous</a:t>
            </a:r>
            <a:r>
              <a:rPr lang="en-IN" dirty="0"/>
              <a:t> factors with the autoregressive and moving average component in the model.</a:t>
            </a:r>
          </a:p>
          <a:p>
            <a:r>
              <a:rPr lang="en-IN" dirty="0"/>
              <a:t>Another seasonal equivalent model holds the seasonal pattern; it can also deal with external effects. This feature of the model differs from other models.</a:t>
            </a:r>
          </a:p>
          <a:p>
            <a:r>
              <a:rPr lang="en-IN" dirty="0"/>
              <a:t>For example, in a time series, the temperature has seasonal effects like it is low in winter, high in summers. Still, with the effect of external factors like humidity, the temperature in winter is increased and also due to rain, there is a chance of lower temperature. We can’t predict the exact value for these factors if they do not appear in a cyclic or any seasonal behaviour.</a:t>
            </a:r>
            <a:endParaRPr lang="en-US" dirty="0"/>
          </a:p>
        </p:txBody>
      </p:sp>
    </p:spTree>
    <p:extLst>
      <p:ext uri="{BB962C8B-B14F-4D97-AF65-F5344CB8AC3E}">
        <p14:creationId xmlns:p14="http://schemas.microsoft.com/office/powerpoint/2010/main" val="106796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3D9B-5178-E242-A35E-2B11D9F60588}"/>
              </a:ext>
            </a:extLst>
          </p:cNvPr>
          <p:cNvSpPr>
            <a:spLocks noGrp="1"/>
          </p:cNvSpPr>
          <p:nvPr>
            <p:ph type="title"/>
          </p:nvPr>
        </p:nvSpPr>
        <p:spPr/>
        <p:txBody>
          <a:bodyPr/>
          <a:lstStyle/>
          <a:p>
            <a:r>
              <a:rPr lang="en-US" dirty="0"/>
              <a:t>Time Series Introduction</a:t>
            </a:r>
          </a:p>
        </p:txBody>
      </p:sp>
      <p:sp>
        <p:nvSpPr>
          <p:cNvPr id="3" name="Content Placeholder 2">
            <a:extLst>
              <a:ext uri="{FF2B5EF4-FFF2-40B4-BE49-F238E27FC236}">
                <a16:creationId xmlns:a16="http://schemas.microsoft.com/office/drawing/2014/main" id="{265FA5F4-8D6B-5F4D-BB45-44EDE6D08CAE}"/>
              </a:ext>
            </a:extLst>
          </p:cNvPr>
          <p:cNvSpPr>
            <a:spLocks noGrp="1"/>
          </p:cNvSpPr>
          <p:nvPr>
            <p:ph idx="1"/>
          </p:nvPr>
        </p:nvSpPr>
        <p:spPr>
          <a:xfrm>
            <a:off x="838200" y="1825625"/>
            <a:ext cx="5835732" cy="4351338"/>
          </a:xfrm>
        </p:spPr>
        <p:txBody>
          <a:bodyPr>
            <a:normAutofit fontScale="70000" lnSpcReduction="20000"/>
          </a:bodyPr>
          <a:lstStyle/>
          <a:p>
            <a:r>
              <a:rPr lang="en-US" dirty="0"/>
              <a:t>We're going to discover how it differs from other types of data you've previously encountered and why</a:t>
            </a:r>
          </a:p>
          <a:p>
            <a:r>
              <a:rPr lang="en-IN" dirty="0"/>
              <a:t>Time series is a sequence of information which attaches a time period to each value</a:t>
            </a:r>
          </a:p>
          <a:p>
            <a:r>
              <a:rPr lang="en-IN" dirty="0"/>
              <a:t>The value can be pretty much anything measurable.</a:t>
            </a:r>
          </a:p>
          <a:p>
            <a:r>
              <a:rPr lang="en-IN" dirty="0"/>
              <a:t>It depends on time in some way, like prices, humidity or number of people.</a:t>
            </a:r>
          </a:p>
          <a:p>
            <a:r>
              <a:rPr lang="en-IN" dirty="0"/>
              <a:t>As long as the values we record are unambiguous, any medium could be measured with Time series.</a:t>
            </a:r>
          </a:p>
          <a:p>
            <a:r>
              <a:rPr lang="en-IN" dirty="0"/>
              <a:t>There aren't any limitations regarding the total time span of our Time series.</a:t>
            </a:r>
          </a:p>
          <a:p>
            <a:r>
              <a:rPr lang="en-IN" dirty="0"/>
              <a:t>It could be a minute, a day, a month or even a century.</a:t>
            </a:r>
          </a:p>
          <a:p>
            <a:r>
              <a:rPr lang="en-IN" dirty="0"/>
              <a:t>All we need is a starting and an ending point.</a:t>
            </a:r>
          </a:p>
          <a:p>
            <a:endParaRPr lang="en-IN" dirty="0"/>
          </a:p>
          <a:p>
            <a:endParaRPr lang="en-US" dirty="0"/>
          </a:p>
        </p:txBody>
      </p:sp>
      <p:pic>
        <p:nvPicPr>
          <p:cNvPr id="3074" name="Picture 2" descr="Time Series in 5-Minutes, Part 6: Modeling Time Series Data">
            <a:extLst>
              <a:ext uri="{FF2B5EF4-FFF2-40B4-BE49-F238E27FC236}">
                <a16:creationId xmlns:a16="http://schemas.microsoft.com/office/drawing/2014/main" id="{B9F5FF28-BA14-9A4C-8D02-E916BBE50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504" y="2101932"/>
            <a:ext cx="5604496" cy="314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9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36A8-D2A4-CF41-9593-7F40863CCDBF}"/>
              </a:ext>
            </a:extLst>
          </p:cNvPr>
          <p:cNvSpPr>
            <a:spLocks noGrp="1"/>
          </p:cNvSpPr>
          <p:nvPr>
            <p:ph type="title"/>
          </p:nvPr>
        </p:nvSpPr>
        <p:spPr/>
        <p:txBody>
          <a:bodyPr/>
          <a:lstStyle/>
          <a:p>
            <a:r>
              <a:rPr lang="en-US" dirty="0"/>
              <a:t>Time Series Basics</a:t>
            </a:r>
          </a:p>
        </p:txBody>
      </p:sp>
      <p:sp>
        <p:nvSpPr>
          <p:cNvPr id="3" name="Content Placeholder 2">
            <a:extLst>
              <a:ext uri="{FF2B5EF4-FFF2-40B4-BE49-F238E27FC236}">
                <a16:creationId xmlns:a16="http://schemas.microsoft.com/office/drawing/2014/main" id="{2EDDDB7F-C5AA-9845-8EB5-A1665D6BA8D4}"/>
              </a:ext>
            </a:extLst>
          </p:cNvPr>
          <p:cNvSpPr>
            <a:spLocks noGrp="1"/>
          </p:cNvSpPr>
          <p:nvPr>
            <p:ph idx="1"/>
          </p:nvPr>
        </p:nvSpPr>
        <p:spPr/>
        <p:txBody>
          <a:bodyPr/>
          <a:lstStyle/>
          <a:p>
            <a:r>
              <a:rPr lang="en-US" dirty="0"/>
              <a:t>Chronological Data</a:t>
            </a:r>
          </a:p>
          <a:p>
            <a:r>
              <a:rPr lang="en-US" dirty="0"/>
              <a:t>Cannot be shuffled</a:t>
            </a:r>
          </a:p>
          <a:p>
            <a:r>
              <a:rPr lang="en-US" dirty="0"/>
              <a:t>Each row indicate specific time record</a:t>
            </a:r>
          </a:p>
          <a:p>
            <a:r>
              <a:rPr lang="en-US" dirty="0"/>
              <a:t>Train – Test split happens chronologically</a:t>
            </a:r>
          </a:p>
          <a:p>
            <a:r>
              <a:rPr lang="en-US" dirty="0"/>
              <a:t>Data is analyzed univariately (for given use case)</a:t>
            </a:r>
          </a:p>
          <a:p>
            <a:r>
              <a:rPr lang="en-US" dirty="0"/>
              <a:t>Nature of the data represents if it can be predicted or not</a:t>
            </a:r>
          </a:p>
        </p:txBody>
      </p:sp>
      <p:pic>
        <p:nvPicPr>
          <p:cNvPr id="2050" name="Picture 2" descr="Time Series Analysis - New Features in Maple 18 – Maplesoft">
            <a:extLst>
              <a:ext uri="{FF2B5EF4-FFF2-40B4-BE49-F238E27FC236}">
                <a16:creationId xmlns:a16="http://schemas.microsoft.com/office/drawing/2014/main" id="{7395DA3A-A923-DC42-BEEF-7C522BE85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438" y="365124"/>
            <a:ext cx="6276069" cy="21999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DE780C-5DE7-874C-BE81-5F83C541B02C}"/>
              </a:ext>
            </a:extLst>
          </p:cNvPr>
          <p:cNvPicPr>
            <a:picLocks noChangeAspect="1"/>
          </p:cNvPicPr>
          <p:nvPr/>
        </p:nvPicPr>
        <p:blipFill>
          <a:blip r:embed="rId3"/>
          <a:stretch>
            <a:fillRect/>
          </a:stretch>
        </p:blipFill>
        <p:spPr>
          <a:xfrm>
            <a:off x="7647425" y="4874285"/>
            <a:ext cx="4162089" cy="1618590"/>
          </a:xfrm>
          <a:prstGeom prst="rect">
            <a:avLst/>
          </a:prstGeom>
        </p:spPr>
      </p:pic>
    </p:spTree>
    <p:extLst>
      <p:ext uri="{BB962C8B-B14F-4D97-AF65-F5344CB8AC3E}">
        <p14:creationId xmlns:p14="http://schemas.microsoft.com/office/powerpoint/2010/main" val="38002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7C64-AE41-F343-B1A6-69115DFFD5E6}"/>
              </a:ext>
            </a:extLst>
          </p:cNvPr>
          <p:cNvSpPr>
            <a:spLocks noGrp="1"/>
          </p:cNvSpPr>
          <p:nvPr>
            <p:ph type="title"/>
          </p:nvPr>
        </p:nvSpPr>
        <p:spPr/>
        <p:txBody>
          <a:bodyPr/>
          <a:lstStyle/>
          <a:p>
            <a:r>
              <a:rPr lang="en-US" dirty="0"/>
              <a:t>Data Examining &amp; Preprocessing</a:t>
            </a:r>
          </a:p>
        </p:txBody>
      </p:sp>
      <p:sp>
        <p:nvSpPr>
          <p:cNvPr id="3" name="Content Placeholder 2">
            <a:extLst>
              <a:ext uri="{FF2B5EF4-FFF2-40B4-BE49-F238E27FC236}">
                <a16:creationId xmlns:a16="http://schemas.microsoft.com/office/drawing/2014/main" id="{21A1C631-62B0-604C-BA36-F43D33AAC3D0}"/>
              </a:ext>
            </a:extLst>
          </p:cNvPr>
          <p:cNvSpPr>
            <a:spLocks noGrp="1"/>
          </p:cNvSpPr>
          <p:nvPr>
            <p:ph idx="1"/>
          </p:nvPr>
        </p:nvSpPr>
        <p:spPr/>
        <p:txBody>
          <a:bodyPr/>
          <a:lstStyle/>
          <a:p>
            <a:r>
              <a:rPr lang="en-US" dirty="0"/>
              <a:t>Reading Data using Pandas – describe, head</a:t>
            </a:r>
          </a:p>
          <a:p>
            <a:r>
              <a:rPr lang="en-US" dirty="0"/>
              <a:t>Check for null values</a:t>
            </a:r>
          </a:p>
          <a:p>
            <a:r>
              <a:rPr lang="en-US" dirty="0"/>
              <a:t>Line plot for each feature</a:t>
            </a:r>
          </a:p>
          <a:p>
            <a:r>
              <a:rPr lang="en-US" dirty="0"/>
              <a:t>Convert Date from String to Date time feature</a:t>
            </a:r>
          </a:p>
          <a:p>
            <a:r>
              <a:rPr lang="en-US" dirty="0"/>
              <a:t>Setting the desired frequency</a:t>
            </a:r>
          </a:p>
          <a:p>
            <a:r>
              <a:rPr lang="en-US" dirty="0"/>
              <a:t>Handling missing Values</a:t>
            </a:r>
          </a:p>
          <a:p>
            <a:r>
              <a:rPr lang="en-US" dirty="0"/>
              <a:t>QQ plots</a:t>
            </a:r>
          </a:p>
          <a:p>
            <a:endParaRPr lang="en-US" dirty="0"/>
          </a:p>
        </p:txBody>
      </p:sp>
      <p:pic>
        <p:nvPicPr>
          <p:cNvPr id="4" name="Picture 3">
            <a:extLst>
              <a:ext uri="{FF2B5EF4-FFF2-40B4-BE49-F238E27FC236}">
                <a16:creationId xmlns:a16="http://schemas.microsoft.com/office/drawing/2014/main" id="{39B5F199-BB1A-E040-9231-31046F80E26B}"/>
              </a:ext>
            </a:extLst>
          </p:cNvPr>
          <p:cNvPicPr>
            <a:picLocks noChangeAspect="1"/>
          </p:cNvPicPr>
          <p:nvPr/>
        </p:nvPicPr>
        <p:blipFill>
          <a:blip r:embed="rId2"/>
          <a:stretch>
            <a:fillRect/>
          </a:stretch>
        </p:blipFill>
        <p:spPr>
          <a:xfrm>
            <a:off x="5438460" y="4762005"/>
            <a:ext cx="6504157" cy="2010979"/>
          </a:xfrm>
          <a:prstGeom prst="rect">
            <a:avLst/>
          </a:prstGeom>
        </p:spPr>
      </p:pic>
      <p:pic>
        <p:nvPicPr>
          <p:cNvPr id="5" name="Picture 4">
            <a:extLst>
              <a:ext uri="{FF2B5EF4-FFF2-40B4-BE49-F238E27FC236}">
                <a16:creationId xmlns:a16="http://schemas.microsoft.com/office/drawing/2014/main" id="{A7F27221-E431-3842-9028-A508D349CD09}"/>
              </a:ext>
            </a:extLst>
          </p:cNvPr>
          <p:cNvPicPr>
            <a:picLocks noChangeAspect="1"/>
          </p:cNvPicPr>
          <p:nvPr/>
        </p:nvPicPr>
        <p:blipFill>
          <a:blip r:embed="rId3"/>
          <a:stretch>
            <a:fillRect/>
          </a:stretch>
        </p:blipFill>
        <p:spPr>
          <a:xfrm>
            <a:off x="7873057" y="1825625"/>
            <a:ext cx="4162089" cy="1618590"/>
          </a:xfrm>
          <a:prstGeom prst="rect">
            <a:avLst/>
          </a:prstGeom>
        </p:spPr>
      </p:pic>
    </p:spTree>
    <p:extLst>
      <p:ext uri="{BB962C8B-B14F-4D97-AF65-F5344CB8AC3E}">
        <p14:creationId xmlns:p14="http://schemas.microsoft.com/office/powerpoint/2010/main" val="82806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EFF0-251D-40A4-A156-01D2B027D9DA}"/>
              </a:ext>
            </a:extLst>
          </p:cNvPr>
          <p:cNvSpPr>
            <a:spLocks noGrp="1"/>
          </p:cNvSpPr>
          <p:nvPr>
            <p:ph type="title"/>
          </p:nvPr>
        </p:nvSpPr>
        <p:spPr/>
        <p:txBody>
          <a:bodyPr/>
          <a:lstStyle/>
          <a:p>
            <a:r>
              <a:rPr lang="en-US" sz="4000" b="1" dirty="0"/>
              <a:t>White Noise</a:t>
            </a:r>
            <a:endParaRPr lang="en-IN" sz="4000" b="1" dirty="0"/>
          </a:p>
        </p:txBody>
      </p:sp>
      <p:sp>
        <p:nvSpPr>
          <p:cNvPr id="3" name="Content Placeholder 2">
            <a:extLst>
              <a:ext uri="{FF2B5EF4-FFF2-40B4-BE49-F238E27FC236}">
                <a16:creationId xmlns:a16="http://schemas.microsoft.com/office/drawing/2014/main" id="{59D0B4EE-1DA0-4DED-83AC-F1499B92626C}"/>
              </a:ext>
            </a:extLst>
          </p:cNvPr>
          <p:cNvSpPr>
            <a:spLocks noGrp="1"/>
          </p:cNvSpPr>
          <p:nvPr>
            <p:ph idx="1"/>
          </p:nvPr>
        </p:nvSpPr>
        <p:spPr>
          <a:xfrm>
            <a:off x="838200" y="1524000"/>
            <a:ext cx="10515600" cy="4652963"/>
          </a:xfrm>
        </p:spPr>
        <p:txBody>
          <a:bodyPr/>
          <a:lstStyle/>
          <a:p>
            <a:pPr marL="0" indent="0" algn="just" fontAlgn="base">
              <a:buNone/>
            </a:pPr>
            <a:r>
              <a:rPr lang="en-US" sz="2100" dirty="0">
                <a:latin typeface="Times New Roman" panose="02020603050405020304" pitchFamily="18" charset="0"/>
                <a:cs typeface="Times New Roman" panose="02020603050405020304" pitchFamily="18" charset="0"/>
              </a:rPr>
              <a:t>A time series is not white noise if one or more of the following conditions are true:</a:t>
            </a:r>
          </a:p>
          <a:p>
            <a:pPr algn="just" fontAlgn="base"/>
            <a:endParaRPr lang="en-US" sz="2100" dirty="0">
              <a:latin typeface="Times New Roman" panose="02020603050405020304" pitchFamily="18" charset="0"/>
              <a:cs typeface="Times New Roman" panose="02020603050405020304" pitchFamily="18" charset="0"/>
            </a:endParaRPr>
          </a:p>
          <a:p>
            <a:pPr algn="just" fontAlgn="base"/>
            <a:r>
              <a:rPr lang="en-US" sz="2100" dirty="0">
                <a:latin typeface="Times New Roman" panose="02020603050405020304" pitchFamily="18" charset="0"/>
                <a:cs typeface="Times New Roman" panose="02020603050405020304" pitchFamily="18" charset="0"/>
              </a:rPr>
              <a:t>Is the mean/level non-zero? </a:t>
            </a:r>
          </a:p>
          <a:p>
            <a:pPr algn="just" fontAlgn="base"/>
            <a:r>
              <a:rPr lang="en-US" sz="2100" dirty="0">
                <a:latin typeface="Times New Roman" panose="02020603050405020304" pitchFamily="18" charset="0"/>
                <a:cs typeface="Times New Roman" panose="02020603050405020304" pitchFamily="18" charset="0"/>
              </a:rPr>
              <a:t>Does the mean/level change over time? </a:t>
            </a:r>
          </a:p>
          <a:p>
            <a:pPr algn="just" fontAlgn="base"/>
            <a:r>
              <a:rPr lang="en-US" sz="2100" dirty="0">
                <a:latin typeface="Times New Roman" panose="02020603050405020304" pitchFamily="18" charset="0"/>
                <a:cs typeface="Times New Roman" panose="02020603050405020304" pitchFamily="18" charset="0"/>
              </a:rPr>
              <a:t>Does the variance change over time? </a:t>
            </a:r>
          </a:p>
          <a:p>
            <a:pPr algn="just" fontAlgn="base"/>
            <a:r>
              <a:rPr lang="en-US" sz="2100" dirty="0">
                <a:latin typeface="Times New Roman" panose="02020603050405020304" pitchFamily="18" charset="0"/>
                <a:cs typeface="Times New Roman" panose="02020603050405020304" pitchFamily="18" charset="0"/>
              </a:rPr>
              <a:t>Do values correlate with lag values?</a:t>
            </a:r>
          </a:p>
          <a:p>
            <a:pPr algn="just" fontAlgn="base"/>
            <a:endParaRPr lang="en-US" sz="2100" dirty="0">
              <a:latin typeface="Times New Roman" panose="02020603050405020304" pitchFamily="18" charset="0"/>
              <a:cs typeface="Times New Roman" panose="02020603050405020304" pitchFamily="18" charset="0"/>
            </a:endParaRPr>
          </a:p>
          <a:p>
            <a:pPr marL="0" indent="0" algn="just" fontAlgn="base">
              <a:buNone/>
            </a:pPr>
            <a:r>
              <a:rPr lang="en-US" sz="2100" dirty="0">
                <a:latin typeface="Times New Roman" panose="02020603050405020304" pitchFamily="18" charset="0"/>
                <a:cs typeface="Times New Roman" panose="02020603050405020304" pitchFamily="18" charset="0"/>
              </a:rPr>
              <a:t>White noise time series is defined by a </a:t>
            </a:r>
            <a:r>
              <a:rPr lang="en-US" sz="2100" b="1" dirty="0">
                <a:latin typeface="Times New Roman" panose="02020603050405020304" pitchFamily="18" charset="0"/>
                <a:cs typeface="Times New Roman" panose="02020603050405020304" pitchFamily="18" charset="0"/>
              </a:rPr>
              <a:t>zero mean, constant variance, and zero correlation</a:t>
            </a:r>
            <a:r>
              <a:rPr lang="en-US" sz="2100" dirty="0">
                <a:latin typeface="Times New Roman" panose="02020603050405020304" pitchFamily="18" charset="0"/>
                <a:cs typeface="Times New Roman" panose="02020603050405020304" pitchFamily="18" charset="0"/>
              </a:rPr>
              <a:t>. If our time series is white noise, it cannot be predicted/modeled.</a:t>
            </a:r>
          </a:p>
          <a:p>
            <a:pPr marL="0" indent="0">
              <a:buNone/>
            </a:pPr>
            <a:endParaRPr lang="en-IN" dirty="0"/>
          </a:p>
        </p:txBody>
      </p:sp>
    </p:spTree>
    <p:extLst>
      <p:ext uri="{BB962C8B-B14F-4D97-AF65-F5344CB8AC3E}">
        <p14:creationId xmlns:p14="http://schemas.microsoft.com/office/powerpoint/2010/main" val="203647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0BCE64C-4343-4B7C-A674-919717C610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2713" y="2458279"/>
            <a:ext cx="6506817" cy="31884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448C92C-2DAD-499D-8166-5217565F8DA7}"/>
              </a:ext>
            </a:extLst>
          </p:cNvPr>
          <p:cNvPicPr>
            <a:picLocks noChangeAspect="1"/>
          </p:cNvPicPr>
          <p:nvPr/>
        </p:nvPicPr>
        <p:blipFill>
          <a:blip r:embed="rId3"/>
          <a:stretch>
            <a:fillRect/>
          </a:stretch>
        </p:blipFill>
        <p:spPr>
          <a:xfrm>
            <a:off x="742122" y="514106"/>
            <a:ext cx="9766852" cy="1394207"/>
          </a:xfrm>
          <a:prstGeom prst="rect">
            <a:avLst/>
          </a:prstGeom>
        </p:spPr>
      </p:pic>
    </p:spTree>
    <p:extLst>
      <p:ext uri="{BB962C8B-B14F-4D97-AF65-F5344CB8AC3E}">
        <p14:creationId xmlns:p14="http://schemas.microsoft.com/office/powerpoint/2010/main" val="249407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EC1F8-A7A8-405E-AC6F-E90D71D98F7F}"/>
              </a:ext>
            </a:extLst>
          </p:cNvPr>
          <p:cNvSpPr>
            <a:spLocks noGrp="1"/>
          </p:cNvSpPr>
          <p:nvPr>
            <p:ph idx="1"/>
          </p:nvPr>
        </p:nvSpPr>
        <p:spPr>
          <a:xfrm>
            <a:off x="838200" y="1033670"/>
            <a:ext cx="10515600" cy="5143293"/>
          </a:xfrm>
        </p:spPr>
        <p:txBody>
          <a:bodyPr/>
          <a:lstStyle/>
          <a:p>
            <a:pPr algn="just" fontAlgn="base"/>
            <a:r>
              <a:rPr lang="en-US" sz="2100" dirty="0">
                <a:latin typeface="Times New Roman" panose="02020603050405020304" pitchFamily="18" charset="0"/>
                <a:cs typeface="Times New Roman" panose="02020603050405020304" pitchFamily="18" charset="0"/>
              </a:rPr>
              <a:t>A random walk is another time series model where the current observation is equal to the previous observation with a random step up or down.</a:t>
            </a:r>
          </a:p>
          <a:p>
            <a:pPr algn="just" fontAlgn="base"/>
            <a:endParaRPr lang="en-US" sz="2100" dirty="0">
              <a:latin typeface="Times New Roman" panose="02020603050405020304" pitchFamily="18" charset="0"/>
              <a:cs typeface="Times New Roman" panose="02020603050405020304" pitchFamily="18" charset="0"/>
            </a:endParaRPr>
          </a:p>
          <a:p>
            <a:pPr algn="just" fontAlgn="base"/>
            <a:r>
              <a:rPr lang="en-US" sz="2100" dirty="0">
                <a:latin typeface="Times New Roman" panose="02020603050405020304" pitchFamily="18" charset="0"/>
                <a:cs typeface="Times New Roman" panose="02020603050405020304" pitchFamily="18" charset="0"/>
              </a:rPr>
              <a:t>Random walk is not Stationary</a:t>
            </a:r>
          </a:p>
          <a:p>
            <a:pPr algn="just" fontAlgn="base"/>
            <a:endParaRPr lang="en-US" sz="2100" dirty="0">
              <a:latin typeface="Times New Roman" panose="02020603050405020304" pitchFamily="18" charset="0"/>
              <a:cs typeface="Times New Roman" panose="02020603050405020304" pitchFamily="18" charset="0"/>
            </a:endParaRPr>
          </a:p>
          <a:p>
            <a:pPr algn="just" fontAlgn="base"/>
            <a:r>
              <a:rPr lang="en-US" sz="2100" dirty="0">
                <a:latin typeface="Times New Roman" panose="02020603050405020304" pitchFamily="18" charset="0"/>
                <a:cs typeface="Times New Roman" panose="02020603050405020304" pitchFamily="18" charset="0"/>
              </a:rPr>
              <a:t>If we plot the first-order difference of a time series and the result is white noise, then it is a random walk.</a:t>
            </a:r>
            <a:endParaRPr lang="en-IN" sz="2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111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D4D9-5E23-4A38-8419-3468EA37F478}"/>
              </a:ext>
            </a:extLst>
          </p:cNvPr>
          <p:cNvSpPr>
            <a:spLocks noGrp="1"/>
          </p:cNvSpPr>
          <p:nvPr>
            <p:ph type="title"/>
          </p:nvPr>
        </p:nvSpPr>
        <p:spPr>
          <a:xfrm>
            <a:off x="838200" y="365126"/>
            <a:ext cx="10515600" cy="675884"/>
          </a:xfrm>
        </p:spPr>
        <p:txBody>
          <a:bodyPr>
            <a:normAutofit fontScale="90000"/>
          </a:bodyPr>
          <a:lstStyle/>
          <a:p>
            <a:r>
              <a:rPr lang="en-US" b="1" dirty="0"/>
              <a:t>Stationarity in Time Series</a:t>
            </a:r>
            <a:endParaRPr lang="en-IN" b="1" dirty="0"/>
          </a:p>
        </p:txBody>
      </p:sp>
      <p:sp>
        <p:nvSpPr>
          <p:cNvPr id="3" name="Content Placeholder 2">
            <a:extLst>
              <a:ext uri="{FF2B5EF4-FFF2-40B4-BE49-F238E27FC236}">
                <a16:creationId xmlns:a16="http://schemas.microsoft.com/office/drawing/2014/main" id="{7DAB0936-A665-4B13-A495-CB11A5EA3513}"/>
              </a:ext>
            </a:extLst>
          </p:cNvPr>
          <p:cNvSpPr>
            <a:spLocks noGrp="1"/>
          </p:cNvSpPr>
          <p:nvPr>
            <p:ph idx="1"/>
          </p:nvPr>
        </p:nvSpPr>
        <p:spPr>
          <a:xfrm>
            <a:off x="838200" y="1041010"/>
            <a:ext cx="10515600" cy="5135953"/>
          </a:xfrm>
        </p:spPr>
        <p:txBody>
          <a:bodyPr/>
          <a:lstStyle/>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The stationary time-series is the one with :</a:t>
            </a:r>
          </a:p>
          <a:p>
            <a:r>
              <a:rPr lang="en-US" dirty="0">
                <a:latin typeface="Times New Roman" panose="02020603050405020304" pitchFamily="18" charset="0"/>
                <a:cs typeface="Times New Roman" panose="02020603050405020304" pitchFamily="18" charset="0"/>
              </a:rPr>
              <a:t>no trend</a:t>
            </a:r>
          </a:p>
          <a:p>
            <a:r>
              <a:rPr lang="en-US" dirty="0">
                <a:latin typeface="Times New Roman" panose="02020603050405020304" pitchFamily="18" charset="0"/>
                <a:cs typeface="Times New Roman" panose="02020603050405020304" pitchFamily="18" charset="0"/>
              </a:rPr>
              <a:t>Fluctuates around the constant mean and has constant variance.</a:t>
            </a:r>
          </a:p>
          <a:p>
            <a:r>
              <a:rPr lang="en-US" dirty="0">
                <a:latin typeface="Times New Roman" panose="02020603050405020304" pitchFamily="18" charset="0"/>
                <a:cs typeface="Times New Roman" panose="02020603050405020304" pitchFamily="18" charset="0"/>
              </a:rPr>
              <a:t>Covariance between different lags is constant, it doesn't depend on absolute location in time-series.</a:t>
            </a:r>
          </a:p>
          <a:p>
            <a:r>
              <a:rPr lang="en-US" dirty="0">
                <a:latin typeface="Times New Roman" panose="02020603050405020304" pitchFamily="18" charset="0"/>
                <a:cs typeface="Times New Roman" panose="02020603050405020304" pitchFamily="18" charset="0"/>
              </a:rPr>
              <a:t>Inferences become easy</a:t>
            </a:r>
          </a:p>
          <a:p>
            <a:r>
              <a:rPr lang="en-US" dirty="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strong stationary </a:t>
            </a:r>
            <a:r>
              <a:rPr lang="en-US" dirty="0">
                <a:latin typeface="Times New Roman" panose="02020603050405020304" pitchFamily="18" charset="0"/>
                <a:cs typeface="Times New Roman" panose="02020603050405020304" pitchFamily="18" charset="0"/>
              </a:rPr>
              <a:t>if the distribution of a time-series is exactly  the same trough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344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2099</Words>
  <Application>Microsoft Macintosh PowerPoint</Application>
  <PresentationFormat>Widescreen</PresentationFormat>
  <Paragraphs>152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charter</vt:lpstr>
      <vt:lpstr>Roboto</vt:lpstr>
      <vt:lpstr>Times New Roman</vt:lpstr>
      <vt:lpstr>Office Theme</vt:lpstr>
      <vt:lpstr>Time Series</vt:lpstr>
      <vt:lpstr>Agenda</vt:lpstr>
      <vt:lpstr>Time Series Introduction</vt:lpstr>
      <vt:lpstr>Time Series Basics</vt:lpstr>
      <vt:lpstr>Data Examining &amp; Preprocessing</vt:lpstr>
      <vt:lpstr>White Noise</vt:lpstr>
      <vt:lpstr>PowerPoint Presentation</vt:lpstr>
      <vt:lpstr>PowerPoint Presentation</vt:lpstr>
      <vt:lpstr>Stationarity in Time Series</vt:lpstr>
      <vt:lpstr>How to check for stationarity</vt:lpstr>
      <vt:lpstr>Augmented Dickey-Fuller test(ADFuller) </vt:lpstr>
      <vt:lpstr>Patterns in Time- Series</vt:lpstr>
      <vt:lpstr>PowerPoint Presentation</vt:lpstr>
      <vt:lpstr>Holt Winter Exponential Smoothing</vt:lpstr>
      <vt:lpstr>ACF</vt:lpstr>
      <vt:lpstr>ACF Plot Example: </vt:lpstr>
      <vt:lpstr>PACF</vt:lpstr>
      <vt:lpstr>Autoregression AR Time Series</vt:lpstr>
      <vt:lpstr>Moving Average</vt:lpstr>
      <vt:lpstr>Limitations of AR and MA</vt:lpstr>
      <vt:lpstr>ARIMA</vt:lpstr>
      <vt:lpstr>Breaking AR,I,MA</vt:lpstr>
      <vt:lpstr>Advantages of ARIMA</vt:lpstr>
      <vt:lpstr>How ARIMA Works</vt:lpstr>
      <vt:lpstr>How ARIMA Works</vt:lpstr>
      <vt:lpstr>How ARIMA Works</vt:lpstr>
      <vt:lpstr>ARIMAX</vt:lpstr>
      <vt:lpstr>SARIMAX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Nihit Saxena</dc:creator>
  <cp:lastModifiedBy>Nihit Saxena</cp:lastModifiedBy>
  <cp:revision>2</cp:revision>
  <dcterms:created xsi:type="dcterms:W3CDTF">2021-10-11T06:53:24Z</dcterms:created>
  <dcterms:modified xsi:type="dcterms:W3CDTF">2021-10-11T13:47:30Z</dcterms:modified>
</cp:coreProperties>
</file>