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16:07:30.36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932 47,'0'-1,"0"0,0 1,-1-1,1 0,0 1,-1-1,1 0,0 1,-1-1,1 1,-1-1,1 1,-1-1,1 1,-1-1,0 1,1-1,-1 1,0 0,1-1,-1 1,0 0,1-1,-1 1,0 0,1 0,-2 0,-25-4,21 3,-314-19,225 17,-311-2,366 5,18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16:07:55.42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1796 1,'-9'2,"1"0,0 0,-1 1,1 0,0 0,1 1,-1 0,1 1,-8 5,-20 10,-80 29,-192 54,35-14,212-65,0 2,-75 45,115-59,0 0,1 2,0 0,1 1,1 1,0 1,1 0,1 1,1 1,1 0,0 1,1 0,-14 35,-163 578,88-259,80-306,-128 513,139-515,2 0,2 1,4 0,3-1,3 1,24 130,-12-134,3-1,3-1,45 91,116 161,-149-259,2-2,2-1,3-1,51 47,-30-42,2-2,110 69,-128-95,0-2,2-3,1-2,0-1,61 13,-21-11,2-4,-1-3,2-5,-1-3,170-13,-203-2,0-2,0-3,72-29,163-81,-63 25,-170 75,75-29,139-76,-255 116,-1-1,0 0,-1-1,-1-1,0-1,23-33,-1 4,-10 8,-1-1,-2-1,21-47,-18 34,41-59,-10 30,-4-3,-3-2,52-123,-85 162,-2 0,-1-2,-3 0,-3 0,-1-1,-3 0,-2-1,-3-72,-39-210,26 273,-3 0,-3 2,-36-82,-81-191,69 161,-94-173,139 303,-1 2,-2 1,-2 0,-1 2,-2 1,-50-45,35 44,-2 2,-1 2,-93-46,-165-52,256 113,-1 3,0 1,-1 3,0 2,-63-2,-262 14,368-4,-93 9,0 5,2 4,0 4,-99 37,129-32,56-20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5T16:08:00.79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2074 23,'-314'-14,"224"8,0 4,0 4,0 4,1 4,0 3,1 5,-99 32,139-34,0 2,2 1,0 3,-70 45,90-49,0 1,1 1,1 2,1 0,1 1,1 2,1 0,-24 39,9 1,4 1,-44 131,-20 149,81-291,-23 108,-30 289,43-227,7-95,1 239,17-328,3 0,1 0,2-1,2 0,1-1,2 0,2 0,2-1,1-1,25 40,30 40,-22-34,88 114,-101-157,1-2,2-1,1-3,56 36,-43-37,59 25,-18-10,-52-26,1-2,1-2,1-2,0-2,82 13,-35-15,184 0,-261-12,29 0,0-2,54-9,-85 8,0 0,0-1,-1 0,1-1,-1-1,0 0,-1-1,0 0,0-1,0 0,13-13,8-9,1 1,2 2,1 1,50-26,-64 39,0 0,-1-1,0-2,-2 0,0-1,-1-1,0-1,-2-1,0 0,-1-1,-1-1,14-28,20-40,-4-2,-4-2,41-140,-74 192,-2 0,-2-1,-2 1,-3-50,-1 48,3 0,1 0,14-77,-7 84,0 7,-1 0,-2-1,-1 0,-2 0,-1 0,-1-1,-4-34,-1 15,3-1,2 1,2 0,19-100,5-71,-28 188,-2 0,-1 0,-2 0,-1 0,-23-63,0-4,-64-200,70 244,-2 2,-2 1,-41-60,-58-55,105 143,-2 1,-1 1,0 1,-32-21,37 32,-1 1,-1 1,1 1,-1 0,-1 2,0 1,0 0,0 2,-45-3,28 1,30 4,0 1,-1-1,-20 1,15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EC28-895E-4E38-A9C5-4802E0495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C3B2D-3A4F-45BF-9F2C-69DE3EC4F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6BCE-6325-410C-9F01-4215B37A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DE2-6FCE-4140-9699-E7F8E0B7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E75B-ED5D-4FA8-9963-0BEB55AB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3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D52C-4728-4811-8763-6FBD3336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F86D4-194F-4421-9B98-8ECA1143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50FA0-1834-4A72-9F14-7D554968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FA01-83E2-4952-99FC-9E856DF7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7E95-98B0-47AE-A46E-19B4D9C5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3EA07-F12E-4BEB-8D57-AAD10A677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84E1C-19E6-46D7-80DB-F6165422A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8361-098E-4D98-B814-3A345A59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DE4F-D987-44DA-B863-96A802E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1841-AE03-4269-B0BA-B6A4382C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0647-8041-4546-8C00-299D2A8C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75B8-0C3B-48E5-A046-1E6D95CB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212E2-934B-4DA0-9448-5674A609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AE3B-C41F-437C-AB14-3BCBD8CA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C74C-954E-475E-8DBC-A2CBFAF8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524B-B57C-4B78-B510-6A952F02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C770-2419-4C1B-9AA7-F0B516B7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5C0C-046B-4858-8BD7-EEE7D160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9F6E-C648-449D-A81C-42C03F51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ABD0-DA11-477E-B65F-7835F9D2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D312-C7ED-4E61-8BB5-C0B0497D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D690-318F-412D-A61F-B11C3410E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81761-19B7-4226-B513-68FD1B3D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D7E16-943E-4924-B3BC-71D4AA3C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B24D-84C4-4E92-ABD5-5C687FDE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5DC61-4A18-417D-B23B-12509A6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C8BE-7B1E-4DC1-A721-5740DFF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3027A-3FEB-46B0-9BBB-F9724B70C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5E97-AE58-4283-914B-DA288C40A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F494D-890B-4EF6-9422-CBAFDB245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7F041-D125-4682-90FD-F2BD70215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C842A-F845-4B3C-8FCF-A079AF6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B2687-C2AF-4F6D-8753-769DA0A9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6BADB-2E6C-4B63-ADF8-0F00044A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FE53-D94B-47C2-BF9A-5C559768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9F064-96A1-4DCC-9456-8CF1F309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784E-226D-4B49-B97B-88CC8EA2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991D6-CC58-4A76-A2E3-17B44481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62745-3D59-46FB-B1EA-8BE06636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0A0E5-EEEC-45AF-B665-79F1DCCA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E17FE-D552-4EC1-A75A-828B200C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0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9C6B-508C-42E3-B758-D3CE614B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C732-4252-4D51-9394-075186E3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D016C-B2EE-4B2F-B7D6-CA9C0ECE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7402E-D859-4543-AF40-E004BADC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E99D2-493F-41BD-8392-3F87CCF3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69CF-8EDE-4733-810D-B6B139E8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3803-4021-46C9-982C-C48308FE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DDB1B-E994-47D9-B311-8D5028E20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AE16-26DB-43F0-A98D-ACD366C7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39222-39A1-49D9-B0F9-C97B8BEA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C8566-3F6E-4AD8-8B8D-B6714286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DA789-E8A8-4BE3-BB67-1B6D3E58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1A282-FB1B-4BD3-AEDF-F7582E32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B5A6-0A70-4099-8620-DED46C600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F2EF-89E5-44B4-891D-21D5B791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6750-2DEF-4D23-BCA3-B5FDEAED3011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B0F85-E6D9-4868-A1AF-AF0FD8243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3497-994B-42CC-8B04-142F8E21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1B32-1E4E-461C-B06C-1281FFE3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4AA1-F2F6-4B7D-9C12-A0DE6BF0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61"/>
            <a:ext cx="10515600" cy="4351338"/>
          </a:xfrm>
        </p:spPr>
        <p:txBody>
          <a:bodyPr>
            <a:normAutofit lnSpcReduction="10000"/>
          </a:bodyPr>
          <a:lstStyle/>
          <a:p>
            <a:pPr marR="0" algn="l"/>
            <a:r>
              <a:rPr lang="en-US" b="0" i="0" u="none" strike="noStrike" baseline="0" dirty="0">
                <a:latin typeface="Calibri" panose="020F0502020204030204" pitchFamily="34" charset="0"/>
              </a:rPr>
              <a:t>Not enough to have Docker containers, you need more control of:</a:t>
            </a: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</a:rPr>
              <a:t>User access</a:t>
            </a: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</a:rPr>
              <a:t>Directory access - </a:t>
            </a:r>
            <a:r>
              <a:rPr lang="en-US" sz="2800" b="1" i="0" u="none" strike="noStrike" baseline="0" dirty="0">
                <a:latin typeface="Calibri" panose="020F0502020204030204" pitchFamily="34" charset="0"/>
              </a:rPr>
              <a:t>Role-Based Access Control (RBAC)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 to various mounted volumes</a:t>
            </a: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</a:rPr>
              <a:t>Resource access</a:t>
            </a:r>
          </a:p>
          <a:p>
            <a:pPr marR="0" algn="l"/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Docker compose works for local development, but to coordinate many users and many resources, need a more </a:t>
            </a:r>
            <a:r>
              <a:rPr lang="en-US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heavy-duty orchestrator</a:t>
            </a:r>
          </a:p>
          <a:p>
            <a:pPr marR="0" algn="l"/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use Kubernetes (and Docker Swarm) for this task</a:t>
            </a:r>
            <a:endParaRPr lang="en-US" sz="4000" dirty="0"/>
          </a:p>
        </p:txBody>
      </p:sp>
      <p:sp>
        <p:nvSpPr>
          <p:cNvPr id="4" name="Google Shape;496;p18">
            <a:extLst>
              <a:ext uri="{FF2B5EF4-FFF2-40B4-BE49-F238E27FC236}">
                <a16:creationId xmlns:a16="http://schemas.microsoft.com/office/drawing/2014/main" id="{82E4DF9D-66C3-486C-A879-47DDDD27E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Kubernetes on OpenVisus -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78BC-E2EA-4B40-9EF7-E7CA5384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0" lvl="1" algn="l"/>
            <a:r>
              <a:rPr lang="en-US" sz="28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Environment consistency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lvl="2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Image tags allow tracking of different software version environments</a:t>
            </a:r>
          </a:p>
          <a:p>
            <a:pPr lvl="2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example: OpenVisus:1.0.1, OpenVisus:1.2.101</a:t>
            </a:r>
          </a:p>
          <a:p>
            <a:pPr marR="0" lvl="1" algn="l"/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lvl="1" algn="l"/>
            <a:r>
              <a:rPr lang="en-US" sz="28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Easy software updates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 install a new version of a library, simply update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ockerfile, rebuild, push image and re-deploy K8s</a:t>
            </a:r>
          </a:p>
          <a:p>
            <a:pPr marR="0" lvl="1" algn="l"/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lvl="1"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installation of new software </a:t>
            </a:r>
            <a:r>
              <a:rPr lang="en-US" sz="28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without root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on the remote server (LLNL use PodMan)</a:t>
            </a:r>
          </a:p>
          <a:p>
            <a:pPr marR="0" lvl="1" algn="l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lvl="1"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Keep up with </a:t>
            </a:r>
            <a:r>
              <a:rPr lang="en-US" sz="28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rapidly-changing software</a:t>
            </a:r>
          </a:p>
          <a:p>
            <a:pPr marR="0" lvl="1" algn="l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lvl="1"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Expose OpenVisus services to handle </a:t>
            </a:r>
            <a:r>
              <a:rPr lang="en-US" sz="28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BIG datasets</a:t>
            </a:r>
          </a:p>
          <a:p>
            <a:pPr marR="0" lvl="1" algn="l"/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Google Shape;496;p18">
            <a:extLst>
              <a:ext uri="{FF2B5EF4-FFF2-40B4-BE49-F238E27FC236}">
                <a16:creationId xmlns:a16="http://schemas.microsoft.com/office/drawing/2014/main" id="{1CD5FA94-8E2C-4B50-8F80-B4354C72EC61}"/>
              </a:ext>
            </a:extLst>
          </p:cNvPr>
          <p:cNvSpPr txBox="1">
            <a:spLocks/>
          </p:cNvSpPr>
          <p:nvPr/>
        </p:nvSpPr>
        <p:spPr>
          <a:xfrm>
            <a:off x="990600" y="500748"/>
            <a:ext cx="10515600" cy="9505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Kubernetes on OpenVisus -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3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18">
            <a:extLst>
              <a:ext uri="{FF2B5EF4-FFF2-40B4-BE49-F238E27FC236}">
                <a16:creationId xmlns:a16="http://schemas.microsoft.com/office/drawing/2014/main" id="{36866DCA-67E9-4087-88EE-7257B059DCA4}"/>
              </a:ext>
            </a:extLst>
          </p:cNvPr>
          <p:cNvSpPr txBox="1">
            <a:spLocks/>
          </p:cNvSpPr>
          <p:nvPr/>
        </p:nvSpPr>
        <p:spPr>
          <a:xfrm>
            <a:off x="5672757" y="1695790"/>
            <a:ext cx="6206711" cy="5440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rgbClr val="595959"/>
              </a:buClr>
              <a:buSzPts val="1350"/>
            </a:pPr>
            <a:r>
              <a:rPr lang="en-US" b="1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dirty="0">
                <a:solidFill>
                  <a:srgbClr val="2E75B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openvisus</a:t>
            </a:r>
            <a:endParaRPr lang="en-US" sz="4400" dirty="0"/>
          </a:p>
          <a:p>
            <a:pPr algn="l">
              <a:buClr>
                <a:schemeClr val="dk1"/>
              </a:buClr>
              <a:buSzPts val="1350"/>
            </a:pP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l">
              <a:buClr>
                <a:srgbClr val="595959"/>
              </a:buClr>
              <a:buSzPts val="1350"/>
            </a:pPr>
            <a:endParaRPr lang="en-US" dirty="0"/>
          </a:p>
        </p:txBody>
      </p:sp>
      <p:sp>
        <p:nvSpPr>
          <p:cNvPr id="6" name="Google Shape;496;p18">
            <a:extLst>
              <a:ext uri="{FF2B5EF4-FFF2-40B4-BE49-F238E27FC236}">
                <a16:creationId xmlns:a16="http://schemas.microsoft.com/office/drawing/2014/main" id="{B01714E9-A446-40E4-A7B3-4BF4AC549968}"/>
              </a:ext>
            </a:extLst>
          </p:cNvPr>
          <p:cNvSpPr txBox="1">
            <a:spLocks/>
          </p:cNvSpPr>
          <p:nvPr/>
        </p:nvSpPr>
        <p:spPr>
          <a:xfrm>
            <a:off x="3528588" y="324413"/>
            <a:ext cx="5852079" cy="7386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Kubernetes on OpenVisus</a:t>
            </a:r>
            <a:endParaRPr lang="en-US" dirty="0"/>
          </a:p>
        </p:txBody>
      </p:sp>
      <p:grpSp>
        <p:nvGrpSpPr>
          <p:cNvPr id="7" name="Google Shape;497;p18">
            <a:extLst>
              <a:ext uri="{FF2B5EF4-FFF2-40B4-BE49-F238E27FC236}">
                <a16:creationId xmlns:a16="http://schemas.microsoft.com/office/drawing/2014/main" id="{6D420633-0648-4B93-9344-4CEE0A32B271}"/>
              </a:ext>
            </a:extLst>
          </p:cNvPr>
          <p:cNvGrpSpPr/>
          <p:nvPr/>
        </p:nvGrpSpPr>
        <p:grpSpPr>
          <a:xfrm>
            <a:off x="312532" y="1695167"/>
            <a:ext cx="5076843" cy="3759213"/>
            <a:chOff x="6919919" y="2155123"/>
            <a:chExt cx="5076843" cy="3759213"/>
          </a:xfrm>
        </p:grpSpPr>
        <p:pic>
          <p:nvPicPr>
            <p:cNvPr id="8" name="Google Shape;498;p18">
              <a:extLst>
                <a:ext uri="{FF2B5EF4-FFF2-40B4-BE49-F238E27FC236}">
                  <a16:creationId xmlns:a16="http://schemas.microsoft.com/office/drawing/2014/main" id="{D9971A4A-9CED-45A7-863B-ECE58394D63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19919" y="2273610"/>
              <a:ext cx="4884237" cy="3640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99;p18">
              <a:extLst>
                <a:ext uri="{FF2B5EF4-FFF2-40B4-BE49-F238E27FC236}">
                  <a16:creationId xmlns:a16="http://schemas.microsoft.com/office/drawing/2014/main" id="{D677073F-0105-4E13-B7E0-FF69473945E9}"/>
                </a:ext>
              </a:extLst>
            </p:cNvPr>
            <p:cNvSpPr/>
            <p:nvPr/>
          </p:nvSpPr>
          <p:spPr>
            <a:xfrm>
              <a:off x="7088863" y="2155123"/>
              <a:ext cx="4907899" cy="3759213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1538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00;p18">
              <a:extLst>
                <a:ext uri="{FF2B5EF4-FFF2-40B4-BE49-F238E27FC236}">
                  <a16:creationId xmlns:a16="http://schemas.microsoft.com/office/drawing/2014/main" id="{0C923C0E-534A-4F84-99EE-44F58B7CF8A9}"/>
                </a:ext>
              </a:extLst>
            </p:cNvPr>
            <p:cNvSpPr txBox="1"/>
            <p:nvPr/>
          </p:nvSpPr>
          <p:spPr>
            <a:xfrm>
              <a:off x="7392928" y="3694718"/>
              <a:ext cx="9979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ingress</a:t>
              </a:r>
              <a:endParaRPr/>
            </a:p>
          </p:txBody>
        </p:sp>
        <p:sp>
          <p:nvSpPr>
            <p:cNvPr id="11" name="Google Shape;501;p18">
              <a:extLst>
                <a:ext uri="{FF2B5EF4-FFF2-40B4-BE49-F238E27FC236}">
                  <a16:creationId xmlns:a16="http://schemas.microsoft.com/office/drawing/2014/main" id="{07775730-CAB2-4BDF-BE7C-1896FB33DFDD}"/>
                </a:ext>
              </a:extLst>
            </p:cNvPr>
            <p:cNvSpPr txBox="1"/>
            <p:nvPr/>
          </p:nvSpPr>
          <p:spPr>
            <a:xfrm>
              <a:off x="8694964" y="3688339"/>
              <a:ext cx="8276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F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service</a:t>
              </a:r>
              <a:endParaRPr/>
            </a:p>
          </p:txBody>
        </p:sp>
        <p:sp>
          <p:nvSpPr>
            <p:cNvPr id="12" name="Google Shape;502;p18">
              <a:extLst>
                <a:ext uri="{FF2B5EF4-FFF2-40B4-BE49-F238E27FC236}">
                  <a16:creationId xmlns:a16="http://schemas.microsoft.com/office/drawing/2014/main" id="{F8F54417-510F-4A5C-9D8D-0BE096201133}"/>
                </a:ext>
              </a:extLst>
            </p:cNvPr>
            <p:cNvSpPr txBox="1"/>
            <p:nvPr/>
          </p:nvSpPr>
          <p:spPr>
            <a:xfrm>
              <a:off x="9522603" y="2609143"/>
              <a:ext cx="2125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deployment</a:t>
              </a:r>
              <a:r>
                <a:rPr lang="en-US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 pods</a:t>
              </a:r>
              <a:endParaRPr/>
            </a:p>
          </p:txBody>
        </p:sp>
        <p:sp>
          <p:nvSpPr>
            <p:cNvPr id="13" name="Google Shape;503;p18">
              <a:extLst>
                <a:ext uri="{FF2B5EF4-FFF2-40B4-BE49-F238E27FC236}">
                  <a16:creationId xmlns:a16="http://schemas.microsoft.com/office/drawing/2014/main" id="{DA055661-D3F6-40AC-B11D-6A975F9F99A7}"/>
                </a:ext>
              </a:extLst>
            </p:cNvPr>
            <p:cNvSpPr txBox="1"/>
            <p:nvPr/>
          </p:nvSpPr>
          <p:spPr>
            <a:xfrm>
              <a:off x="7172005" y="3008263"/>
              <a:ext cx="11374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endParaRPr/>
            </a:p>
          </p:txBody>
        </p:sp>
      </p:grpSp>
      <p:pic>
        <p:nvPicPr>
          <p:cNvPr id="14" name="Google Shape;504;p18" descr="Ecco perché Container, Kubernetes e microservizi non sono sempre la  soluzione adatta ad ogni esigenza, il caso di Istio - Aggregatore GNU/Linux  e dintorni">
            <a:extLst>
              <a:ext uri="{FF2B5EF4-FFF2-40B4-BE49-F238E27FC236}">
                <a16:creationId xmlns:a16="http://schemas.microsoft.com/office/drawing/2014/main" id="{8735C082-A63C-4CD9-9640-1FA63C2FFE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9102" y="34704"/>
            <a:ext cx="836686" cy="73866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28B31C-A0E0-430C-AAF7-370BCBFFD3AB}"/>
              </a:ext>
            </a:extLst>
          </p:cNvPr>
          <p:cNvSpPr txBox="1"/>
          <p:nvPr/>
        </p:nvSpPr>
        <p:spPr>
          <a:xfrm>
            <a:off x="6243708" y="2174355"/>
            <a:ext cx="5064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aira Semi Condensed"/>
              </a:rPr>
              <a:t>The importance of use an </a:t>
            </a:r>
            <a:r>
              <a:rPr lang="en-US" b="1" i="0" dirty="0">
                <a:solidFill>
                  <a:schemeClr val="accent1"/>
                </a:solidFill>
                <a:effectLst/>
                <a:latin typeface="Saira Semi Condensed"/>
              </a:rPr>
              <a:t>isolated namespace: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Saira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aira Semi Condensed"/>
              </a:rPr>
              <a:t>multiple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aira Semi Condensed"/>
              </a:rPr>
              <a:t>virtual clusters</a:t>
            </a:r>
            <a:r>
              <a:rPr lang="en-US" b="0" i="0" dirty="0">
                <a:solidFill>
                  <a:srgbClr val="000000"/>
                </a:solidFill>
                <a:effectLst/>
                <a:latin typeface="Saira Semi Condensed"/>
              </a:rPr>
              <a:t> backed by the same physical cluster. These virtual clusters are called </a:t>
            </a:r>
            <a:r>
              <a:rPr lang="en-US" b="1" i="0" dirty="0">
                <a:solidFill>
                  <a:srgbClr val="000000"/>
                </a:solidFill>
                <a:effectLst/>
                <a:latin typeface="Saira Semi Condensed"/>
              </a:rPr>
              <a:t>namespaces</a:t>
            </a:r>
            <a:r>
              <a:rPr lang="en-US" b="0" i="0" dirty="0">
                <a:solidFill>
                  <a:srgbClr val="000000"/>
                </a:solidFill>
                <a:effectLst/>
                <a:latin typeface="Saira Semi Condensed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aira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aira Semi Condensed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Saira Semi Condensed"/>
              </a:rPr>
              <a:t>amespaces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aira Semi Condensed"/>
              </a:rPr>
              <a:t>protect</a:t>
            </a:r>
            <a:r>
              <a:rPr lang="en-US" b="0" i="0" dirty="0">
                <a:solidFill>
                  <a:srgbClr val="000000"/>
                </a:solidFill>
                <a:effectLst/>
                <a:latin typeface="Saira Semi Condensed"/>
              </a:rPr>
              <a:t>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aira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aira Semi Condensed"/>
              </a:rPr>
              <a:t>Create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aira Semi Condensed"/>
              </a:rPr>
              <a:t>short-living deployment</a:t>
            </a:r>
            <a:r>
              <a:rPr lang="en-US" dirty="0">
                <a:solidFill>
                  <a:srgbClr val="000000"/>
                </a:solidFill>
                <a:latin typeface="Saira Semi Condensed"/>
              </a:rPr>
              <a:t>, try stuff, even break stuff, remove at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aira Semi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aira Semi Condensed"/>
              </a:rPr>
              <a:t>OpenVisus use-case</a:t>
            </a:r>
            <a:r>
              <a:rPr lang="en-US" dirty="0">
                <a:solidFill>
                  <a:srgbClr val="000000"/>
                </a:solidFill>
                <a:latin typeface="Saira Semi Condensed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aira Semi Condensed"/>
              </a:rPr>
              <a:t>creates a temporary K8s namespace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aira Semi Condensed"/>
              </a:rPr>
              <a:t>Run OpenVisus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aira Semi Condensed"/>
              </a:rPr>
              <a:t>Use VisusViewer to access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aira Semi Condensed"/>
              </a:rPr>
              <a:t>Clear all.</a:t>
            </a:r>
            <a:endParaRPr lang="en-US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93CA5E0-FC25-42D9-8B98-804ECCD327EE}"/>
              </a:ext>
            </a:extLst>
          </p:cNvPr>
          <p:cNvSpPr/>
          <p:nvPr/>
        </p:nvSpPr>
        <p:spPr>
          <a:xfrm>
            <a:off x="333360" y="1322291"/>
            <a:ext cx="1754217" cy="1707743"/>
          </a:xfrm>
          <a:prstGeom prst="ellipse">
            <a:avLst/>
          </a:prstGeom>
          <a:solidFill>
            <a:srgbClr val="FFC114">
              <a:alpha val="5000"/>
            </a:srgbClr>
          </a:solidFill>
          <a:ln w="36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B37CDD-5ED2-4A79-83DC-B7FD281082DF}"/>
              </a:ext>
            </a:extLst>
          </p:cNvPr>
          <p:cNvSpPr txBox="1"/>
          <p:nvPr/>
        </p:nvSpPr>
        <p:spPr>
          <a:xfrm>
            <a:off x="1149292" y="1049290"/>
            <a:ext cx="10561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Our shared private repo: https://github.com/sci-visus/k8llnl</a:t>
            </a:r>
          </a:p>
        </p:txBody>
      </p:sp>
    </p:spTree>
    <p:extLst>
      <p:ext uri="{BB962C8B-B14F-4D97-AF65-F5344CB8AC3E}">
        <p14:creationId xmlns:p14="http://schemas.microsoft.com/office/powerpoint/2010/main" val="319903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18">
            <a:extLst>
              <a:ext uri="{FF2B5EF4-FFF2-40B4-BE49-F238E27FC236}">
                <a16:creationId xmlns:a16="http://schemas.microsoft.com/office/drawing/2014/main" id="{36866DCA-67E9-4087-88EE-7257B059DCA4}"/>
              </a:ext>
            </a:extLst>
          </p:cNvPr>
          <p:cNvSpPr txBox="1">
            <a:spLocks/>
          </p:cNvSpPr>
          <p:nvPr/>
        </p:nvSpPr>
        <p:spPr>
          <a:xfrm>
            <a:off x="5824729" y="1143506"/>
            <a:ext cx="5433297" cy="15395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rgbClr val="595959"/>
              </a:buClr>
              <a:buSzPts val="1350"/>
            </a:pP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openvisus</a:t>
            </a: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l">
              <a:buClr>
                <a:srgbClr val="595959"/>
              </a:buClr>
              <a:buSzPts val="1350"/>
            </a:pPr>
            <a:r>
              <a:rPr lang="en-US" sz="1400" b="1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--namespace openvisus  </a:t>
            </a:r>
            <a:endParaRPr lang="en-US" sz="2800" dirty="0"/>
          </a:p>
          <a:p>
            <a:pPr algn="l">
              <a:buClr>
                <a:schemeClr val="dk1"/>
              </a:buClr>
              <a:buSzPts val="135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mod-visus-deployment </a:t>
            </a:r>
            <a:endParaRPr lang="en-US" sz="2800" dirty="0"/>
          </a:p>
          <a:p>
            <a:pPr algn="l">
              <a:buClr>
                <a:schemeClr val="dk1"/>
              </a:buClr>
              <a:buSzPts val="135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--image=visus/mod_visus:1.2.120</a:t>
            </a:r>
          </a:p>
          <a:p>
            <a:pPr algn="l">
              <a:buClr>
                <a:schemeClr val="dk1"/>
              </a:buClr>
              <a:buSzPts val="1350"/>
            </a:pPr>
            <a:endParaRPr lang="en-US" sz="1350" dirty="0">
              <a:latin typeface="Courier New"/>
              <a:cs typeface="Courier New"/>
              <a:sym typeface="Courier New"/>
            </a:endParaRPr>
          </a:p>
          <a:p>
            <a:pPr algn="l">
              <a:buClr>
                <a:schemeClr val="dk1"/>
              </a:buClr>
              <a:buSzPts val="1350"/>
            </a:pPr>
            <a:endParaRPr lang="en-US" dirty="0"/>
          </a:p>
          <a:p>
            <a:pPr algn="l">
              <a:buClr>
                <a:schemeClr val="dk1"/>
              </a:buClr>
              <a:buSzPts val="1350"/>
            </a:pP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496;p18">
            <a:extLst>
              <a:ext uri="{FF2B5EF4-FFF2-40B4-BE49-F238E27FC236}">
                <a16:creationId xmlns:a16="http://schemas.microsoft.com/office/drawing/2014/main" id="{B01714E9-A446-40E4-A7B3-4BF4AC549968}"/>
              </a:ext>
            </a:extLst>
          </p:cNvPr>
          <p:cNvSpPr txBox="1">
            <a:spLocks/>
          </p:cNvSpPr>
          <p:nvPr/>
        </p:nvSpPr>
        <p:spPr>
          <a:xfrm>
            <a:off x="3561379" y="139597"/>
            <a:ext cx="5852079" cy="7386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Kubernetes on OpenVisus</a:t>
            </a:r>
            <a:endParaRPr lang="en-US" dirty="0"/>
          </a:p>
        </p:txBody>
      </p:sp>
      <p:grpSp>
        <p:nvGrpSpPr>
          <p:cNvPr id="7" name="Google Shape;497;p18">
            <a:extLst>
              <a:ext uri="{FF2B5EF4-FFF2-40B4-BE49-F238E27FC236}">
                <a16:creationId xmlns:a16="http://schemas.microsoft.com/office/drawing/2014/main" id="{6D420633-0648-4B93-9344-4CEE0A32B271}"/>
              </a:ext>
            </a:extLst>
          </p:cNvPr>
          <p:cNvGrpSpPr/>
          <p:nvPr/>
        </p:nvGrpSpPr>
        <p:grpSpPr>
          <a:xfrm>
            <a:off x="211950" y="1143506"/>
            <a:ext cx="5076843" cy="3759213"/>
            <a:chOff x="6919919" y="2155123"/>
            <a:chExt cx="5076843" cy="3759213"/>
          </a:xfrm>
        </p:grpSpPr>
        <p:pic>
          <p:nvPicPr>
            <p:cNvPr id="8" name="Google Shape;498;p18">
              <a:extLst>
                <a:ext uri="{FF2B5EF4-FFF2-40B4-BE49-F238E27FC236}">
                  <a16:creationId xmlns:a16="http://schemas.microsoft.com/office/drawing/2014/main" id="{D9971A4A-9CED-45A7-863B-ECE58394D63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19919" y="2273610"/>
              <a:ext cx="4884237" cy="3640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99;p18">
              <a:extLst>
                <a:ext uri="{FF2B5EF4-FFF2-40B4-BE49-F238E27FC236}">
                  <a16:creationId xmlns:a16="http://schemas.microsoft.com/office/drawing/2014/main" id="{D677073F-0105-4E13-B7E0-FF69473945E9}"/>
                </a:ext>
              </a:extLst>
            </p:cNvPr>
            <p:cNvSpPr/>
            <p:nvPr/>
          </p:nvSpPr>
          <p:spPr>
            <a:xfrm>
              <a:off x="7088863" y="2155123"/>
              <a:ext cx="4907899" cy="3759213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1538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00;p18">
              <a:extLst>
                <a:ext uri="{FF2B5EF4-FFF2-40B4-BE49-F238E27FC236}">
                  <a16:creationId xmlns:a16="http://schemas.microsoft.com/office/drawing/2014/main" id="{0C923C0E-534A-4F84-99EE-44F58B7CF8A9}"/>
                </a:ext>
              </a:extLst>
            </p:cNvPr>
            <p:cNvSpPr txBox="1"/>
            <p:nvPr/>
          </p:nvSpPr>
          <p:spPr>
            <a:xfrm>
              <a:off x="7392928" y="3694718"/>
              <a:ext cx="9979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ingress</a:t>
              </a:r>
              <a:endParaRPr/>
            </a:p>
          </p:txBody>
        </p:sp>
        <p:sp>
          <p:nvSpPr>
            <p:cNvPr id="11" name="Google Shape;501;p18">
              <a:extLst>
                <a:ext uri="{FF2B5EF4-FFF2-40B4-BE49-F238E27FC236}">
                  <a16:creationId xmlns:a16="http://schemas.microsoft.com/office/drawing/2014/main" id="{07775730-CAB2-4BDF-BE7C-1896FB33DFDD}"/>
                </a:ext>
              </a:extLst>
            </p:cNvPr>
            <p:cNvSpPr txBox="1"/>
            <p:nvPr/>
          </p:nvSpPr>
          <p:spPr>
            <a:xfrm>
              <a:off x="8694964" y="3688339"/>
              <a:ext cx="8276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F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service</a:t>
              </a:r>
              <a:endParaRPr/>
            </a:p>
          </p:txBody>
        </p:sp>
        <p:sp>
          <p:nvSpPr>
            <p:cNvPr id="12" name="Google Shape;502;p18">
              <a:extLst>
                <a:ext uri="{FF2B5EF4-FFF2-40B4-BE49-F238E27FC236}">
                  <a16:creationId xmlns:a16="http://schemas.microsoft.com/office/drawing/2014/main" id="{F8F54417-510F-4A5C-9D8D-0BE096201133}"/>
                </a:ext>
              </a:extLst>
            </p:cNvPr>
            <p:cNvSpPr txBox="1"/>
            <p:nvPr/>
          </p:nvSpPr>
          <p:spPr>
            <a:xfrm>
              <a:off x="9522603" y="2609143"/>
              <a:ext cx="2125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deployment</a:t>
              </a:r>
              <a:r>
                <a:rPr lang="en-US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 pods</a:t>
              </a:r>
              <a:endParaRPr/>
            </a:p>
          </p:txBody>
        </p:sp>
        <p:sp>
          <p:nvSpPr>
            <p:cNvPr id="13" name="Google Shape;503;p18">
              <a:extLst>
                <a:ext uri="{FF2B5EF4-FFF2-40B4-BE49-F238E27FC236}">
                  <a16:creationId xmlns:a16="http://schemas.microsoft.com/office/drawing/2014/main" id="{DA055661-D3F6-40AC-B11D-6A975F9F99A7}"/>
                </a:ext>
              </a:extLst>
            </p:cNvPr>
            <p:cNvSpPr txBox="1"/>
            <p:nvPr/>
          </p:nvSpPr>
          <p:spPr>
            <a:xfrm>
              <a:off x="7172005" y="3008263"/>
              <a:ext cx="11374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endParaRPr/>
            </a:p>
          </p:txBody>
        </p:sp>
      </p:grpSp>
      <p:pic>
        <p:nvPicPr>
          <p:cNvPr id="14" name="Google Shape;504;p18" descr="Ecco perché Container, Kubernetes e microservizi non sono sempre la  soluzione adatta ad ogni esigenza, il caso di Istio - Aggregatore GNU/Linux  e dintorni">
            <a:extLst>
              <a:ext uri="{FF2B5EF4-FFF2-40B4-BE49-F238E27FC236}">
                <a16:creationId xmlns:a16="http://schemas.microsoft.com/office/drawing/2014/main" id="{8735C082-A63C-4CD9-9640-1FA63C2FFE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9102" y="34704"/>
            <a:ext cx="836686" cy="73866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4FBA32-D1E2-4314-8F49-9C5655D2F5D7}"/>
                  </a:ext>
                </a:extLst>
              </p14:cNvPr>
              <p14:cNvContentPartPr/>
              <p14:nvPr/>
            </p14:nvContentPartPr>
            <p14:xfrm>
              <a:off x="3573472" y="2021347"/>
              <a:ext cx="335520" cy="1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4FBA32-D1E2-4314-8F49-9C5655D2F5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5832" y="2003707"/>
                <a:ext cx="371160" cy="5256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A new deployment is created to run V2">
            <a:extLst>
              <a:ext uri="{FF2B5EF4-FFF2-40B4-BE49-F238E27FC236}">
                <a16:creationId xmlns:a16="http://schemas.microsoft.com/office/drawing/2014/main" id="{9345B778-3ED5-439B-BCA3-D8DAC0F05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2" r="24615" b="11197"/>
          <a:stretch/>
        </p:blipFill>
        <p:spPr bwMode="auto">
          <a:xfrm>
            <a:off x="7421930" y="4210744"/>
            <a:ext cx="2875693" cy="236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901F70-F13D-4893-B622-0D4471D75EEB}"/>
              </a:ext>
            </a:extLst>
          </p:cNvPr>
          <p:cNvSpPr txBox="1"/>
          <p:nvPr/>
        </p:nvSpPr>
        <p:spPr>
          <a:xfrm>
            <a:off x="5672326" y="2676722"/>
            <a:ext cx="60651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Saira Semi Condensed"/>
              </a:rPr>
              <a:t>The role of K8s 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aira Semi Condensed"/>
              </a:rPr>
              <a:t>Very useful for </a:t>
            </a:r>
            <a:r>
              <a:rPr lang="en-US" sz="2000" b="1" i="0" dirty="0">
                <a:solidFill>
                  <a:schemeClr val="accent2"/>
                </a:solidFill>
                <a:effectLst/>
                <a:latin typeface="Saira Semi Condensed"/>
              </a:rPr>
              <a:t>Data Science reproducibility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aira Semi Condensed"/>
              </a:rPr>
              <a:t>We deploy a specific version, eventually upgrade and if it does not work, revert to the old version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aira Semi Condensed"/>
              </a:rPr>
              <a:t>BLU</a:t>
            </a:r>
            <a:r>
              <a:rPr lang="en-US" sz="2000" dirty="0">
                <a:solidFill>
                  <a:schemeClr val="accent1"/>
                </a:solidFill>
                <a:latin typeface="Saira Semi Condensed"/>
              </a:rPr>
              <a:t>/</a:t>
            </a:r>
            <a:r>
              <a:rPr lang="en-US" sz="2000" dirty="0">
                <a:solidFill>
                  <a:srgbClr val="00B050"/>
                </a:solidFill>
                <a:latin typeface="Saira Semi Condensed"/>
              </a:rPr>
              <a:t>GREEN</a:t>
            </a:r>
            <a:r>
              <a:rPr lang="en-US" sz="2000" dirty="0">
                <a:solidFill>
                  <a:schemeClr val="accent1"/>
                </a:solidFill>
                <a:latin typeface="Saira Semi Condensed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Saira Semi Condensed"/>
              </a:rPr>
              <a:t>DEPLOYMENT</a:t>
            </a:r>
            <a:r>
              <a:rPr lang="en-US" sz="2000" dirty="0">
                <a:solidFill>
                  <a:srgbClr val="000000"/>
                </a:solidFill>
                <a:latin typeface="Saira Semi Condensed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aira Semi Condensed"/>
              </a:rPr>
              <a:t>Almost </a:t>
            </a:r>
            <a:r>
              <a:rPr lang="en-US" sz="2000" b="1" dirty="0">
                <a:solidFill>
                  <a:schemeClr val="accent2"/>
                </a:solidFill>
                <a:latin typeface="Saira Semi Condensed"/>
              </a:rPr>
              <a:t>zero downtime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163554-B6A3-4DE8-8D7B-11035CA34B5C}"/>
              </a:ext>
            </a:extLst>
          </p:cNvPr>
          <p:cNvSpPr/>
          <p:nvPr/>
        </p:nvSpPr>
        <p:spPr>
          <a:xfrm>
            <a:off x="2562860" y="1143506"/>
            <a:ext cx="2809075" cy="4116968"/>
          </a:xfrm>
          <a:prstGeom prst="ellipse">
            <a:avLst/>
          </a:prstGeom>
          <a:solidFill>
            <a:srgbClr val="FFC114">
              <a:alpha val="5000"/>
            </a:srgbClr>
          </a:solidFill>
          <a:ln w="36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C1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4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18">
            <a:extLst>
              <a:ext uri="{FF2B5EF4-FFF2-40B4-BE49-F238E27FC236}">
                <a16:creationId xmlns:a16="http://schemas.microsoft.com/office/drawing/2014/main" id="{36866DCA-67E9-4087-88EE-7257B059DCA4}"/>
              </a:ext>
            </a:extLst>
          </p:cNvPr>
          <p:cNvSpPr txBox="1">
            <a:spLocks/>
          </p:cNvSpPr>
          <p:nvPr/>
        </p:nvSpPr>
        <p:spPr>
          <a:xfrm>
            <a:off x="5728811" y="1021499"/>
            <a:ext cx="6206711" cy="26361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rgbClr val="595959"/>
              </a:buClr>
              <a:buSzPts val="1350"/>
            </a:pP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openvisus</a:t>
            </a:r>
          </a:p>
          <a:p>
            <a:pPr algn="l">
              <a:buClr>
                <a:srgbClr val="595959"/>
              </a:buClr>
              <a:buSzPts val="1350"/>
            </a:pP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--namespace openvisus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buClr>
                <a:schemeClr val="dk1"/>
              </a:buClr>
              <a:buSzPts val="1350"/>
            </a:pP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mod-visus-deployment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buClr>
                <a:schemeClr val="dk1"/>
              </a:buClr>
              <a:buSzPts val="1350"/>
            </a:pP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--image=visus/mod_visus</a:t>
            </a: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l">
              <a:buClr>
                <a:srgbClr val="595959"/>
              </a:buClr>
              <a:buSzPts val="1350"/>
            </a:pPr>
            <a:r>
              <a:rPr lang="en-US" sz="1400" b="1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expose</a:t>
            </a:r>
            <a:r>
              <a:rPr lang="en-US" sz="1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r>
              <a:rPr lang="en-US" sz="14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--namespace openvisus </a:t>
            </a:r>
            <a:endParaRPr lang="en-US" sz="2800" dirty="0"/>
          </a:p>
          <a:p>
            <a:pPr algn="l">
              <a:buClr>
                <a:schemeClr val="dk1"/>
              </a:buClr>
              <a:buSzPts val="135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mod-visus-deployment --port=80 --target-port=80 </a:t>
            </a:r>
            <a:endParaRPr lang="en-US" sz="2800" dirty="0"/>
          </a:p>
          <a:p>
            <a:pPr algn="l">
              <a:buClr>
                <a:schemeClr val="dk1"/>
              </a:buClr>
              <a:buSzPts val="135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--name=mod-visus-service </a:t>
            </a:r>
            <a:endParaRPr lang="en-US" sz="2800" dirty="0"/>
          </a:p>
          <a:p>
            <a:pPr algn="l">
              <a:buClr>
                <a:schemeClr val="dk1"/>
              </a:buClr>
              <a:buSzPts val="1350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--type=NodePort</a:t>
            </a:r>
            <a:endParaRPr lang="en-US" sz="2800" dirty="0"/>
          </a:p>
          <a:p>
            <a:pPr algn="l">
              <a:buClr>
                <a:schemeClr val="dk1"/>
              </a:buClr>
              <a:buSzPts val="1350"/>
            </a:pP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496;p18">
            <a:extLst>
              <a:ext uri="{FF2B5EF4-FFF2-40B4-BE49-F238E27FC236}">
                <a16:creationId xmlns:a16="http://schemas.microsoft.com/office/drawing/2014/main" id="{B01714E9-A446-40E4-A7B3-4BF4AC549968}"/>
              </a:ext>
            </a:extLst>
          </p:cNvPr>
          <p:cNvSpPr txBox="1">
            <a:spLocks/>
          </p:cNvSpPr>
          <p:nvPr/>
        </p:nvSpPr>
        <p:spPr>
          <a:xfrm>
            <a:off x="3528588" y="324413"/>
            <a:ext cx="5852079" cy="7386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Kubernetes on OpenVisus</a:t>
            </a:r>
            <a:endParaRPr lang="en-US" dirty="0"/>
          </a:p>
        </p:txBody>
      </p:sp>
      <p:grpSp>
        <p:nvGrpSpPr>
          <p:cNvPr id="7" name="Google Shape;497;p18">
            <a:extLst>
              <a:ext uri="{FF2B5EF4-FFF2-40B4-BE49-F238E27FC236}">
                <a16:creationId xmlns:a16="http://schemas.microsoft.com/office/drawing/2014/main" id="{6D420633-0648-4B93-9344-4CEE0A32B271}"/>
              </a:ext>
            </a:extLst>
          </p:cNvPr>
          <p:cNvGrpSpPr/>
          <p:nvPr/>
        </p:nvGrpSpPr>
        <p:grpSpPr>
          <a:xfrm>
            <a:off x="312532" y="1695167"/>
            <a:ext cx="5076843" cy="3759213"/>
            <a:chOff x="6919919" y="2155123"/>
            <a:chExt cx="5076843" cy="3759213"/>
          </a:xfrm>
        </p:grpSpPr>
        <p:pic>
          <p:nvPicPr>
            <p:cNvPr id="8" name="Google Shape;498;p18">
              <a:extLst>
                <a:ext uri="{FF2B5EF4-FFF2-40B4-BE49-F238E27FC236}">
                  <a16:creationId xmlns:a16="http://schemas.microsoft.com/office/drawing/2014/main" id="{D9971A4A-9CED-45A7-863B-ECE58394D63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19919" y="2273610"/>
              <a:ext cx="4884237" cy="3640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99;p18">
              <a:extLst>
                <a:ext uri="{FF2B5EF4-FFF2-40B4-BE49-F238E27FC236}">
                  <a16:creationId xmlns:a16="http://schemas.microsoft.com/office/drawing/2014/main" id="{D677073F-0105-4E13-B7E0-FF69473945E9}"/>
                </a:ext>
              </a:extLst>
            </p:cNvPr>
            <p:cNvSpPr/>
            <p:nvPr/>
          </p:nvSpPr>
          <p:spPr>
            <a:xfrm>
              <a:off x="7088863" y="2155123"/>
              <a:ext cx="4907899" cy="3759213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1538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00;p18">
              <a:extLst>
                <a:ext uri="{FF2B5EF4-FFF2-40B4-BE49-F238E27FC236}">
                  <a16:creationId xmlns:a16="http://schemas.microsoft.com/office/drawing/2014/main" id="{0C923C0E-534A-4F84-99EE-44F58B7CF8A9}"/>
                </a:ext>
              </a:extLst>
            </p:cNvPr>
            <p:cNvSpPr txBox="1"/>
            <p:nvPr/>
          </p:nvSpPr>
          <p:spPr>
            <a:xfrm>
              <a:off x="7392928" y="3694718"/>
              <a:ext cx="9979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ingress</a:t>
              </a:r>
              <a:endParaRPr/>
            </a:p>
          </p:txBody>
        </p:sp>
        <p:sp>
          <p:nvSpPr>
            <p:cNvPr id="11" name="Google Shape;501;p18">
              <a:extLst>
                <a:ext uri="{FF2B5EF4-FFF2-40B4-BE49-F238E27FC236}">
                  <a16:creationId xmlns:a16="http://schemas.microsoft.com/office/drawing/2014/main" id="{07775730-CAB2-4BDF-BE7C-1896FB33DFDD}"/>
                </a:ext>
              </a:extLst>
            </p:cNvPr>
            <p:cNvSpPr txBox="1"/>
            <p:nvPr/>
          </p:nvSpPr>
          <p:spPr>
            <a:xfrm>
              <a:off x="8694964" y="3688339"/>
              <a:ext cx="8276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F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service</a:t>
              </a:r>
              <a:endParaRPr/>
            </a:p>
          </p:txBody>
        </p:sp>
        <p:sp>
          <p:nvSpPr>
            <p:cNvPr id="12" name="Google Shape;502;p18">
              <a:extLst>
                <a:ext uri="{FF2B5EF4-FFF2-40B4-BE49-F238E27FC236}">
                  <a16:creationId xmlns:a16="http://schemas.microsoft.com/office/drawing/2014/main" id="{F8F54417-510F-4A5C-9D8D-0BE096201133}"/>
                </a:ext>
              </a:extLst>
            </p:cNvPr>
            <p:cNvSpPr txBox="1"/>
            <p:nvPr/>
          </p:nvSpPr>
          <p:spPr>
            <a:xfrm>
              <a:off x="9522603" y="2609143"/>
              <a:ext cx="2125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deployment</a:t>
              </a:r>
              <a:r>
                <a:rPr lang="en-US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 pods</a:t>
              </a:r>
              <a:endParaRPr/>
            </a:p>
          </p:txBody>
        </p:sp>
        <p:sp>
          <p:nvSpPr>
            <p:cNvPr id="13" name="Google Shape;503;p18">
              <a:extLst>
                <a:ext uri="{FF2B5EF4-FFF2-40B4-BE49-F238E27FC236}">
                  <a16:creationId xmlns:a16="http://schemas.microsoft.com/office/drawing/2014/main" id="{DA055661-D3F6-40AC-B11D-6A975F9F99A7}"/>
                </a:ext>
              </a:extLst>
            </p:cNvPr>
            <p:cNvSpPr txBox="1"/>
            <p:nvPr/>
          </p:nvSpPr>
          <p:spPr>
            <a:xfrm>
              <a:off x="7172005" y="3008263"/>
              <a:ext cx="11374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endParaRPr/>
            </a:p>
          </p:txBody>
        </p:sp>
      </p:grpSp>
      <p:pic>
        <p:nvPicPr>
          <p:cNvPr id="14" name="Google Shape;504;p18" descr="Ecco perché Container, Kubernetes e microservizi non sono sempre la  soluzione adatta ad ogni esigenza, il caso di Istio - Aggregatore GNU/Linux  e dintorni">
            <a:extLst>
              <a:ext uri="{FF2B5EF4-FFF2-40B4-BE49-F238E27FC236}">
                <a16:creationId xmlns:a16="http://schemas.microsoft.com/office/drawing/2014/main" id="{8735C082-A63C-4CD9-9640-1FA63C2FFE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9102" y="34704"/>
            <a:ext cx="836686" cy="73866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92BF05-6C53-4DA8-B0F5-9D8F36019FAB}"/>
                  </a:ext>
                </a:extLst>
              </p14:cNvPr>
              <p14:cNvContentPartPr/>
              <p14:nvPr/>
            </p14:nvContentPartPr>
            <p14:xfrm>
              <a:off x="1786072" y="3053107"/>
              <a:ext cx="1443240" cy="156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92BF05-6C53-4DA8-B0F5-9D8F36019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8072" y="3035467"/>
                <a:ext cx="1478880" cy="1597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DCA0CD2-C5AA-44CE-A5D7-58E65EDABC46}"/>
              </a:ext>
            </a:extLst>
          </p:cNvPr>
          <p:cNvSpPr txBox="1"/>
          <p:nvPr/>
        </p:nvSpPr>
        <p:spPr>
          <a:xfrm>
            <a:off x="5728811" y="3732820"/>
            <a:ext cx="60946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role </a:t>
            </a:r>
            <a:r>
              <a:rPr lang="en-US" sz="2000" dirty="0">
                <a:solidFill>
                  <a:srgbClr val="222222"/>
                </a:solidFill>
                <a:latin typeface="open sans" panose="020B0606030504020204" pitchFamily="34" charset="0"/>
              </a:rPr>
              <a:t>of the service: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is an abstraction to define a logical set of Pods and a policy by which to access them (like </a:t>
            </a:r>
            <a:r>
              <a:rPr lang="en-US" sz="1600" b="1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micro-services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K8s gives Pods their own IP addresses and a single DNS name for a set of Pods</a:t>
            </a:r>
            <a:endParaRPr lang="en-US" sz="1600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Automatic </a:t>
            </a:r>
            <a:r>
              <a:rPr lang="en-US" sz="1600" b="1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load balancing</a:t>
            </a:r>
            <a:endParaRPr lang="en-US" sz="1600" b="1" dirty="0">
              <a:solidFill>
                <a:schemeClr val="accent2"/>
              </a:solidFill>
              <a:latin typeface="open sans" panose="020B0606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open sans" panose="020B0606030504020204" pitchFamily="34" charset="0"/>
              </a:rPr>
              <a:t>Automatic </a:t>
            </a:r>
            <a:r>
              <a:rPr lang="en-US" sz="1600" b="1" dirty="0">
                <a:solidFill>
                  <a:schemeClr val="accent2"/>
                </a:solidFill>
                <a:latin typeface="open sans" panose="020B0606030504020204" pitchFamily="34" charset="0"/>
              </a:rPr>
              <a:t>liveness probe</a:t>
            </a:r>
            <a:r>
              <a:rPr lang="en-US" sz="1600" b="1" dirty="0">
                <a:solidFill>
                  <a:srgbClr val="222222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open sans" panose="020B0606030504020204" pitchFamily="34" charset="0"/>
              </a:rPr>
              <a:t>and </a:t>
            </a:r>
            <a:r>
              <a:rPr lang="en-US" sz="1600" b="1" dirty="0">
                <a:solidFill>
                  <a:schemeClr val="accent2"/>
                </a:solidFill>
                <a:latin typeface="open sans" panose="020B0606030504020204" pitchFamily="34" charset="0"/>
              </a:rPr>
              <a:t>readiness probe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4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18">
            <a:extLst>
              <a:ext uri="{FF2B5EF4-FFF2-40B4-BE49-F238E27FC236}">
                <a16:creationId xmlns:a16="http://schemas.microsoft.com/office/drawing/2014/main" id="{36866DCA-67E9-4087-88EE-7257B059DCA4}"/>
              </a:ext>
            </a:extLst>
          </p:cNvPr>
          <p:cNvSpPr txBox="1">
            <a:spLocks/>
          </p:cNvSpPr>
          <p:nvPr/>
        </p:nvSpPr>
        <p:spPr>
          <a:xfrm>
            <a:off x="5693440" y="1433161"/>
            <a:ext cx="6206711" cy="29438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rgbClr val="595959"/>
              </a:buClr>
              <a:buSzPts val="1350"/>
            </a:pP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openvisus</a:t>
            </a:r>
          </a:p>
          <a:p>
            <a:pPr algn="l">
              <a:buClr>
                <a:srgbClr val="595959"/>
              </a:buClr>
              <a:buSzPts val="1350"/>
            </a:pP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--namespace openvisus 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buClr>
                <a:schemeClr val="dk1"/>
              </a:buClr>
              <a:buSzPts val="1350"/>
            </a:pP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mod-visus-deployment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buClr>
                <a:schemeClr val="dk1"/>
              </a:buClr>
              <a:buSzPts val="1350"/>
            </a:pP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--image=visus/mod_visus</a:t>
            </a:r>
          </a:p>
          <a:p>
            <a:pPr algn="l">
              <a:buClr>
                <a:srgbClr val="595959"/>
              </a:buClr>
              <a:buSzPts val="1350"/>
            </a:pP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expose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--namespace openvisus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buClr>
                <a:schemeClr val="dk1"/>
              </a:buClr>
              <a:buSzPts val="1350"/>
            </a:pP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mod-visus-deployment --port=80 --target-port=80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buClr>
                <a:schemeClr val="dk1"/>
              </a:buClr>
              <a:buSzPts val="1350"/>
            </a:pP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--name=mod-visus-service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buClr>
                <a:schemeClr val="dk1"/>
              </a:buClr>
              <a:buSzPts val="1350"/>
            </a:pPr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--type=NodePort</a:t>
            </a: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l">
              <a:buClr>
                <a:schemeClr val="dk1"/>
              </a:buClr>
              <a:buSzPts val="1350"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# create mod-visus </a:t>
            </a:r>
            <a:r>
              <a:rPr lang="en-US" sz="14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ingress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(networking.k8s.io/v1beta1</a:t>
            </a:r>
            <a:r>
              <a:rPr lang="en-US" sz="135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b="1" dirty="0"/>
          </a:p>
        </p:txBody>
      </p:sp>
      <p:sp>
        <p:nvSpPr>
          <p:cNvPr id="6" name="Google Shape;496;p18">
            <a:extLst>
              <a:ext uri="{FF2B5EF4-FFF2-40B4-BE49-F238E27FC236}">
                <a16:creationId xmlns:a16="http://schemas.microsoft.com/office/drawing/2014/main" id="{B01714E9-A446-40E4-A7B3-4BF4AC549968}"/>
              </a:ext>
            </a:extLst>
          </p:cNvPr>
          <p:cNvSpPr txBox="1">
            <a:spLocks/>
          </p:cNvSpPr>
          <p:nvPr/>
        </p:nvSpPr>
        <p:spPr>
          <a:xfrm>
            <a:off x="3528588" y="324413"/>
            <a:ext cx="5852079" cy="7386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Kubernetes on OpenVisus</a:t>
            </a:r>
            <a:endParaRPr lang="en-US" dirty="0"/>
          </a:p>
        </p:txBody>
      </p:sp>
      <p:grpSp>
        <p:nvGrpSpPr>
          <p:cNvPr id="7" name="Google Shape;497;p18">
            <a:extLst>
              <a:ext uri="{FF2B5EF4-FFF2-40B4-BE49-F238E27FC236}">
                <a16:creationId xmlns:a16="http://schemas.microsoft.com/office/drawing/2014/main" id="{6D420633-0648-4B93-9344-4CEE0A32B271}"/>
              </a:ext>
            </a:extLst>
          </p:cNvPr>
          <p:cNvGrpSpPr/>
          <p:nvPr/>
        </p:nvGrpSpPr>
        <p:grpSpPr>
          <a:xfrm>
            <a:off x="312532" y="1695167"/>
            <a:ext cx="5076843" cy="3759213"/>
            <a:chOff x="6919919" y="2155123"/>
            <a:chExt cx="5076843" cy="3759213"/>
          </a:xfrm>
        </p:grpSpPr>
        <p:pic>
          <p:nvPicPr>
            <p:cNvPr id="8" name="Google Shape;498;p18">
              <a:extLst>
                <a:ext uri="{FF2B5EF4-FFF2-40B4-BE49-F238E27FC236}">
                  <a16:creationId xmlns:a16="http://schemas.microsoft.com/office/drawing/2014/main" id="{D9971A4A-9CED-45A7-863B-ECE58394D63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19919" y="2273610"/>
              <a:ext cx="4884237" cy="3640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499;p18">
              <a:extLst>
                <a:ext uri="{FF2B5EF4-FFF2-40B4-BE49-F238E27FC236}">
                  <a16:creationId xmlns:a16="http://schemas.microsoft.com/office/drawing/2014/main" id="{D677073F-0105-4E13-B7E0-FF69473945E9}"/>
                </a:ext>
              </a:extLst>
            </p:cNvPr>
            <p:cNvSpPr/>
            <p:nvPr/>
          </p:nvSpPr>
          <p:spPr>
            <a:xfrm>
              <a:off x="7088863" y="2155123"/>
              <a:ext cx="4907899" cy="3759213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1538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00;p18">
              <a:extLst>
                <a:ext uri="{FF2B5EF4-FFF2-40B4-BE49-F238E27FC236}">
                  <a16:creationId xmlns:a16="http://schemas.microsoft.com/office/drawing/2014/main" id="{0C923C0E-534A-4F84-99EE-44F58B7CF8A9}"/>
                </a:ext>
              </a:extLst>
            </p:cNvPr>
            <p:cNvSpPr txBox="1"/>
            <p:nvPr/>
          </p:nvSpPr>
          <p:spPr>
            <a:xfrm>
              <a:off x="7392928" y="3694718"/>
              <a:ext cx="9979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ingress</a:t>
              </a:r>
              <a:endParaRPr/>
            </a:p>
          </p:txBody>
        </p:sp>
        <p:sp>
          <p:nvSpPr>
            <p:cNvPr id="11" name="Google Shape;501;p18">
              <a:extLst>
                <a:ext uri="{FF2B5EF4-FFF2-40B4-BE49-F238E27FC236}">
                  <a16:creationId xmlns:a16="http://schemas.microsoft.com/office/drawing/2014/main" id="{07775730-CAB2-4BDF-BE7C-1896FB33DFDD}"/>
                </a:ext>
              </a:extLst>
            </p:cNvPr>
            <p:cNvSpPr txBox="1"/>
            <p:nvPr/>
          </p:nvSpPr>
          <p:spPr>
            <a:xfrm>
              <a:off x="8694964" y="3688339"/>
              <a:ext cx="8276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F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service</a:t>
              </a:r>
              <a:endParaRPr/>
            </a:p>
          </p:txBody>
        </p:sp>
        <p:sp>
          <p:nvSpPr>
            <p:cNvPr id="12" name="Google Shape;502;p18">
              <a:extLst>
                <a:ext uri="{FF2B5EF4-FFF2-40B4-BE49-F238E27FC236}">
                  <a16:creationId xmlns:a16="http://schemas.microsoft.com/office/drawing/2014/main" id="{F8F54417-510F-4A5C-9D8D-0BE096201133}"/>
                </a:ext>
              </a:extLst>
            </p:cNvPr>
            <p:cNvSpPr txBox="1"/>
            <p:nvPr/>
          </p:nvSpPr>
          <p:spPr>
            <a:xfrm>
              <a:off x="9522603" y="2609143"/>
              <a:ext cx="2125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deployment</a:t>
              </a:r>
              <a:r>
                <a:rPr lang="en-US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 pods</a:t>
              </a:r>
              <a:endParaRPr/>
            </a:p>
          </p:txBody>
        </p:sp>
        <p:sp>
          <p:nvSpPr>
            <p:cNvPr id="13" name="Google Shape;503;p18">
              <a:extLst>
                <a:ext uri="{FF2B5EF4-FFF2-40B4-BE49-F238E27FC236}">
                  <a16:creationId xmlns:a16="http://schemas.microsoft.com/office/drawing/2014/main" id="{DA055661-D3F6-40AC-B11D-6A975F9F99A7}"/>
                </a:ext>
              </a:extLst>
            </p:cNvPr>
            <p:cNvSpPr txBox="1"/>
            <p:nvPr/>
          </p:nvSpPr>
          <p:spPr>
            <a:xfrm>
              <a:off x="7172005" y="3008263"/>
              <a:ext cx="113741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endParaRPr/>
            </a:p>
          </p:txBody>
        </p:sp>
      </p:grpSp>
      <p:pic>
        <p:nvPicPr>
          <p:cNvPr id="14" name="Google Shape;504;p18" descr="Ecco perché Container, Kubernetes e microservizi non sono sempre la  soluzione adatta ad ogni esigenza, il caso di Istio - Aggregatore GNU/Linux  e dintorni">
            <a:extLst>
              <a:ext uri="{FF2B5EF4-FFF2-40B4-BE49-F238E27FC236}">
                <a16:creationId xmlns:a16="http://schemas.microsoft.com/office/drawing/2014/main" id="{8735C082-A63C-4CD9-9640-1FA63C2FFE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9102" y="34704"/>
            <a:ext cx="836686" cy="73866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909E97-3162-45BD-80C2-94A3B494E0FE}"/>
                  </a:ext>
                </a:extLst>
              </p14:cNvPr>
              <p14:cNvContentPartPr/>
              <p14:nvPr/>
            </p14:nvContentPartPr>
            <p14:xfrm>
              <a:off x="771592" y="3229867"/>
              <a:ext cx="1022040" cy="140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909E97-3162-45BD-80C2-94A3B494E0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952" y="3212227"/>
                <a:ext cx="1057680" cy="14454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406E2B-5252-4964-947F-8112903C49A4}"/>
              </a:ext>
            </a:extLst>
          </p:cNvPr>
          <p:cNvSpPr txBox="1"/>
          <p:nvPr/>
        </p:nvSpPr>
        <p:spPr>
          <a:xfrm>
            <a:off x="5693440" y="4537358"/>
            <a:ext cx="609460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role </a:t>
            </a: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of the ingress: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exposes </a:t>
            </a:r>
            <a:r>
              <a:rPr lang="en-US" b="1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HTTP and HTTPS routes </a:t>
            </a:r>
            <a:r>
              <a:rPr 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from outside the cluster to services within the cluster.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Solve the problem about </a:t>
            </a:r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</a:rPr>
              <a:t>SSL certificates 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delegating to LLNL (Side Car pattern)</a:t>
            </a:r>
            <a:r>
              <a:rPr 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the security checks</a:t>
            </a:r>
            <a:endParaRPr lang="en-US" dirty="0"/>
          </a:p>
          <a:p>
            <a:pPr>
              <a:spcAft>
                <a:spcPts val="1200"/>
              </a:spcAft>
            </a:pPr>
            <a:endParaRPr lang="en-US" sz="1800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3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528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open sans</vt:lpstr>
      <vt:lpstr>Saira Semi Condensed</vt:lpstr>
      <vt:lpstr>Office Theme</vt:lpstr>
      <vt:lpstr>Kubernetes on OpenVisus - Why?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Scorzelli</dc:creator>
  <cp:lastModifiedBy>Giorgio Scorzelli</cp:lastModifiedBy>
  <cp:revision>6</cp:revision>
  <dcterms:created xsi:type="dcterms:W3CDTF">2021-05-25T16:05:28Z</dcterms:created>
  <dcterms:modified xsi:type="dcterms:W3CDTF">2021-05-25T16:49:55Z</dcterms:modified>
</cp:coreProperties>
</file>