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1" r:id="rId3"/>
    <p:sldId id="262" r:id="rId4"/>
    <p:sldId id="263" r:id="rId5"/>
    <p:sldId id="27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3ECCAA7-501C-423B-8105-151123A20178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617F6C-0EB8-4A86-992F-4E4AB6482C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od_visus?action=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Visus</a:t>
            </a:r>
            <a:r>
              <a:rPr lang="en-US" b="1" dirty="0"/>
              <a:t> </a:t>
            </a:r>
            <a:r>
              <a:rPr lang="en-US" b="1" dirty="0" err="1"/>
              <a:t>mod_visus</a:t>
            </a:r>
            <a:r>
              <a:rPr lang="en-US" b="1" dirty="0"/>
              <a:t> compilation &amp; installation</a:t>
            </a:r>
          </a:p>
        </p:txBody>
      </p:sp>
    </p:spTree>
    <p:extLst>
      <p:ext uri="{BB962C8B-B14F-4D97-AF65-F5344CB8AC3E}">
        <p14:creationId xmlns:p14="http://schemas.microsoft.com/office/powerpoint/2010/main" val="9925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 for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76872"/>
            <a:ext cx="6984892" cy="2952328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</a:rPr>
              <a:t>Create a directory 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inetpub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wwwroot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visus</a:t>
            </a:r>
            <a:endParaRPr lang="en-US" sz="1400" b="1" dirty="0">
              <a:latin typeface="+mj-lt"/>
            </a:endParaRPr>
          </a:p>
          <a:p>
            <a:pPr marL="68580" indent="0">
              <a:buNone/>
            </a:pP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Create a file 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inetpub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wwwroot</a:t>
            </a:r>
            <a:r>
              <a:rPr lang="en-US" sz="1400" b="1" dirty="0">
                <a:latin typeface="+mj-lt"/>
              </a:rPr>
              <a:t>/</a:t>
            </a:r>
            <a:r>
              <a:rPr lang="en-US" sz="1400" b="1" dirty="0" err="1">
                <a:latin typeface="+mj-lt"/>
              </a:rPr>
              <a:t>visus</a:t>
            </a:r>
            <a:r>
              <a:rPr lang="en-US" sz="1400" b="1" dirty="0">
                <a:latin typeface="+mj-lt"/>
              </a:rPr>
              <a:t>/visus.log</a:t>
            </a:r>
          </a:p>
          <a:p>
            <a:pPr marL="365760" lvl="1" indent="0">
              <a:buNone/>
            </a:pPr>
            <a:endParaRPr lang="en-US" sz="1200" dirty="0">
              <a:latin typeface="+mj-lt"/>
            </a:endParaRPr>
          </a:p>
          <a:p>
            <a:r>
              <a:rPr lang="en-US" sz="1400">
                <a:latin typeface="+mj-lt"/>
              </a:rPr>
              <a:t>Create </a:t>
            </a:r>
            <a:r>
              <a:rPr lang="en-US" sz="1400" b="1">
                <a:latin typeface="+mj-lt"/>
                <a:cs typeface="Courier New" pitchFamily="49" charset="0"/>
              </a:rPr>
              <a:t>/inetpub/wwwroot/visus/</a:t>
            </a:r>
            <a:r>
              <a:rPr lang="en-US" sz="1400" b="1">
                <a:latin typeface="+mj-lt"/>
              </a:rPr>
              <a:t>visus.config </a:t>
            </a:r>
            <a:r>
              <a:rPr lang="en-US" sz="1400">
                <a:latin typeface="+mj-lt"/>
                <a:cs typeface="Courier New" pitchFamily="49" charset="0"/>
              </a:rPr>
              <a:t>with the following content:</a:t>
            </a:r>
            <a:endParaRPr lang="en-US" sz="1400" dirty="0">
              <a:latin typeface="+mj-lt"/>
            </a:endParaRPr>
          </a:p>
          <a:p>
            <a:pPr marL="68580" indent="0">
              <a:buNone/>
            </a:pPr>
            <a:endParaRPr lang="en-US" sz="1400" dirty="0">
              <a:latin typeface="+mj-lt"/>
            </a:endParaRPr>
          </a:p>
          <a:p>
            <a:pPr marL="68580" indent="0">
              <a:buNone/>
            </a:pP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?&gt;</a:t>
            </a:r>
          </a:p>
          <a:p>
            <a:pPr marL="68580" indent="0">
              <a:buNone/>
            </a:pP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&lt;visus&gt;</a:t>
            </a:r>
          </a:p>
          <a:p>
            <a:pPr marL="68580" indent="0">
              <a:buNone/>
            </a:pP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dataset name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="cat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permissions="public"</a:t>
            </a:r>
            <a:endParaRPr lang="fr-F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      url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="file:///inetpub/wwwroot/visus/dataset/cat/visus.idx</a:t>
            </a: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endParaRPr lang="fr-FR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" indent="0">
              <a:buNone/>
            </a:pPr>
            <a:r>
              <a:rPr lang="fr-FR" sz="1100">
                <a:latin typeface="Courier New" panose="02070309020205020404" pitchFamily="49" charset="0"/>
                <a:cs typeface="Courier New" panose="02070309020205020404" pitchFamily="49" charset="0"/>
              </a:rPr>
              <a:t>&lt;/visus&gt;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5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24744" cy="745152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Visus</a:t>
            </a:r>
            <a:r>
              <a:rPr lang="en-US" dirty="0"/>
              <a:t> IIS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344816" cy="4248472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200">
                <a:solidFill>
                  <a:schemeClr val="tx1"/>
                </a:solidFill>
                <a:latin typeface="+mj-lt"/>
                <a:cs typeface="Courier New" pitchFamily="49" charset="0"/>
              </a:rPr>
              <a:t>Stop IIS</a:t>
            </a:r>
          </a:p>
          <a:p>
            <a:pPr marL="68580" indent="0">
              <a:buNone/>
            </a:pPr>
            <a:endParaRPr lang="en-US" sz="1200" b="1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r>
              <a:rPr lang="en-US" sz="1200" b="1">
                <a:solidFill>
                  <a:srgbClr val="0070C0"/>
                </a:solidFill>
                <a:latin typeface="+mj-lt"/>
                <a:cs typeface="Courier New" pitchFamily="49" charset="0"/>
              </a:rPr>
              <a:t>net stop W3SVC</a:t>
            </a:r>
          </a:p>
          <a:p>
            <a:endParaRPr lang="en-US" sz="1200">
              <a:latin typeface="+mj-lt"/>
            </a:endParaRPr>
          </a:p>
          <a:p>
            <a:pPr marL="68580" indent="0">
              <a:buNone/>
            </a:pPr>
            <a:r>
              <a:rPr lang="en-US" sz="1200">
                <a:latin typeface="+mj-lt"/>
              </a:rPr>
              <a:t>Uninstall </a:t>
            </a:r>
            <a:r>
              <a:rPr lang="en-US" sz="1200" dirty="0">
                <a:latin typeface="+mj-lt"/>
              </a:rPr>
              <a:t>the old </a:t>
            </a:r>
            <a:r>
              <a:rPr lang="en-US" sz="1200" dirty="0" err="1">
                <a:latin typeface="+mj-lt"/>
              </a:rPr>
              <a:t>mod_visus</a:t>
            </a:r>
            <a:r>
              <a:rPr lang="en-US" sz="1200" dirty="0">
                <a:latin typeface="+mj-lt"/>
              </a:rPr>
              <a:t>. From an “Administrator Prompt “ : (Command Prompt / Run as administrator)</a:t>
            </a:r>
          </a:p>
          <a:p>
            <a:pPr marL="68580" indent="0">
              <a:buNone/>
            </a:pPr>
            <a:endParaRPr lang="en-US" sz="1200" dirty="0">
              <a:latin typeface="+mj-lt"/>
            </a:endParaRPr>
          </a:p>
          <a:p>
            <a:pPr marL="68580" indent="0">
              <a:buNone/>
            </a:pPr>
            <a:r>
              <a:rPr lang="en-US" sz="1200" b="1">
                <a:solidFill>
                  <a:srgbClr val="0070C0"/>
                </a:solidFill>
                <a:latin typeface="+mj-lt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systemroot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%\system32\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inetsrv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\appcmd.exe uninstall module 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mod_visus</a:t>
            </a:r>
            <a:endParaRPr lang="en-US" sz="1200" b="1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68580" indent="0">
              <a:buNone/>
            </a:pPr>
            <a:endParaRPr lang="en-US" sz="1200" dirty="0">
              <a:latin typeface="+mj-lt"/>
            </a:endParaRPr>
          </a:p>
          <a:p>
            <a:pPr marL="68580" indent="0">
              <a:buNone/>
            </a:pPr>
            <a:r>
              <a:rPr lang="en-US" sz="1200" dirty="0">
                <a:latin typeface="+mj-lt"/>
              </a:rPr>
              <a:t>For a </a:t>
            </a:r>
            <a:r>
              <a:rPr lang="en-US" sz="1200">
                <a:latin typeface="+mj-lt"/>
              </a:rPr>
              <a:t>Administrator prompt (for Debug, use mod_visusd.dll): </a:t>
            </a:r>
            <a:endParaRPr lang="en-US" sz="1200" dirty="0">
              <a:latin typeface="+mj-lt"/>
            </a:endParaRPr>
          </a:p>
          <a:p>
            <a:endParaRPr lang="en-US" sz="1200" dirty="0">
              <a:latin typeface="+mj-lt"/>
            </a:endParaRPr>
          </a:p>
          <a:p>
            <a:pPr marL="68580" indent="0">
              <a:buNone/>
            </a:pPr>
            <a:r>
              <a:rPr lang="en-US" sz="1200" b="1">
                <a:solidFill>
                  <a:srgbClr val="0070C0"/>
                </a:solidFill>
                <a:latin typeface="+mj-lt"/>
                <a:cs typeface="Courier New" pitchFamily="49" charset="0"/>
              </a:rPr>
              <a:t>%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systemroot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%\system32\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inetsrv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\appcmd.exe install module /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name:mod_visus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200" b="1">
                <a:solidFill>
                  <a:srgbClr val="0070C0"/>
                </a:solidFill>
                <a:latin typeface="+mj-lt"/>
                <a:cs typeface="Courier New" pitchFamily="49" charset="0"/>
              </a:rPr>
              <a:t>/image:c:\visus\Release\mod_visus.dll</a:t>
            </a:r>
          </a:p>
          <a:p>
            <a:pPr marL="68580" indent="0">
              <a:buNone/>
            </a:pPr>
            <a:r>
              <a:rPr lang="en-US" sz="1200" b="1">
                <a:solidFill>
                  <a:srgbClr val="0070C0"/>
                </a:solidFill>
                <a:latin typeface="+mj-lt"/>
                <a:cs typeface="Courier New" pitchFamily="49" charset="0"/>
              </a:rPr>
              <a:t>	</a:t>
            </a:r>
            <a:endParaRPr lang="en-US" sz="1200" dirty="0">
              <a:latin typeface="+mj-lt"/>
            </a:endParaRPr>
          </a:p>
          <a:p>
            <a:pPr marL="68580" indent="0">
              <a:buNone/>
            </a:pPr>
            <a:r>
              <a:rPr lang="en-US" sz="1200" dirty="0">
                <a:latin typeface="+mj-lt"/>
              </a:rPr>
              <a:t>You will get a message like:</a:t>
            </a:r>
          </a:p>
          <a:p>
            <a:endParaRPr lang="en-US" sz="1200" dirty="0">
              <a:latin typeface="+mj-lt"/>
            </a:endParaRPr>
          </a:p>
          <a:p>
            <a:pPr marL="6858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GLOBAL MODULE object "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mod_visus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" added</a:t>
            </a:r>
          </a:p>
          <a:p>
            <a:pPr marL="6858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MODULE object "</a:t>
            </a:r>
            <a:r>
              <a:rPr lang="en-US" sz="12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mod_visus</a:t>
            </a:r>
            <a:r>
              <a:rPr lang="en-US" sz="12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" added</a:t>
            </a: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91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IIS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1"/>
            <a:ext cx="6777317" cy="2664296"/>
          </a:xfrm>
        </p:spPr>
        <p:txBody>
          <a:bodyPr>
            <a:normAutofit/>
          </a:bodyPr>
          <a:lstStyle/>
          <a:p>
            <a:r>
              <a:rPr lang="en-US" sz="1400" dirty="0"/>
              <a:t>Open IIS manager </a:t>
            </a:r>
          </a:p>
          <a:p>
            <a:endParaRPr lang="en-US" sz="1400" dirty="0"/>
          </a:p>
          <a:p>
            <a:r>
              <a:rPr lang="en-US" sz="1400" dirty="0"/>
              <a:t>Double click on “modules”</a:t>
            </a:r>
          </a:p>
          <a:p>
            <a:endParaRPr lang="en-US" sz="1400" dirty="0"/>
          </a:p>
          <a:p>
            <a:r>
              <a:rPr lang="en-US" sz="1400" dirty="0"/>
              <a:t>Check that “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mod_visus</a:t>
            </a:r>
            <a:r>
              <a:rPr lang="en-US" sz="1400" dirty="0"/>
              <a:t>” is there with the right path</a:t>
            </a:r>
          </a:p>
          <a:p>
            <a:endParaRPr 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424042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12976"/>
            <a:ext cx="4248472" cy="353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7544" y="4429902"/>
            <a:ext cx="36004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98049" y="487756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Enable </a:t>
            </a:r>
            <a:r>
              <a:rPr lang="en-US" b="1"/>
              <a:t>mod_visus</a:t>
            </a:r>
            <a:r>
              <a:rPr lang="en-US"/>
              <a:t> in </a:t>
            </a:r>
            <a:r>
              <a:rPr lang="en-US" b="1"/>
              <a:t>Default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780928"/>
            <a:ext cx="6777317" cy="2691661"/>
          </a:xfrm>
        </p:spPr>
        <p:txBody>
          <a:bodyPr>
            <a:normAutofit/>
          </a:bodyPr>
          <a:lstStyle/>
          <a:p>
            <a:r>
              <a:rPr lang="en-US" sz="1600"/>
              <a:t>Default Web site/ Modules/Configure Native modules…. Check ‘mod_visus’ and press ‘OK’</a:t>
            </a:r>
          </a:p>
        </p:txBody>
      </p:sp>
    </p:spTree>
    <p:extLst>
      <p:ext uri="{BB962C8B-B14F-4D97-AF65-F5344CB8AC3E}">
        <p14:creationId xmlns:p14="http://schemas.microsoft.com/office/powerpoint/2010/main" val="253578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192688" cy="1008112"/>
          </a:xfrm>
        </p:spPr>
        <p:txBody>
          <a:bodyPr>
            <a:noAutofit/>
          </a:bodyPr>
          <a:lstStyle/>
          <a:p>
            <a:r>
              <a:rPr lang="en-US" sz="3200" b="1"/>
              <a:t>Configure </a:t>
            </a:r>
            <a:r>
              <a:rPr lang="en-US" sz="3200" b="1" dirty="0"/>
              <a:t>handler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920880" cy="2319987"/>
          </a:xfrm>
        </p:spPr>
        <p:txBody>
          <a:bodyPr>
            <a:normAutofit/>
          </a:bodyPr>
          <a:lstStyle/>
          <a:p>
            <a:r>
              <a:rPr lang="en-US" sz="1400" dirty="0"/>
              <a:t>[Default web site] / [Handler mapping] </a:t>
            </a:r>
            <a:r>
              <a:rPr lang="en-US" sz="1400"/>
              <a:t>/ /[Right Panel: Actions</a:t>
            </a:r>
            <a:r>
              <a:rPr lang="en-US" sz="1400" dirty="0"/>
              <a:t>] / [Add module </a:t>
            </a:r>
            <a:r>
              <a:rPr lang="en-US" sz="1400"/>
              <a:t>mapping…]</a:t>
            </a:r>
            <a:endParaRPr lang="en-US" sz="1400" dirty="0"/>
          </a:p>
          <a:p>
            <a:pPr marL="640080" lvl="2" indent="0">
              <a:buNone/>
            </a:pPr>
            <a:r>
              <a:rPr lang="en-US" sz="1200" b="1" dirty="0"/>
              <a:t>Request path</a:t>
            </a:r>
            <a:r>
              <a:rPr lang="en-US" sz="1200" dirty="0"/>
              <a:t>: *</a:t>
            </a:r>
          </a:p>
          <a:p>
            <a:pPr marL="640080" lvl="2" indent="0">
              <a:buNone/>
            </a:pPr>
            <a:r>
              <a:rPr lang="en-US" sz="1200" b="1" dirty="0"/>
              <a:t>Module</a:t>
            </a:r>
            <a:r>
              <a:rPr lang="en-US" sz="1200" dirty="0"/>
              <a:t>: </a:t>
            </a:r>
            <a:r>
              <a:rPr lang="en-US" sz="1200" dirty="0" err="1"/>
              <a:t>mod_visus</a:t>
            </a:r>
            <a:endParaRPr lang="en-US" sz="1200" dirty="0"/>
          </a:p>
          <a:p>
            <a:pPr marL="640080" lvl="2" indent="0">
              <a:buNone/>
            </a:pPr>
            <a:r>
              <a:rPr lang="en-US" sz="1200" b="1" dirty="0"/>
              <a:t>Executable</a:t>
            </a:r>
            <a:r>
              <a:rPr lang="en-US" sz="1200" dirty="0"/>
              <a:t>: leave </a:t>
            </a:r>
            <a:r>
              <a:rPr lang="en-US" sz="1200" dirty="0" err="1"/>
              <a:t>blanck</a:t>
            </a:r>
            <a:endParaRPr lang="en-US" sz="1200" dirty="0"/>
          </a:p>
          <a:p>
            <a:pPr marL="640080" lvl="2" indent="0">
              <a:buNone/>
            </a:pPr>
            <a:r>
              <a:rPr lang="en-US" sz="1200" b="1" dirty="0"/>
              <a:t>Name</a:t>
            </a:r>
            <a:r>
              <a:rPr lang="en-US" sz="1200" dirty="0"/>
              <a:t>: </a:t>
            </a:r>
            <a:r>
              <a:rPr lang="en-US" sz="1200" dirty="0" err="1"/>
              <a:t>mod_visus</a:t>
            </a:r>
            <a:endParaRPr lang="en-US" sz="1200" dirty="0"/>
          </a:p>
          <a:p>
            <a:pPr lvl="1"/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17618"/>
            <a:ext cx="6192689" cy="329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5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024744" cy="864096"/>
          </a:xfrm>
        </p:spPr>
        <p:txBody>
          <a:bodyPr>
            <a:normAutofit/>
          </a:bodyPr>
          <a:lstStyle/>
          <a:p>
            <a:r>
              <a:rPr lang="en-US" sz="2800" dirty="0"/>
              <a:t>Start the server and check it is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136904" cy="4968552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j-lt"/>
                <a:cs typeface="Courier New" pitchFamily="49" charset="0"/>
              </a:rPr>
              <a:t>Checklist before:</a:t>
            </a:r>
          </a:p>
          <a:p>
            <a:pPr marL="827532" lvl="3">
              <a:buFont typeface="+mj-lt"/>
              <a:buAutoNum type="arabicPeriod"/>
            </a:pPr>
            <a:r>
              <a:rPr lang="en-US" sz="1000" i="1">
                <a:latin typeface="+mj-lt"/>
              </a:rPr>
              <a:t>DefaultAppPool/</a:t>
            </a:r>
            <a:r>
              <a:rPr lang="en-US" sz="1000">
                <a:latin typeface="+mj-lt"/>
              </a:rPr>
              <a:t>.Net Framework version </a:t>
            </a:r>
            <a:r>
              <a:rPr lang="en-US" sz="1000" b="1">
                <a:solidFill>
                  <a:srgbClr val="C00000"/>
                </a:solidFill>
                <a:latin typeface="+mj-lt"/>
              </a:rPr>
              <a:t>must be </a:t>
            </a:r>
            <a:r>
              <a:rPr lang="en-US" sz="1000">
                <a:latin typeface="+mj-lt"/>
              </a:rPr>
              <a:t>‘.</a:t>
            </a:r>
            <a:r>
              <a:rPr lang="en-US" sz="1000" b="1">
                <a:latin typeface="+mj-lt"/>
              </a:rPr>
              <a:t>Net framework v4.0.030319</a:t>
            </a:r>
            <a:r>
              <a:rPr lang="en-US" sz="1000">
                <a:latin typeface="+mj-lt"/>
              </a:rPr>
              <a:t>’ </a:t>
            </a:r>
          </a:p>
          <a:p>
            <a:pPr marL="827532" lvl="3">
              <a:buFont typeface="+mj-lt"/>
              <a:buAutoNum type="arabicPeriod"/>
            </a:pPr>
            <a:r>
              <a:rPr lang="en-US" sz="1000" i="1">
                <a:latin typeface="+mj-lt"/>
              </a:rPr>
              <a:t>DefaultAppPool /Managed pipeline mode </a:t>
            </a:r>
            <a:r>
              <a:rPr lang="en-US" sz="1000" b="1" i="1">
                <a:solidFill>
                  <a:srgbClr val="C00000"/>
                </a:solidFill>
                <a:latin typeface="+mj-lt"/>
              </a:rPr>
              <a:t>must be</a:t>
            </a:r>
            <a:r>
              <a:rPr lang="en-US" sz="1000">
                <a:latin typeface="+mj-lt"/>
              </a:rPr>
              <a:t> ‘</a:t>
            </a:r>
            <a:r>
              <a:rPr lang="en-US" sz="1000" b="1">
                <a:latin typeface="+mj-lt"/>
              </a:rPr>
              <a:t>Integrated</a:t>
            </a:r>
            <a:r>
              <a:rPr lang="en-US" sz="1000">
                <a:latin typeface="+mj-lt"/>
              </a:rPr>
              <a:t>’. </a:t>
            </a:r>
            <a:endParaRPr lang="en-US" sz="1000" b="1">
              <a:solidFill>
                <a:srgbClr val="FF0000"/>
              </a:solidFill>
              <a:latin typeface="+mj-lt"/>
            </a:endParaRPr>
          </a:p>
          <a:p>
            <a:pPr marL="827532" lvl="3">
              <a:buFont typeface="+mj-lt"/>
              <a:buAutoNum type="arabicPeriod"/>
            </a:pPr>
            <a:r>
              <a:rPr lang="en-US" sz="1000">
                <a:latin typeface="+mj-lt"/>
              </a:rPr>
              <a:t>Default Web site/Manage web site/Advanced settings/Application pool </a:t>
            </a:r>
            <a:r>
              <a:rPr lang="en-US" sz="1000" b="1">
                <a:solidFill>
                  <a:srgbClr val="C00000"/>
                </a:solidFill>
                <a:latin typeface="+mj-lt"/>
              </a:rPr>
              <a:t>must be </a:t>
            </a:r>
            <a:r>
              <a:rPr lang="en-US" sz="1000">
                <a:latin typeface="+mj-lt"/>
              </a:rPr>
              <a:t>‘</a:t>
            </a:r>
            <a:r>
              <a:rPr lang="en-US" sz="1000" b="1">
                <a:latin typeface="+mj-lt"/>
              </a:rPr>
              <a:t>DefaultAppPool</a:t>
            </a:r>
            <a:r>
              <a:rPr lang="en-US" sz="1000">
                <a:latin typeface="+mj-lt"/>
              </a:rPr>
              <a:t>’</a:t>
            </a:r>
            <a:endParaRPr lang="en-US" sz="1000" b="1">
              <a:solidFill>
                <a:srgbClr val="FF0000"/>
              </a:solidFill>
              <a:latin typeface="+mj-lt"/>
            </a:endParaRPr>
          </a:p>
          <a:p>
            <a:pPr marL="827532" lvl="3">
              <a:buFont typeface="+mj-lt"/>
              <a:buAutoNum type="arabicPeriod"/>
            </a:pPr>
            <a:r>
              <a:rPr lang="en-US" sz="1000">
                <a:latin typeface="+mj-lt"/>
              </a:rPr>
              <a:t>In case you don’t see anywhere “.Net framework v4.0”: </a:t>
            </a:r>
            <a:r>
              <a:rPr lang="en-US" sz="900" i="1">
                <a:latin typeface="+mj-lt"/>
              </a:rPr>
              <a:t>%windir%\Microsoft.NET\Framework64\v4.0.30319\aspnet_regiis.exe –I</a:t>
            </a:r>
          </a:p>
          <a:p>
            <a:pPr marL="1051560" lvl="4" indent="0">
              <a:buNone/>
            </a:pPr>
            <a:endParaRPr lang="en-US" sz="1400" b="1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r>
              <a:rPr lang="en-US" sz="1600">
                <a:solidFill>
                  <a:schemeClr val="tx1"/>
                </a:solidFill>
                <a:latin typeface="+mj-lt"/>
                <a:cs typeface="Courier New" pitchFamily="49" charset="0"/>
              </a:rPr>
              <a:t>Start IIS:</a:t>
            </a:r>
          </a:p>
          <a:p>
            <a:pPr marL="68580" indent="0">
              <a:buNone/>
            </a:pPr>
            <a:r>
              <a:rPr lang="en-US" sz="1600" b="1">
                <a:solidFill>
                  <a:srgbClr val="0070C0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400" b="1">
                <a:solidFill>
                  <a:srgbClr val="0070C0"/>
                </a:solidFill>
                <a:latin typeface="+mj-lt"/>
                <a:cs typeface="Courier New" pitchFamily="49" charset="0"/>
              </a:rPr>
              <a:t>net </a:t>
            </a:r>
            <a:r>
              <a:rPr lang="en-US" sz="14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start </a:t>
            </a:r>
            <a:r>
              <a:rPr lang="en-US" sz="1400" b="1">
                <a:solidFill>
                  <a:srgbClr val="0070C0"/>
                </a:solidFill>
                <a:latin typeface="+mj-lt"/>
                <a:cs typeface="Courier New" pitchFamily="49" charset="0"/>
              </a:rPr>
              <a:t>W3SVC </a:t>
            </a:r>
          </a:p>
          <a:p>
            <a:pPr marL="68580" indent="0">
              <a:buNone/>
            </a:pPr>
            <a:endParaRPr lang="en-US" sz="1600" dirty="0">
              <a:latin typeface="+mj-lt"/>
            </a:endParaRP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j-lt"/>
                <a:cs typeface="Courier New" pitchFamily="49" charset="0"/>
              </a:rPr>
              <a:t>Checklist after</a:t>
            </a:r>
            <a:r>
              <a:rPr lang="en-US" sz="1600">
                <a:latin typeface="+mj-lt"/>
              </a:rPr>
              <a:t>:</a:t>
            </a:r>
          </a:p>
          <a:p>
            <a:pPr marL="982980" lvl="2" indent="-342900">
              <a:buFont typeface="+mj-lt"/>
              <a:buAutoNum type="arabicPeriod"/>
            </a:pPr>
            <a:r>
              <a:rPr lang="en-US" sz="1000">
                <a:latin typeface="+mj-lt"/>
              </a:rPr>
              <a:t>IIS is running </a:t>
            </a:r>
          </a:p>
          <a:p>
            <a:pPr marL="982980" lvl="2" indent="-342900">
              <a:buFont typeface="+mj-lt"/>
              <a:buAutoNum type="arabicPeriod"/>
            </a:pPr>
            <a:r>
              <a:rPr lang="en-US" sz="1000">
                <a:latin typeface="+mj-lt"/>
              </a:rPr>
              <a:t>[</a:t>
            </a:r>
            <a:r>
              <a:rPr lang="en-US" sz="1000" dirty="0">
                <a:latin typeface="+mj-lt"/>
              </a:rPr>
              <a:t>Application Pool]/ [Default Application pool] </a:t>
            </a:r>
            <a:r>
              <a:rPr lang="en-US" sz="1000">
                <a:latin typeface="+mj-lt"/>
              </a:rPr>
              <a:t>is running</a:t>
            </a:r>
          </a:p>
          <a:p>
            <a:pPr marL="982980" lvl="2" indent="-342900">
              <a:buFont typeface="+mj-lt"/>
              <a:buAutoNum type="arabicPeriod"/>
            </a:pPr>
            <a:r>
              <a:rPr lang="en-US" sz="1000">
                <a:latin typeface="+mj-lt"/>
              </a:rPr>
              <a:t>[</a:t>
            </a:r>
            <a:r>
              <a:rPr lang="en-US" sz="1000" dirty="0">
                <a:latin typeface="+mj-lt"/>
              </a:rPr>
              <a:t>sites] / [Default web site]/is running</a:t>
            </a:r>
            <a:endParaRPr lang="en-US" sz="1000" i="1" dirty="0">
              <a:latin typeface="+mj-lt"/>
            </a:endParaRPr>
          </a:p>
          <a:p>
            <a:pPr marL="850392" lvl="3" indent="0">
              <a:buNone/>
            </a:pPr>
            <a:endParaRPr lang="en-US" sz="1600" dirty="0">
              <a:latin typeface="+mj-lt"/>
            </a:endParaRPr>
          </a:p>
          <a:p>
            <a:r>
              <a:rPr lang="en-US" sz="1400" dirty="0">
                <a:latin typeface="+mj-lt"/>
              </a:rPr>
              <a:t>Open a browser, type </a:t>
            </a:r>
            <a:r>
              <a:rPr lang="en-US" sz="1400" dirty="0">
                <a:solidFill>
                  <a:schemeClr val="accent6"/>
                </a:solidFill>
                <a:latin typeface="+mj-lt"/>
                <a:hlinkClick r:id="rId2"/>
              </a:rPr>
              <a:t>http</a:t>
            </a:r>
            <a:r>
              <a:rPr lang="en-US" sz="1400">
                <a:solidFill>
                  <a:schemeClr val="accent6"/>
                </a:solidFill>
                <a:latin typeface="+mj-lt"/>
                <a:hlinkClick r:id="rId2"/>
              </a:rPr>
              <a:t>://localhost/mod_visus?action=list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22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565</TotalTime>
  <Words>268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Wingdings 2</vt:lpstr>
      <vt:lpstr>Austin</vt:lpstr>
      <vt:lpstr>Visus mod_visus compilation &amp; installation</vt:lpstr>
      <vt:lpstr>Prepare for installation</vt:lpstr>
      <vt:lpstr>Install Visus IIS module</vt:lpstr>
      <vt:lpstr>Check IIS modules</vt:lpstr>
      <vt:lpstr>Enable mod_visus in Default web site</vt:lpstr>
      <vt:lpstr>Configure handler mapping</vt:lpstr>
      <vt:lpstr>Start the server and check it is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Visus plugin compilation &amp; installation</dc:title>
  <dc:creator>scrgiorgio</dc:creator>
  <cp:lastModifiedBy>Giorgio Scorzelli</cp:lastModifiedBy>
  <cp:revision>51</cp:revision>
  <dcterms:created xsi:type="dcterms:W3CDTF">2013-11-26T22:30:13Z</dcterms:created>
  <dcterms:modified xsi:type="dcterms:W3CDTF">2017-04-11T08:32:37Z</dcterms:modified>
</cp:coreProperties>
</file>