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4" r:id="rId38"/>
    <p:sldId id="293" r:id="rId39"/>
    <p:sldId id="290"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b="1" dirty="0">
                <a:solidFill>
                  <a:srgbClr val="FF0000"/>
                </a:solidFill>
              </a:rPr>
              <a:t>Unit 4: JDBC</a:t>
            </a:r>
          </a:p>
        </p:txBody>
      </p:sp>
      <p:sp>
        <p:nvSpPr>
          <p:cNvPr id="5" name="Content Placeholder 4"/>
          <p:cNvSpPr>
            <a:spLocks noGrp="1"/>
          </p:cNvSpPr>
          <p:nvPr>
            <p:ph idx="1"/>
          </p:nvPr>
        </p:nvSpPr>
        <p:spPr>
          <a:xfrm>
            <a:off x="457200" y="914400"/>
            <a:ext cx="8229600" cy="5562600"/>
          </a:xfrm>
        </p:spPr>
        <p:txBody>
          <a:bodyPr>
            <a:normAutofit fontScale="92500"/>
          </a:bodyPr>
          <a:lstStyle/>
          <a:p>
            <a:r>
              <a:rPr lang="en-US" dirty="0"/>
              <a:t>JDBC stands for Java Database Connectivity which is a technology that allows Java applications to interact with relational databases and execute SQL queries against the databases </a:t>
            </a:r>
          </a:p>
          <a:p>
            <a:r>
              <a:rPr lang="en-US" dirty="0"/>
              <a:t>JDBC is a java API to connect and execute query with the database. </a:t>
            </a:r>
          </a:p>
          <a:p>
            <a:r>
              <a:rPr lang="en-US" dirty="0"/>
              <a:t>JDBC API uses </a:t>
            </a:r>
            <a:r>
              <a:rPr lang="en-US" dirty="0" err="1"/>
              <a:t>jdbc</a:t>
            </a:r>
            <a:r>
              <a:rPr lang="en-US" dirty="0"/>
              <a:t> drivers to connect with the database. </a:t>
            </a:r>
          </a:p>
          <a:p>
            <a:r>
              <a:rPr lang="en-US" dirty="0"/>
              <a:t>The JDBC API is a Java API that can access any kind of tabular data, especially data stored in a Relational Database.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err="1"/>
              <a:t>Contd</a:t>
            </a:r>
            <a:r>
              <a:rPr lang="en-US" dirty="0"/>
              <a:t>….</a:t>
            </a:r>
          </a:p>
        </p:txBody>
      </p:sp>
      <p:sp>
        <p:nvSpPr>
          <p:cNvPr id="3" name="Content Placeholder 2"/>
          <p:cNvSpPr>
            <a:spLocks noGrp="1"/>
          </p:cNvSpPr>
          <p:nvPr>
            <p:ph idx="1"/>
          </p:nvPr>
        </p:nvSpPr>
        <p:spPr>
          <a:xfrm>
            <a:off x="457200" y="914400"/>
            <a:ext cx="8229600" cy="5791200"/>
          </a:xfrm>
        </p:spPr>
        <p:txBody>
          <a:bodyPr>
            <a:normAutofit fontScale="70000" lnSpcReduction="20000"/>
          </a:bodyPr>
          <a:lstStyle/>
          <a:p>
            <a:pPr algn="just">
              <a:buNone/>
            </a:pPr>
            <a:r>
              <a:rPr lang="en-US" dirty="0">
                <a:latin typeface="Times New Roman" pitchFamily="18" charset="0"/>
                <a:cs typeface="Times New Roman" pitchFamily="18" charset="0"/>
              </a:rPr>
              <a:t>This is also called as </a:t>
            </a:r>
            <a:r>
              <a:rPr lang="en-US" b="1" dirty="0">
                <a:latin typeface="Times New Roman" pitchFamily="18" charset="0"/>
                <a:cs typeface="Times New Roman" pitchFamily="18" charset="0"/>
              </a:rPr>
              <a:t>Type-1 driver </a:t>
            </a:r>
          </a:p>
          <a:p>
            <a:pPr algn="just"/>
            <a:r>
              <a:rPr lang="en-US" dirty="0">
                <a:latin typeface="Times New Roman" pitchFamily="18" charset="0"/>
                <a:cs typeface="Times New Roman" pitchFamily="18" charset="0"/>
              </a:rPr>
              <a:t> As you can notice from the above figure, this driver translates the JDBC calls to ODBC calls in the ODBC layer. </a:t>
            </a:r>
          </a:p>
          <a:p>
            <a:pPr algn="just"/>
            <a:r>
              <a:rPr lang="en-US" dirty="0">
                <a:latin typeface="Times New Roman" pitchFamily="18" charset="0"/>
                <a:cs typeface="Times New Roman" pitchFamily="18" charset="0"/>
              </a:rPr>
              <a:t>The ODBC calls are then translated to the native database API calls. </a:t>
            </a:r>
          </a:p>
          <a:p>
            <a:pPr algn="just"/>
            <a:r>
              <a:rPr lang="en-US" dirty="0">
                <a:latin typeface="Times New Roman" pitchFamily="18" charset="0"/>
                <a:cs typeface="Times New Roman" pitchFamily="18" charset="0"/>
              </a:rPr>
              <a:t>Because of the multiple layers of indirection, the performance of the application using this driver suffers seriously. </a:t>
            </a:r>
          </a:p>
          <a:p>
            <a:pPr algn="just"/>
            <a:r>
              <a:rPr lang="en-US" dirty="0">
                <a:latin typeface="Times New Roman" pitchFamily="18" charset="0"/>
                <a:cs typeface="Times New Roman" pitchFamily="18" charset="0"/>
              </a:rPr>
              <a:t>This type of driver is normally used for training purposes and never used in commercial applications. </a:t>
            </a:r>
          </a:p>
          <a:p>
            <a:pPr algn="just"/>
            <a:r>
              <a:rPr lang="en-US" dirty="0">
                <a:latin typeface="Times New Roman" pitchFamily="18" charset="0"/>
                <a:cs typeface="Times New Roman" pitchFamily="18" charset="0"/>
              </a:rPr>
              <a:t>The only good thing with this driver is that you can access any database with it.</a:t>
            </a:r>
          </a:p>
          <a:p>
            <a:pPr algn="just"/>
            <a:r>
              <a:rPr lang="en-US" dirty="0">
                <a:latin typeface="Times New Roman" pitchFamily="18" charset="0"/>
                <a:cs typeface="Times New Roman" pitchFamily="18" charset="0"/>
              </a:rPr>
              <a:t>  In simple words, with this driver for JDBC to talk with vendor specific native API, following translations will be made JDBC - &gt; ODBC -&gt; Native .It’s a 2 step process.</a:t>
            </a:r>
          </a:p>
          <a:p>
            <a:pPr algn="just"/>
            <a:r>
              <a:rPr lang="en-US" dirty="0">
                <a:latin typeface="Times New Roman" pitchFamily="18" charset="0"/>
                <a:cs typeface="Times New Roman" pitchFamily="18" charset="0"/>
              </a:rPr>
              <a:t>  The JDBC-ODBC Bridge that comes with JDK 1.2 is a good example of this kind of driver.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a:t> </a:t>
            </a:r>
            <a:r>
              <a:rPr lang="en-US" b="1" dirty="0"/>
              <a:t>Partly Java and Partly Native Driver (Type -2 driver)</a:t>
            </a:r>
          </a:p>
        </p:txBody>
      </p:sp>
      <p:pic>
        <p:nvPicPr>
          <p:cNvPr id="4098" name="Picture 2"/>
          <p:cNvPicPr>
            <a:picLocks noChangeAspect="1" noChangeArrowheads="1"/>
          </p:cNvPicPr>
          <p:nvPr/>
        </p:nvPicPr>
        <p:blipFill>
          <a:blip r:embed="rId2"/>
          <a:srcRect/>
          <a:stretch>
            <a:fillRect/>
          </a:stretch>
        </p:blipFill>
        <p:spPr bwMode="auto">
          <a:xfrm>
            <a:off x="1295400" y="2590800"/>
            <a:ext cx="6629400" cy="3276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This is also called as </a:t>
            </a:r>
            <a:r>
              <a:rPr lang="en-US" b="1" dirty="0"/>
              <a:t>Type-2 driver </a:t>
            </a:r>
          </a:p>
          <a:p>
            <a:r>
              <a:rPr lang="en-US" dirty="0"/>
              <a:t> As the name suggests, this driver is partly built using Java and partly with vendor specific API </a:t>
            </a:r>
          </a:p>
          <a:p>
            <a:r>
              <a:rPr lang="en-US" dirty="0"/>
              <a:t>With this driver, the JDBC calls are translated to vendor specific native calls in just one step. It completely eliminates the ODBC layer. Because of this ODBC layer elimination, the applications using this driver perform better.</a:t>
            </a:r>
          </a:p>
          <a:p>
            <a:r>
              <a:rPr lang="en-US" dirty="0"/>
              <a:t> The Oracle Call Interface (OCI) driver is an example of a </a:t>
            </a:r>
            <a:r>
              <a:rPr lang="en-US" b="1" dirty="0"/>
              <a:t>Type 2 driver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3. </a:t>
            </a:r>
            <a:r>
              <a:rPr lang="en-US" b="1" dirty="0"/>
              <a:t>Intermediate Database access Driver Server (Type -3 Driver)</a:t>
            </a:r>
          </a:p>
        </p:txBody>
      </p:sp>
      <p:pic>
        <p:nvPicPr>
          <p:cNvPr id="5122" name="Picture 2"/>
          <p:cNvPicPr>
            <a:picLocks noChangeAspect="1" noChangeArrowheads="1"/>
          </p:cNvPicPr>
          <p:nvPr/>
        </p:nvPicPr>
        <p:blipFill>
          <a:blip r:embed="rId2"/>
          <a:srcRect/>
          <a:stretch>
            <a:fillRect/>
          </a:stretch>
        </p:blipFill>
        <p:spPr bwMode="auto">
          <a:xfrm>
            <a:off x="1524000" y="2590800"/>
            <a:ext cx="5981700" cy="3076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304800" y="1066800"/>
            <a:ext cx="8610600" cy="5410200"/>
          </a:xfrm>
        </p:spPr>
        <p:txBody>
          <a:bodyPr>
            <a:normAutofit lnSpcReduction="10000"/>
          </a:bodyPr>
          <a:lstStyle/>
          <a:p>
            <a:pPr algn="just"/>
            <a:r>
              <a:rPr lang="en-US" dirty="0">
                <a:latin typeface="Times New Roman" pitchFamily="18" charset="0"/>
                <a:cs typeface="Times New Roman" pitchFamily="18" charset="0"/>
              </a:rPr>
              <a:t>This is also called as </a:t>
            </a:r>
            <a:r>
              <a:rPr lang="en-US" b="1" dirty="0">
                <a:latin typeface="Times New Roman" pitchFamily="18" charset="0"/>
                <a:cs typeface="Times New Roman" pitchFamily="18" charset="0"/>
              </a:rPr>
              <a:t>Type-3 driver</a:t>
            </a:r>
          </a:p>
          <a:p>
            <a:pPr algn="just"/>
            <a:r>
              <a:rPr lang="en-US" dirty="0">
                <a:latin typeface="Times New Roman" pitchFamily="18" charset="0"/>
                <a:cs typeface="Times New Roman" pitchFamily="18" charset="0"/>
              </a:rPr>
              <a:t> If you look at the Type-2 driver configuration, we only access one database at a time. However there will be situations where multiple Java programs need to access to multiple databases. This is where Type-3 driver is used.</a:t>
            </a:r>
          </a:p>
          <a:p>
            <a:pPr algn="just"/>
            <a:r>
              <a:rPr lang="en-US" dirty="0">
                <a:latin typeface="Times New Roman" pitchFamily="18" charset="0"/>
                <a:cs typeface="Times New Roman" pitchFamily="18" charset="0"/>
              </a:rPr>
              <a:t> It acts as a middleware for the applications to access several databases. The Type-3 configuration internally may use Type-2 configuration to connect to database</a:t>
            </a:r>
          </a:p>
          <a:p>
            <a:pPr algn="just"/>
            <a:r>
              <a:rPr lang="en-US" dirty="0">
                <a:latin typeface="Times New Roman" pitchFamily="18" charset="0"/>
                <a:cs typeface="Times New Roman" pitchFamily="18" charset="0"/>
              </a:rPr>
              <a:t> IDS JDBC Driver is an example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4. </a:t>
            </a:r>
            <a:r>
              <a:rPr lang="en-US" b="1" dirty="0"/>
              <a:t>Pure Java Drivers (Type -4 Drivers)</a:t>
            </a:r>
          </a:p>
          <a:p>
            <a:pPr>
              <a:buNone/>
            </a:pPr>
            <a:endParaRPr lang="en-US" dirty="0"/>
          </a:p>
        </p:txBody>
      </p:sp>
      <p:pic>
        <p:nvPicPr>
          <p:cNvPr id="6147" name="Picture 3"/>
          <p:cNvPicPr>
            <a:picLocks noChangeAspect="1" noChangeArrowheads="1"/>
          </p:cNvPicPr>
          <p:nvPr/>
        </p:nvPicPr>
        <p:blipFill>
          <a:blip r:embed="rId2"/>
          <a:srcRect/>
          <a:stretch>
            <a:fillRect/>
          </a:stretch>
        </p:blipFill>
        <p:spPr bwMode="auto">
          <a:xfrm>
            <a:off x="1447800" y="2690813"/>
            <a:ext cx="6248399" cy="23383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algn="just"/>
            <a:r>
              <a:rPr lang="en-US" dirty="0">
                <a:latin typeface="Times New Roman" pitchFamily="18" charset="0"/>
                <a:cs typeface="Times New Roman" pitchFamily="18" charset="0"/>
              </a:rPr>
              <a:t>These are called as </a:t>
            </a:r>
            <a:r>
              <a:rPr lang="en-US" b="1" dirty="0">
                <a:latin typeface="Times New Roman" pitchFamily="18" charset="0"/>
                <a:cs typeface="Times New Roman" pitchFamily="18" charset="0"/>
              </a:rPr>
              <a:t>Type-4 drivers.</a:t>
            </a:r>
          </a:p>
          <a:p>
            <a:pPr algn="just"/>
            <a:r>
              <a:rPr lang="en-US" dirty="0">
                <a:latin typeface="Times New Roman" pitchFamily="18" charset="0"/>
                <a:cs typeface="Times New Roman" pitchFamily="18" charset="0"/>
              </a:rPr>
              <a:t> Because of the widespread usage of Java, to facilitate easy and faster access to databases from Java applications, database vendors built the driver itself using Java like good friends helping each other. This is really cool as it completely eliminates the translation process.</a:t>
            </a:r>
          </a:p>
          <a:p>
            <a:pPr algn="just"/>
            <a:r>
              <a:rPr lang="en-US" dirty="0">
                <a:latin typeface="Times New Roman" pitchFamily="18" charset="0"/>
                <a:cs typeface="Times New Roman" pitchFamily="18" charset="0"/>
              </a:rPr>
              <a:t>  JDBC is Java based technology, and with the driver also written in Java, it can directly invoke the driver program as if it were any other Java program. </a:t>
            </a:r>
          </a:p>
          <a:p>
            <a:pPr algn="just"/>
            <a:r>
              <a:rPr lang="en-US" dirty="0">
                <a:latin typeface="Times New Roman" pitchFamily="18" charset="0"/>
                <a:cs typeface="Times New Roman" pitchFamily="18" charset="0"/>
              </a:rPr>
              <a:t>This is the driver that all the J2EE applications use to interact with databases. </a:t>
            </a:r>
          </a:p>
          <a:p>
            <a:pPr algn="just"/>
            <a:r>
              <a:rPr lang="en-US" dirty="0">
                <a:latin typeface="Times New Roman" pitchFamily="18" charset="0"/>
                <a:cs typeface="Times New Roman" pitchFamily="18" charset="0"/>
              </a:rPr>
              <a:t> Because this is a Java to Java interaction, this driver offers the best performance. </a:t>
            </a:r>
          </a:p>
          <a:p>
            <a:pPr algn="just"/>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MySQL's</a:t>
            </a:r>
            <a:r>
              <a:rPr lang="en-US" dirty="0">
                <a:latin typeface="Times New Roman" pitchFamily="18" charset="0"/>
                <a:cs typeface="Times New Roman" pitchFamily="18" charset="0"/>
              </a:rPr>
              <a:t> Connector/J driver is a </a:t>
            </a:r>
            <a:r>
              <a:rPr lang="en-US" b="1" dirty="0">
                <a:latin typeface="Times New Roman" pitchFamily="18" charset="0"/>
                <a:cs typeface="Times New Roman" pitchFamily="18" charset="0"/>
              </a:rPr>
              <a:t>Type 4 driver</a:t>
            </a:r>
            <a:r>
              <a:rPr lang="en-US" dirty="0">
                <a:latin typeface="Times New Roman" pitchFamily="18" charset="0"/>
                <a:cs typeface="Times New Roman"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Which Driver should be Used? </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a:latin typeface="Times New Roman" pitchFamily="18" charset="0"/>
                <a:cs typeface="Times New Roman" pitchFamily="18" charset="0"/>
              </a:rPr>
              <a:t>If you are accessing one type of database, such as </a:t>
            </a:r>
            <a:r>
              <a:rPr lang="en-US" dirty="0" err="1">
                <a:latin typeface="Times New Roman" pitchFamily="18" charset="0"/>
                <a:cs typeface="Times New Roman" pitchFamily="18" charset="0"/>
              </a:rPr>
              <a:t>Oracle,MYSQL</a:t>
            </a:r>
            <a:r>
              <a:rPr lang="en-US" dirty="0">
                <a:latin typeface="Times New Roman" pitchFamily="18" charset="0"/>
                <a:cs typeface="Times New Roman" pitchFamily="18" charset="0"/>
              </a:rPr>
              <a:t>, Sybase, or IBM, the preferred driver type is 4.</a:t>
            </a:r>
          </a:p>
          <a:p>
            <a:r>
              <a:rPr lang="en-US" dirty="0">
                <a:latin typeface="Times New Roman" pitchFamily="18" charset="0"/>
                <a:cs typeface="Times New Roman" pitchFamily="18" charset="0"/>
              </a:rPr>
              <a:t> If your Java application is accessing multiple types of databases at the same time, type 3 is the preferred driver.</a:t>
            </a:r>
          </a:p>
          <a:p>
            <a:r>
              <a:rPr lang="en-US" dirty="0">
                <a:latin typeface="Times New Roman" pitchFamily="18" charset="0"/>
                <a:cs typeface="Times New Roman" pitchFamily="18" charset="0"/>
              </a:rPr>
              <a:t> Type 2 drivers are useful in situations, where a type 3 or type 4 driver is not available yet for your database. </a:t>
            </a:r>
          </a:p>
          <a:p>
            <a:r>
              <a:rPr lang="en-US" dirty="0">
                <a:latin typeface="Times New Roman" pitchFamily="18" charset="0"/>
                <a:cs typeface="Times New Roman" pitchFamily="18" charset="0"/>
              </a:rPr>
              <a:t> The type 1 driver is not considered a deployment-level driver, and is typically used for development and testing purposes only.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Driver JAR Files</a:t>
            </a:r>
          </a:p>
        </p:txBody>
      </p:sp>
      <p:sp>
        <p:nvSpPr>
          <p:cNvPr id="3" name="Content Placeholder 2"/>
          <p:cNvSpPr>
            <a:spLocks noGrp="1"/>
          </p:cNvSpPr>
          <p:nvPr>
            <p:ph idx="1"/>
          </p:nvPr>
        </p:nvSpPr>
        <p:spPr>
          <a:xfrm>
            <a:off x="457200" y="1295400"/>
            <a:ext cx="8229600" cy="5257800"/>
          </a:xfrm>
        </p:spPr>
        <p:txBody>
          <a:bodyPr/>
          <a:lstStyle/>
          <a:p>
            <a:r>
              <a:rPr lang="en-US" dirty="0"/>
              <a:t>You need to obtain the JAR file in which the driver for your database is located (e.g. for Derby database, you need the file derbyclient.jar)</a:t>
            </a:r>
          </a:p>
          <a:p>
            <a:r>
              <a:rPr lang="en-US" dirty="0"/>
              <a:t> Include the driver JAR file on the class path</a:t>
            </a:r>
          </a:p>
          <a:p>
            <a:r>
              <a:rPr lang="en-US" dirty="0"/>
              <a:t> Launch programs from the command line with java –</a:t>
            </a:r>
            <a:r>
              <a:rPr lang="en-US" dirty="0" err="1"/>
              <a:t>classpath</a:t>
            </a:r>
            <a:r>
              <a:rPr lang="en-US" dirty="0"/>
              <a:t> .;</a:t>
            </a:r>
            <a:r>
              <a:rPr lang="en-US" dirty="0" err="1"/>
              <a:t>driverJar</a:t>
            </a:r>
            <a:r>
              <a:rPr lang="en-US" dirty="0"/>
              <a:t> </a:t>
            </a:r>
            <a:r>
              <a:rPr lang="en-US" dirty="0" err="1"/>
              <a:t>ProgramName</a:t>
            </a: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r>
              <a:rPr lang="en-US" dirty="0"/>
              <a:t>JDBC API JDBC technology is nothing but an API.</a:t>
            </a:r>
          </a:p>
          <a:p>
            <a:r>
              <a:rPr lang="en-US" dirty="0"/>
              <a:t> It is a set of classes and interfaces that our Java programs use to execute the SQL queries against the database. </a:t>
            </a:r>
          </a:p>
          <a:p>
            <a:r>
              <a:rPr lang="en-US" dirty="0"/>
              <a:t>The fundamental idea behind JDBC is that, Java programs use JDBC API, and JDBC API will in turn use the driver to work with the database. </a:t>
            </a:r>
          </a:p>
          <a:p>
            <a:r>
              <a:rPr lang="en-US" dirty="0"/>
              <a:t>Therefore, to work with </a:t>
            </a:r>
            <a:r>
              <a:rPr lang="en-US" dirty="0" err="1"/>
              <a:t>MySQL</a:t>
            </a:r>
            <a:r>
              <a:rPr lang="en-US" dirty="0"/>
              <a:t> database, we need to configure the JDBC with all the </a:t>
            </a:r>
            <a:r>
              <a:rPr lang="en-US" dirty="0" err="1"/>
              <a:t>MySQL</a:t>
            </a:r>
            <a:r>
              <a:rPr lang="en-US" dirty="0"/>
              <a:t> information. This information is nothing but:</a:t>
            </a:r>
          </a:p>
          <a:p>
            <a:pPr lvl="2">
              <a:buFont typeface="Wingdings" pitchFamily="2" charset="2"/>
              <a:buChar char="Ø"/>
            </a:pPr>
            <a:r>
              <a:rPr lang="en-US" dirty="0"/>
              <a:t> </a:t>
            </a:r>
            <a:r>
              <a:rPr lang="en-US" sz="3100" i="1" dirty="0"/>
              <a:t>Name of the </a:t>
            </a:r>
            <a:r>
              <a:rPr lang="en-US" sz="3100" i="1" dirty="0" err="1"/>
              <a:t>MySQL</a:t>
            </a:r>
            <a:r>
              <a:rPr lang="en-US" sz="3100" i="1" dirty="0"/>
              <a:t> driver class </a:t>
            </a:r>
          </a:p>
          <a:p>
            <a:pPr lvl="2">
              <a:buFont typeface="Wingdings" pitchFamily="2" charset="2"/>
              <a:buChar char="Ø"/>
            </a:pPr>
            <a:r>
              <a:rPr lang="en-US" sz="3100" i="1" dirty="0"/>
              <a:t>URL of the database schema.</a:t>
            </a:r>
          </a:p>
          <a:p>
            <a:r>
              <a:rPr lang="en-US" dirty="0"/>
              <a:t> In simple words, for a Java program to work with the database, we first need to configure JDBC with the above database info and then make the Java program use the JDBC.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a:solidFill>
                  <a:srgbClr val="FF0000"/>
                </a:solidFill>
              </a:rPr>
              <a:t>Contd</a:t>
            </a:r>
            <a:r>
              <a:rPr lang="en-US" b="1" dirty="0">
                <a:solidFill>
                  <a:srgbClr val="FF0000"/>
                </a:solidFill>
              </a:rPr>
              <a:t>…</a:t>
            </a:r>
          </a:p>
        </p:txBody>
      </p:sp>
      <p:sp>
        <p:nvSpPr>
          <p:cNvPr id="3" name="Content Placeholder 2"/>
          <p:cNvSpPr>
            <a:spLocks noGrp="1"/>
          </p:cNvSpPr>
          <p:nvPr>
            <p:ph idx="1"/>
          </p:nvPr>
        </p:nvSpPr>
        <p:spPr>
          <a:xfrm>
            <a:off x="457200" y="1066800"/>
            <a:ext cx="8229600" cy="5486400"/>
          </a:xfrm>
        </p:spPr>
        <p:txBody>
          <a:bodyPr/>
          <a:lstStyle/>
          <a:p>
            <a:r>
              <a:rPr lang="en-US" dirty="0"/>
              <a:t>JDBC helps to write Java applications that manage these three programming activities: </a:t>
            </a:r>
          </a:p>
          <a:p>
            <a:pPr lvl="1">
              <a:buFont typeface="Wingdings" pitchFamily="2" charset="2"/>
              <a:buChar char="Ø"/>
            </a:pPr>
            <a:r>
              <a:rPr lang="en-US" dirty="0"/>
              <a:t>Connect to a data source, like a database</a:t>
            </a:r>
          </a:p>
          <a:p>
            <a:pPr lvl="1">
              <a:buFont typeface="Wingdings" pitchFamily="2" charset="2"/>
              <a:buChar char="Ø"/>
            </a:pPr>
            <a:r>
              <a:rPr lang="en-US" dirty="0"/>
              <a:t> Send queries and update statements to the database</a:t>
            </a:r>
          </a:p>
          <a:p>
            <a:pPr lvl="1">
              <a:buFont typeface="Wingdings" pitchFamily="2" charset="2"/>
              <a:buChar char="Ø"/>
            </a:pPr>
            <a:r>
              <a:rPr lang="en-US" dirty="0"/>
              <a:t> Retrieve and process the results received from the database in answer to your query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r>
              <a:rPr lang="en-US" dirty="0"/>
              <a:t>Few class and interfaces of JDBC API are as follows:</a:t>
            </a:r>
          </a:p>
        </p:txBody>
      </p:sp>
      <p:pic>
        <p:nvPicPr>
          <p:cNvPr id="7170" name="Picture 2"/>
          <p:cNvPicPr>
            <a:picLocks noChangeAspect="1" noChangeArrowheads="1"/>
          </p:cNvPicPr>
          <p:nvPr/>
        </p:nvPicPr>
        <p:blipFill>
          <a:blip r:embed="rId2"/>
          <a:srcRect/>
          <a:stretch>
            <a:fillRect/>
          </a:stretch>
        </p:blipFill>
        <p:spPr bwMode="auto">
          <a:xfrm>
            <a:off x="990600" y="1905000"/>
            <a:ext cx="7620000" cy="46863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20000"/>
          </a:bodyPr>
          <a:lstStyle/>
          <a:p>
            <a:pPr algn="just"/>
            <a:r>
              <a:rPr lang="en-US" dirty="0">
                <a:latin typeface="Times New Roman" pitchFamily="18" charset="0"/>
                <a:cs typeface="Times New Roman" pitchFamily="18" charset="0"/>
              </a:rPr>
              <a:t>JDBC programming is the simplest of all. </a:t>
            </a:r>
          </a:p>
          <a:p>
            <a:pPr algn="just"/>
            <a:r>
              <a:rPr lang="en-US" dirty="0">
                <a:latin typeface="Times New Roman" pitchFamily="18" charset="0"/>
                <a:cs typeface="Times New Roman" pitchFamily="18" charset="0"/>
              </a:rPr>
              <a:t>There is a standard process we follow to execute the SQL queries. Following lists the basic steps involved in any JDBC program. </a:t>
            </a:r>
          </a:p>
          <a:p>
            <a:pPr marL="514350" indent="-514350" algn="just">
              <a:buFont typeface="+mj-lt"/>
              <a:buAutoNum type="arabicPeriod"/>
            </a:pPr>
            <a:r>
              <a:rPr lang="en-US" dirty="0">
                <a:latin typeface="Times New Roman" pitchFamily="18" charset="0"/>
                <a:cs typeface="Times New Roman" pitchFamily="18" charset="0"/>
              </a:rPr>
              <a:t> Import necessary packages</a:t>
            </a:r>
          </a:p>
          <a:p>
            <a:pPr marL="514350" indent="-514350" algn="just">
              <a:buFont typeface="+mj-lt"/>
              <a:buAutoNum type="arabicPeriod"/>
            </a:pPr>
            <a:r>
              <a:rPr lang="en-US" dirty="0">
                <a:latin typeface="Times New Roman" pitchFamily="18" charset="0"/>
                <a:cs typeface="Times New Roman" pitchFamily="18" charset="0"/>
              </a:rPr>
              <a:t>  Load and Register the Driver</a:t>
            </a:r>
          </a:p>
          <a:p>
            <a:pPr marL="514350" indent="-514350" algn="just">
              <a:buFont typeface="+mj-lt"/>
              <a:buAutoNum type="arabicPeriod"/>
            </a:pPr>
            <a:r>
              <a:rPr lang="en-US" dirty="0">
                <a:latin typeface="Times New Roman" pitchFamily="18" charset="0"/>
                <a:cs typeface="Times New Roman" pitchFamily="18" charset="0"/>
              </a:rPr>
              <a:t>  Establish the connection to the database</a:t>
            </a:r>
          </a:p>
          <a:p>
            <a:pPr marL="514350" indent="-514350" algn="just">
              <a:buFont typeface="+mj-lt"/>
              <a:buAutoNum type="arabicPeriod"/>
            </a:pPr>
            <a:r>
              <a:rPr lang="en-US" dirty="0">
                <a:latin typeface="Times New Roman" pitchFamily="18" charset="0"/>
                <a:cs typeface="Times New Roman" pitchFamily="18" charset="0"/>
              </a:rPr>
              <a:t>  Create the statements( using Statement/ </a:t>
            </a:r>
            <a:r>
              <a:rPr lang="en-US" dirty="0" err="1">
                <a:latin typeface="Times New Roman" pitchFamily="18" charset="0"/>
                <a:cs typeface="Times New Roman" pitchFamily="18" charset="0"/>
              </a:rPr>
              <a:t>PreparedStatement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CallableStatement</a:t>
            </a:r>
            <a:r>
              <a:rPr lang="en-US" dirty="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  Execute the statements </a:t>
            </a:r>
          </a:p>
          <a:p>
            <a:pPr marL="514350" indent="-514350" algn="just">
              <a:buFont typeface="+mj-lt"/>
              <a:buAutoNum type="arabicPeriod"/>
            </a:pPr>
            <a:r>
              <a:rPr lang="en-US" dirty="0">
                <a:latin typeface="Times New Roman" pitchFamily="18" charset="0"/>
                <a:cs typeface="Times New Roman" pitchFamily="18" charset="0"/>
              </a:rPr>
              <a:t> Process the results</a:t>
            </a:r>
          </a:p>
          <a:p>
            <a:pPr marL="514350" indent="-514350" algn="just">
              <a:buFont typeface="+mj-lt"/>
              <a:buAutoNum type="arabicPeriod"/>
            </a:pPr>
            <a:r>
              <a:rPr lang="en-US" dirty="0">
                <a:latin typeface="Times New Roman" pitchFamily="18" charset="0"/>
                <a:cs typeface="Times New Roman" pitchFamily="18" charset="0"/>
              </a:rPr>
              <a:t>  Close the statements </a:t>
            </a:r>
          </a:p>
          <a:p>
            <a:pPr marL="514350" indent="-514350" algn="just">
              <a:buFont typeface="+mj-lt"/>
              <a:buAutoNum type="arabicPeriod"/>
            </a:pPr>
            <a:r>
              <a:rPr lang="en-US" dirty="0">
                <a:latin typeface="Times New Roman" pitchFamily="18" charset="0"/>
                <a:cs typeface="Times New Roman" pitchFamily="18" charset="0"/>
              </a:rPr>
              <a:t> Close the connection.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600200" y="1905000"/>
            <a:ext cx="5791200" cy="419099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563562"/>
          </a:xfrm>
        </p:spPr>
        <p:txBody>
          <a:bodyPr>
            <a:normAutofit fontScale="90000"/>
          </a:bodyPr>
          <a:lstStyle/>
          <a:p>
            <a:endParaRPr lang="en-US" dirty="0"/>
          </a:p>
        </p:txBody>
      </p:sp>
      <p:sp>
        <p:nvSpPr>
          <p:cNvPr id="3" name="Content Placeholder 2"/>
          <p:cNvSpPr>
            <a:spLocks noGrp="1"/>
          </p:cNvSpPr>
          <p:nvPr>
            <p:ph idx="1"/>
          </p:nvPr>
        </p:nvSpPr>
        <p:spPr>
          <a:xfrm>
            <a:off x="152400" y="1143000"/>
            <a:ext cx="8763000" cy="5410200"/>
          </a:xfrm>
        </p:spPr>
        <p:txBody>
          <a:bodyPr/>
          <a:lstStyle/>
          <a:p>
            <a:pPr>
              <a:buNone/>
            </a:pPr>
            <a:r>
              <a:rPr lang="en-US" dirty="0">
                <a:latin typeface="Times New Roman" pitchFamily="18" charset="0"/>
                <a:cs typeface="Times New Roman" pitchFamily="18" charset="0"/>
              </a:rPr>
              <a:t>1. The </a:t>
            </a:r>
            <a:r>
              <a:rPr lang="en-US" b="1" dirty="0" err="1">
                <a:latin typeface="Times New Roman" pitchFamily="18" charset="0"/>
                <a:cs typeface="Times New Roman" pitchFamily="18" charset="0"/>
              </a:rPr>
              <a:t>forName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 of Class </a:t>
            </a:r>
            <a:r>
              <a:rPr lang="en-US" dirty="0" err="1">
                <a:latin typeface="Times New Roman" pitchFamily="18" charset="0"/>
                <a:cs typeface="Times New Roman" pitchFamily="18" charset="0"/>
              </a:rPr>
              <a:t>class</a:t>
            </a:r>
            <a:r>
              <a:rPr lang="en-US" dirty="0">
                <a:latin typeface="Times New Roman" pitchFamily="18" charset="0"/>
                <a:cs typeface="Times New Roman" pitchFamily="18" charset="0"/>
              </a:rPr>
              <a:t> is used to register the driver class. </a:t>
            </a:r>
          </a:p>
          <a:p>
            <a:r>
              <a:rPr lang="en-US" dirty="0">
                <a:latin typeface="Times New Roman" pitchFamily="18" charset="0"/>
                <a:cs typeface="Times New Roman" pitchFamily="18" charset="0"/>
              </a:rPr>
              <a:t>This method is used to dynamically load the driver class. </a:t>
            </a:r>
          </a:p>
          <a:p>
            <a:r>
              <a:rPr lang="en-US" dirty="0">
                <a:latin typeface="Times New Roman" pitchFamily="18" charset="0"/>
                <a:cs typeface="Times New Roman" pitchFamily="18" charset="0"/>
              </a:rPr>
              <a:t>Syntax of </a:t>
            </a:r>
            <a:r>
              <a:rPr lang="en-US" dirty="0" err="1">
                <a:latin typeface="Times New Roman" pitchFamily="18" charset="0"/>
                <a:cs typeface="Times New Roman" pitchFamily="18" charset="0"/>
              </a:rPr>
              <a:t>forName</a:t>
            </a:r>
            <a:r>
              <a:rPr lang="en-US" dirty="0">
                <a:latin typeface="Times New Roman" pitchFamily="18" charset="0"/>
                <a:cs typeface="Times New Roman" pitchFamily="18" charset="0"/>
              </a:rPr>
              <a:t>() method </a:t>
            </a:r>
          </a:p>
          <a:p>
            <a:pPr>
              <a:buNone/>
            </a:pPr>
            <a:r>
              <a:rPr lang="en-US" sz="2000" i="1" dirty="0">
                <a:latin typeface="Times New Roman" pitchFamily="18" charset="0"/>
                <a:cs typeface="Times New Roman" pitchFamily="18" charset="0"/>
              </a:rPr>
              <a:t>public static void </a:t>
            </a:r>
            <a:r>
              <a:rPr lang="en-US" sz="2000" i="1" dirty="0" err="1">
                <a:latin typeface="Times New Roman" pitchFamily="18" charset="0"/>
                <a:cs typeface="Times New Roman" pitchFamily="18" charset="0"/>
              </a:rPr>
              <a:t>forName</a:t>
            </a:r>
            <a:r>
              <a:rPr lang="en-US" sz="2000" i="1" dirty="0">
                <a:latin typeface="Times New Roman" pitchFamily="18" charset="0"/>
                <a:cs typeface="Times New Roman" pitchFamily="18" charset="0"/>
              </a:rPr>
              <a:t>(String </a:t>
            </a:r>
            <a:r>
              <a:rPr lang="en-US" sz="2000" i="1" dirty="0" err="1">
                <a:latin typeface="Times New Roman" pitchFamily="18" charset="0"/>
                <a:cs typeface="Times New Roman" pitchFamily="18" charset="0"/>
              </a:rPr>
              <a:t>className</a:t>
            </a:r>
            <a:r>
              <a:rPr lang="en-US" sz="2000" i="1" dirty="0">
                <a:latin typeface="Times New Roman" pitchFamily="18" charset="0"/>
                <a:cs typeface="Times New Roman" pitchFamily="18" charset="0"/>
              </a:rPr>
              <a:t>)throws </a:t>
            </a:r>
            <a:r>
              <a:rPr lang="en-US" sz="2000" i="1" dirty="0" err="1">
                <a:latin typeface="Times New Roman" pitchFamily="18" charset="0"/>
                <a:cs typeface="Times New Roman" pitchFamily="18" charset="0"/>
              </a:rPr>
              <a:t>ClassNotFoundException</a:t>
            </a:r>
            <a:endParaRPr lang="en-US" sz="2000" i="1" dirty="0">
              <a:latin typeface="Times New Roman" pitchFamily="18" charset="0"/>
              <a:cs typeface="Times New Roman" pitchFamily="18" charset="0"/>
            </a:endParaRPr>
          </a:p>
          <a:p>
            <a:pPr>
              <a:buNone/>
            </a:pPr>
            <a:r>
              <a:rPr lang="en-US" sz="2000" i="1" dirty="0">
                <a:latin typeface="Times New Roman" pitchFamily="18" charset="0"/>
                <a:cs typeface="Times New Roman" pitchFamily="18" charset="0"/>
              </a:rPr>
              <a:t> </a:t>
            </a:r>
            <a:r>
              <a:rPr lang="en-US" sz="2400" b="1" dirty="0">
                <a:latin typeface="Times New Roman" pitchFamily="18" charset="0"/>
                <a:cs typeface="Times New Roman" pitchFamily="18" charset="0"/>
              </a:rPr>
              <a:t>Example: </a:t>
            </a:r>
            <a:r>
              <a:rPr lang="en-US" sz="2400" b="1" dirty="0" err="1">
                <a:latin typeface="Times New Roman" pitchFamily="18" charset="0"/>
                <a:cs typeface="Times New Roman" pitchFamily="18" charset="0"/>
              </a:rPr>
              <a:t>Class.forName</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com.mysql.cj.jdbc.Driver</a:t>
            </a:r>
            <a:r>
              <a:rPr lang="en-US" sz="2400" b="1" dirty="0">
                <a:latin typeface="Times New Roman" pitchFamily="18" charset="0"/>
                <a:cs typeface="Times New Roman" pitchFamily="18" charset="0"/>
              </a:rPr>
              <a:t>");</a:t>
            </a:r>
            <a:endParaRPr lang="en-US" sz="2000" b="1" i="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52400" y="838200"/>
            <a:ext cx="8763000" cy="5791200"/>
          </a:xfrm>
        </p:spPr>
        <p:txBody>
          <a:bodyPr>
            <a:normAutofit/>
          </a:bodyPr>
          <a:lstStyle/>
          <a:p>
            <a:pPr>
              <a:buNone/>
            </a:pPr>
            <a:r>
              <a:rPr lang="en-US" dirty="0">
                <a:latin typeface="Times New Roman" pitchFamily="18" charset="0"/>
                <a:cs typeface="Times New Roman" pitchFamily="18" charset="0"/>
              </a:rPr>
              <a:t>2. The </a:t>
            </a:r>
            <a:r>
              <a:rPr lang="en-US" b="1" dirty="0" err="1">
                <a:latin typeface="Times New Roman" pitchFamily="18" charset="0"/>
                <a:cs typeface="Times New Roman" pitchFamily="18" charset="0"/>
              </a:rPr>
              <a:t>getConnection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 of </a:t>
            </a:r>
            <a:r>
              <a:rPr lang="en-US" b="1" dirty="0" err="1">
                <a:latin typeface="Times New Roman" pitchFamily="18" charset="0"/>
                <a:cs typeface="Times New Roman" pitchFamily="18" charset="0"/>
              </a:rPr>
              <a:t>DriverManager</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class is used to establish connection with the database. </a:t>
            </a:r>
          </a:p>
          <a:p>
            <a:r>
              <a:rPr lang="en-US" dirty="0">
                <a:latin typeface="Times New Roman" pitchFamily="18" charset="0"/>
                <a:cs typeface="Times New Roman" pitchFamily="18" charset="0"/>
              </a:rPr>
              <a:t>Syntax of </a:t>
            </a:r>
            <a:r>
              <a:rPr lang="en-US" dirty="0" err="1">
                <a:latin typeface="Times New Roman" pitchFamily="18" charset="0"/>
                <a:cs typeface="Times New Roman" pitchFamily="18" charset="0"/>
              </a:rPr>
              <a:t>getConnection</a:t>
            </a:r>
            <a:r>
              <a:rPr lang="en-US" dirty="0">
                <a:latin typeface="Times New Roman" pitchFamily="18" charset="0"/>
                <a:cs typeface="Times New Roman" pitchFamily="18" charset="0"/>
              </a:rPr>
              <a:t>() method</a:t>
            </a:r>
          </a:p>
          <a:p>
            <a:pPr>
              <a:buNone/>
            </a:pPr>
            <a:r>
              <a:rPr lang="en-US" dirty="0">
                <a:latin typeface="Times New Roman" pitchFamily="18" charset="0"/>
                <a:cs typeface="Times New Roman" pitchFamily="18" charset="0"/>
              </a:rPr>
              <a:t> </a:t>
            </a:r>
            <a:r>
              <a:rPr lang="en-US" sz="1800" i="1" dirty="0">
                <a:latin typeface="Times New Roman" pitchFamily="18" charset="0"/>
                <a:cs typeface="Times New Roman" pitchFamily="18" charset="0"/>
              </a:rPr>
              <a:t>1) public static Connection </a:t>
            </a:r>
            <a:r>
              <a:rPr lang="en-US" sz="1800" i="1" dirty="0" err="1">
                <a:latin typeface="Times New Roman" pitchFamily="18" charset="0"/>
                <a:cs typeface="Times New Roman" pitchFamily="18" charset="0"/>
              </a:rPr>
              <a:t>getConnection</a:t>
            </a:r>
            <a:r>
              <a:rPr lang="en-US" sz="1800" i="1" dirty="0">
                <a:latin typeface="Times New Roman" pitchFamily="18" charset="0"/>
                <a:cs typeface="Times New Roman" pitchFamily="18" charset="0"/>
              </a:rPr>
              <a:t>(String </a:t>
            </a:r>
            <a:r>
              <a:rPr lang="en-US" sz="1800" i="1" dirty="0" err="1">
                <a:latin typeface="Times New Roman" pitchFamily="18" charset="0"/>
                <a:cs typeface="Times New Roman" pitchFamily="18" charset="0"/>
              </a:rPr>
              <a:t>url</a:t>
            </a:r>
            <a:r>
              <a:rPr lang="en-US" sz="1800" i="1" dirty="0">
                <a:latin typeface="Times New Roman" pitchFamily="18" charset="0"/>
                <a:cs typeface="Times New Roman" pitchFamily="18" charset="0"/>
              </a:rPr>
              <a:t>)throws </a:t>
            </a:r>
            <a:r>
              <a:rPr lang="en-US" sz="1800" i="1" dirty="0" err="1">
                <a:latin typeface="Times New Roman" pitchFamily="18" charset="0"/>
                <a:cs typeface="Times New Roman" pitchFamily="18" charset="0"/>
              </a:rPr>
              <a:t>SQLException</a:t>
            </a:r>
            <a:r>
              <a:rPr lang="en-US" sz="1800" i="1" dirty="0">
                <a:latin typeface="Times New Roman" pitchFamily="18" charset="0"/>
                <a:cs typeface="Times New Roman" pitchFamily="18" charset="0"/>
              </a:rPr>
              <a:t> </a:t>
            </a:r>
          </a:p>
          <a:p>
            <a:pPr>
              <a:buNone/>
            </a:pPr>
            <a:r>
              <a:rPr lang="en-US" sz="1800" i="1" dirty="0">
                <a:latin typeface="Times New Roman" pitchFamily="18" charset="0"/>
                <a:cs typeface="Times New Roman" pitchFamily="18" charset="0"/>
              </a:rPr>
              <a:t>2) public static Connection </a:t>
            </a:r>
            <a:r>
              <a:rPr lang="en-US" sz="1800" i="1" dirty="0" err="1">
                <a:latin typeface="Times New Roman" pitchFamily="18" charset="0"/>
                <a:cs typeface="Times New Roman" pitchFamily="18" charset="0"/>
              </a:rPr>
              <a:t>getConnection</a:t>
            </a:r>
            <a:r>
              <a:rPr lang="en-US" sz="1800" i="1" dirty="0">
                <a:latin typeface="Times New Roman" pitchFamily="18" charset="0"/>
                <a:cs typeface="Times New Roman" pitchFamily="18" charset="0"/>
              </a:rPr>
              <a:t>(String </a:t>
            </a:r>
            <a:r>
              <a:rPr lang="en-US" sz="1800" i="1" dirty="0" err="1">
                <a:latin typeface="Times New Roman" pitchFamily="18" charset="0"/>
                <a:cs typeface="Times New Roman" pitchFamily="18" charset="0"/>
              </a:rPr>
              <a:t>url,String</a:t>
            </a:r>
            <a:r>
              <a:rPr lang="en-US" sz="1800" i="1" dirty="0">
                <a:latin typeface="Times New Roman" pitchFamily="18" charset="0"/>
                <a:cs typeface="Times New Roman" pitchFamily="18" charset="0"/>
              </a:rPr>
              <a:t> </a:t>
            </a:r>
            <a:r>
              <a:rPr lang="en-US" sz="1800" i="1" dirty="0" err="1">
                <a:latin typeface="Times New Roman" pitchFamily="18" charset="0"/>
                <a:cs typeface="Times New Roman" pitchFamily="18" charset="0"/>
              </a:rPr>
              <a:t>name,String</a:t>
            </a:r>
            <a:r>
              <a:rPr lang="en-US" sz="1800" i="1" dirty="0">
                <a:latin typeface="Times New Roman" pitchFamily="18" charset="0"/>
                <a:cs typeface="Times New Roman" pitchFamily="18" charset="0"/>
              </a:rPr>
              <a:t> </a:t>
            </a:r>
            <a:r>
              <a:rPr lang="en-US" sz="1800" i="1" dirty="0" err="1">
                <a:latin typeface="Times New Roman" pitchFamily="18" charset="0"/>
                <a:cs typeface="Times New Roman" pitchFamily="18" charset="0"/>
              </a:rPr>
              <a:t>passwrd</a:t>
            </a:r>
            <a:r>
              <a:rPr lang="en-US" sz="1800" i="1" dirty="0">
                <a:latin typeface="Times New Roman" pitchFamily="18" charset="0"/>
                <a:cs typeface="Times New Roman" pitchFamily="18" charset="0"/>
              </a:rPr>
              <a:t>) throws </a:t>
            </a:r>
            <a:r>
              <a:rPr lang="en-US" sz="1800" i="1" dirty="0" err="1">
                <a:latin typeface="Times New Roman" pitchFamily="18" charset="0"/>
                <a:cs typeface="Times New Roman" pitchFamily="18" charset="0"/>
              </a:rPr>
              <a:t>SQLException</a:t>
            </a:r>
            <a:endParaRPr lang="en-US" sz="1800" i="1" dirty="0">
              <a:latin typeface="Times New Roman" pitchFamily="18" charset="0"/>
              <a:cs typeface="Times New Roman" pitchFamily="18" charset="0"/>
            </a:endParaRPr>
          </a:p>
          <a:p>
            <a:pPr>
              <a:buNone/>
            </a:pPr>
            <a:r>
              <a:rPr lang="en-US" sz="1800" i="1" dirty="0">
                <a:latin typeface="Times New Roman" pitchFamily="18" charset="0"/>
                <a:cs typeface="Times New Roman" pitchFamily="18" charset="0"/>
              </a:rPr>
              <a:t>Example:</a:t>
            </a:r>
          </a:p>
          <a:p>
            <a:pPr>
              <a:buNone/>
            </a:pPr>
            <a:r>
              <a:rPr lang="en-US" sz="1600" b="1" dirty="0">
                <a:latin typeface="Times New Roman" pitchFamily="18" charset="0"/>
                <a:cs typeface="Times New Roman" pitchFamily="18" charset="0"/>
              </a:rPr>
              <a:t>Connection con=</a:t>
            </a:r>
            <a:r>
              <a:rPr lang="en-US" sz="1600" b="1" dirty="0" err="1">
                <a:latin typeface="Times New Roman" pitchFamily="18" charset="0"/>
                <a:cs typeface="Times New Roman" pitchFamily="18" charset="0"/>
              </a:rPr>
              <a:t>DriverManager.getConnection</a:t>
            </a:r>
            <a:r>
              <a:rPr lang="en-US" sz="1600" dirty="0"/>
              <a:t>("</a:t>
            </a:r>
            <a:r>
              <a:rPr lang="en-US" sz="1600" dirty="0" err="1"/>
              <a:t>jdbc:mysql</a:t>
            </a:r>
            <a:r>
              <a:rPr lang="en-US" sz="1600" dirty="0"/>
              <a:t>://localhost:3306/world","root","Prithvi123#"</a:t>
            </a:r>
            <a:r>
              <a:rPr lang="en-US" sz="1600" b="1" dirty="0">
                <a:latin typeface="Times New Roman" pitchFamily="18" charset="0"/>
                <a:cs typeface="Times New Roman" pitchFamily="18" charset="0"/>
              </a:rPr>
              <a:t>);</a:t>
            </a:r>
            <a:endParaRPr lang="en-US" sz="1600" b="1" i="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a:bodyPr>
          <a:lstStyle/>
          <a:p>
            <a:pPr algn="just">
              <a:buNone/>
            </a:pPr>
            <a:r>
              <a:rPr lang="en-US" dirty="0">
                <a:latin typeface="Times New Roman" pitchFamily="18" charset="0"/>
                <a:cs typeface="Times New Roman" pitchFamily="18" charset="0"/>
              </a:rPr>
              <a:t>3. The </a:t>
            </a:r>
            <a:r>
              <a:rPr lang="en-US" b="1" dirty="0" err="1">
                <a:latin typeface="Times New Roman" pitchFamily="18" charset="0"/>
                <a:cs typeface="Times New Roman" pitchFamily="18" charset="0"/>
              </a:rPr>
              <a:t>createStatement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 of Connection interface is used to create statement. </a:t>
            </a:r>
          </a:p>
          <a:p>
            <a:pPr algn="just">
              <a:buNone/>
            </a:pPr>
            <a:r>
              <a:rPr lang="en-US" dirty="0">
                <a:latin typeface="Times New Roman" pitchFamily="18" charset="0"/>
                <a:cs typeface="Times New Roman" pitchFamily="18" charset="0"/>
              </a:rPr>
              <a:t>The object of statement is responsible to execute queries with the database. </a:t>
            </a:r>
          </a:p>
          <a:p>
            <a:pPr algn="just">
              <a:buNone/>
            </a:pPr>
            <a:r>
              <a:rPr lang="en-US" dirty="0">
                <a:latin typeface="Times New Roman" pitchFamily="18" charset="0"/>
                <a:cs typeface="Times New Roman" pitchFamily="18" charset="0"/>
              </a:rPr>
              <a:t>Syntax of </a:t>
            </a:r>
            <a:r>
              <a:rPr lang="en-US" dirty="0" err="1">
                <a:latin typeface="Times New Roman" pitchFamily="18" charset="0"/>
                <a:cs typeface="Times New Roman" pitchFamily="18" charset="0"/>
              </a:rPr>
              <a:t>createStatement</a:t>
            </a:r>
            <a:r>
              <a:rPr lang="en-US" dirty="0">
                <a:latin typeface="Times New Roman" pitchFamily="18" charset="0"/>
                <a:cs typeface="Times New Roman" pitchFamily="18" charset="0"/>
              </a:rPr>
              <a:t>() method</a:t>
            </a:r>
          </a:p>
          <a:p>
            <a:pPr algn="just">
              <a:buNone/>
            </a:pPr>
            <a:r>
              <a:rPr lang="en-US" dirty="0">
                <a:latin typeface="Times New Roman" pitchFamily="18" charset="0"/>
                <a:cs typeface="Times New Roman" pitchFamily="18" charset="0"/>
              </a:rPr>
              <a:t> </a:t>
            </a:r>
            <a:r>
              <a:rPr lang="en-US" sz="2400" i="1" dirty="0">
                <a:latin typeface="Times New Roman" pitchFamily="18" charset="0"/>
                <a:cs typeface="Times New Roman" pitchFamily="18" charset="0"/>
              </a:rPr>
              <a:t>public Statement </a:t>
            </a:r>
            <a:r>
              <a:rPr lang="en-US" sz="2400" i="1" dirty="0" err="1">
                <a:latin typeface="Times New Roman" pitchFamily="18" charset="0"/>
                <a:cs typeface="Times New Roman" pitchFamily="18" charset="0"/>
              </a:rPr>
              <a:t>createStatement</a:t>
            </a:r>
            <a:r>
              <a:rPr lang="en-US" sz="2400" i="1" dirty="0">
                <a:latin typeface="Times New Roman" pitchFamily="18" charset="0"/>
                <a:cs typeface="Times New Roman" pitchFamily="18" charset="0"/>
              </a:rPr>
              <a:t>()throws </a:t>
            </a:r>
            <a:r>
              <a:rPr lang="en-US" sz="2400" i="1" dirty="0" err="1">
                <a:latin typeface="Times New Roman" pitchFamily="18" charset="0"/>
                <a:cs typeface="Times New Roman" pitchFamily="18" charset="0"/>
              </a:rPr>
              <a:t>SQLException</a:t>
            </a:r>
            <a:r>
              <a:rPr lang="en-US" sz="2400" i="1" dirty="0">
                <a:latin typeface="Times New Roman" pitchFamily="18" charset="0"/>
                <a:cs typeface="Times New Roman" pitchFamily="18" charset="0"/>
              </a:rPr>
              <a:t> </a:t>
            </a:r>
            <a:endParaRPr lang="en-US" i="1"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Example to create the statement object </a:t>
            </a:r>
            <a:r>
              <a:rPr lang="en-US" b="1" i="1" dirty="0">
                <a:latin typeface="Times New Roman" pitchFamily="18" charset="0"/>
                <a:cs typeface="Times New Roman" pitchFamily="18" charset="0"/>
              </a:rPr>
              <a:t>Statement stmt=</a:t>
            </a:r>
            <a:r>
              <a:rPr lang="en-US" b="1" i="1" dirty="0" err="1">
                <a:latin typeface="Times New Roman" pitchFamily="18" charset="0"/>
                <a:cs typeface="Times New Roman" pitchFamily="18" charset="0"/>
              </a:rPr>
              <a:t>con.createStatement</a:t>
            </a:r>
            <a:r>
              <a:rPr lang="en-US" b="1" i="1" dirty="0">
                <a:latin typeface="Times New Roman" pitchFamily="18" charset="0"/>
                <a:cs typeface="Times New Roman"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pPr>
              <a:buNone/>
            </a:pPr>
            <a:r>
              <a:rPr lang="en-US" dirty="0">
                <a:latin typeface="Times New Roman" pitchFamily="18" charset="0"/>
                <a:cs typeface="Times New Roman" pitchFamily="18" charset="0"/>
              </a:rPr>
              <a:t>4. The </a:t>
            </a:r>
            <a:r>
              <a:rPr lang="en-US" b="1" dirty="0" err="1">
                <a:latin typeface="Times New Roman" pitchFamily="18" charset="0"/>
                <a:cs typeface="Times New Roman" pitchFamily="18" charset="0"/>
              </a:rPr>
              <a:t>executeQuery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 of Statement interface is used to execute queries to the database. </a:t>
            </a:r>
          </a:p>
          <a:p>
            <a:pPr>
              <a:buFont typeface="Wingdings" pitchFamily="2" charset="2"/>
              <a:buChar char="Ø"/>
            </a:pPr>
            <a:r>
              <a:rPr lang="en-US" dirty="0">
                <a:latin typeface="Times New Roman" pitchFamily="18" charset="0"/>
                <a:cs typeface="Times New Roman" pitchFamily="18" charset="0"/>
              </a:rPr>
              <a:t>This method returns the object of </a:t>
            </a:r>
            <a:r>
              <a:rPr lang="en-US" b="1" dirty="0" err="1">
                <a:latin typeface="Times New Roman" pitchFamily="18" charset="0"/>
                <a:cs typeface="Times New Roman" pitchFamily="18" charset="0"/>
              </a:rPr>
              <a:t>ResultSet</a:t>
            </a:r>
            <a:r>
              <a:rPr lang="en-US" dirty="0">
                <a:latin typeface="Times New Roman" pitchFamily="18" charset="0"/>
                <a:cs typeface="Times New Roman" pitchFamily="18" charset="0"/>
              </a:rPr>
              <a:t> that can be used to get all the records of a table. </a:t>
            </a:r>
          </a:p>
          <a:p>
            <a:pPr>
              <a:buFont typeface="Wingdings" pitchFamily="2" charset="2"/>
              <a:buChar char="Ø"/>
            </a:pPr>
            <a:r>
              <a:rPr lang="en-US" dirty="0">
                <a:latin typeface="Times New Roman" pitchFamily="18" charset="0"/>
                <a:cs typeface="Times New Roman" pitchFamily="18" charset="0"/>
              </a:rPr>
              <a:t>Syntax of </a:t>
            </a:r>
            <a:r>
              <a:rPr lang="en-US" b="1" dirty="0" err="1">
                <a:latin typeface="Times New Roman" pitchFamily="18" charset="0"/>
                <a:cs typeface="Times New Roman" pitchFamily="18" charset="0"/>
              </a:rPr>
              <a:t>executeQuery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 </a:t>
            </a:r>
          </a:p>
          <a:p>
            <a:pPr>
              <a:buNone/>
            </a:pPr>
            <a:r>
              <a:rPr lang="en-US" sz="2600" b="1" i="1" dirty="0">
                <a:latin typeface="Times New Roman" pitchFamily="18" charset="0"/>
                <a:cs typeface="Times New Roman" pitchFamily="18" charset="0"/>
              </a:rPr>
              <a:t>public </a:t>
            </a:r>
            <a:r>
              <a:rPr lang="en-US" sz="2600" b="1" i="1" dirty="0" err="1">
                <a:latin typeface="Times New Roman" pitchFamily="18" charset="0"/>
                <a:cs typeface="Times New Roman" pitchFamily="18" charset="0"/>
              </a:rPr>
              <a:t>ResultSet</a:t>
            </a:r>
            <a:r>
              <a:rPr lang="en-US" sz="2600" b="1" i="1" dirty="0">
                <a:latin typeface="Times New Roman" pitchFamily="18" charset="0"/>
                <a:cs typeface="Times New Roman" pitchFamily="18" charset="0"/>
              </a:rPr>
              <a:t> </a:t>
            </a:r>
            <a:r>
              <a:rPr lang="en-US" sz="2600" b="1" i="1" dirty="0" err="1">
                <a:latin typeface="Times New Roman" pitchFamily="18" charset="0"/>
                <a:cs typeface="Times New Roman" pitchFamily="18" charset="0"/>
              </a:rPr>
              <a:t>executeQuery</a:t>
            </a:r>
            <a:r>
              <a:rPr lang="en-US" sz="2600" b="1" i="1" dirty="0">
                <a:latin typeface="Times New Roman" pitchFamily="18" charset="0"/>
                <a:cs typeface="Times New Roman" pitchFamily="18" charset="0"/>
              </a:rPr>
              <a:t>(String </a:t>
            </a:r>
            <a:r>
              <a:rPr lang="en-US" sz="2600" b="1" i="1" dirty="0" err="1">
                <a:latin typeface="Times New Roman" pitchFamily="18" charset="0"/>
                <a:cs typeface="Times New Roman" pitchFamily="18" charset="0"/>
              </a:rPr>
              <a:t>sql</a:t>
            </a:r>
            <a:r>
              <a:rPr lang="en-US" sz="2600" b="1" i="1" dirty="0">
                <a:latin typeface="Times New Roman" pitchFamily="18" charset="0"/>
                <a:cs typeface="Times New Roman" pitchFamily="18" charset="0"/>
              </a:rPr>
              <a:t>)throws </a:t>
            </a:r>
            <a:r>
              <a:rPr lang="en-US" sz="2600" b="1" i="1" dirty="0" err="1">
                <a:latin typeface="Times New Roman" pitchFamily="18" charset="0"/>
                <a:cs typeface="Times New Roman" pitchFamily="18" charset="0"/>
              </a:rPr>
              <a:t>SQLException</a:t>
            </a:r>
            <a:r>
              <a:rPr lang="en-US" sz="2600" b="1" i="1" dirty="0">
                <a:latin typeface="Times New Roman" pitchFamily="18" charset="0"/>
                <a:cs typeface="Times New Roman" pitchFamily="18" charset="0"/>
              </a:rPr>
              <a:t> </a:t>
            </a:r>
          </a:p>
          <a:p>
            <a:pPr>
              <a:buFont typeface="Wingdings" pitchFamily="2" charset="2"/>
              <a:buChar char="Ø"/>
            </a:pPr>
            <a:r>
              <a:rPr lang="en-US" dirty="0">
                <a:latin typeface="Times New Roman" pitchFamily="18" charset="0"/>
                <a:cs typeface="Times New Roman" pitchFamily="18" charset="0"/>
              </a:rPr>
              <a:t>Example to execute query </a:t>
            </a:r>
            <a:r>
              <a:rPr lang="en-US" dirty="0" err="1">
                <a:latin typeface="Times New Roman" pitchFamily="18" charset="0"/>
                <a:cs typeface="Times New Roman" pitchFamily="18" charset="0"/>
              </a:rPr>
              <a:t>ResultSet</a:t>
            </a:r>
            <a:r>
              <a:rPr lang="en-US" dirty="0">
                <a:latin typeface="Times New Roman" pitchFamily="18" charset="0"/>
                <a:cs typeface="Times New Roman" pitchFamily="18" charset="0"/>
              </a:rPr>
              <a:t> </a:t>
            </a:r>
            <a:r>
              <a:rPr lang="en-US" b="1" i="1" dirty="0" err="1">
                <a:latin typeface="Times New Roman" pitchFamily="18" charset="0"/>
                <a:cs typeface="Times New Roman" pitchFamily="18" charset="0"/>
              </a:rPr>
              <a:t>rs</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stmt.executeQuery</a:t>
            </a:r>
            <a:r>
              <a:rPr lang="en-US" b="1" i="1" dirty="0">
                <a:latin typeface="Times New Roman" pitchFamily="18" charset="0"/>
                <a:cs typeface="Times New Roman" pitchFamily="18" charset="0"/>
              </a:rPr>
              <a:t>("select * from </a:t>
            </a:r>
            <a:r>
              <a:rPr lang="en-US" b="1" i="1" dirty="0" err="1">
                <a:latin typeface="Times New Roman" pitchFamily="18" charset="0"/>
                <a:cs typeface="Times New Roman" pitchFamily="18" charset="0"/>
              </a:rPr>
              <a:t>emp</a:t>
            </a:r>
            <a:r>
              <a:rPr lang="en-US" b="1" i="1" dirty="0">
                <a:latin typeface="Times New Roman" pitchFamily="18" charset="0"/>
                <a:cs typeface="Times New Roman" pitchFamily="18" charset="0"/>
              </a:rPr>
              <a:t>"); </a:t>
            </a:r>
          </a:p>
          <a:p>
            <a:pPr>
              <a:buNone/>
            </a:pPr>
            <a:r>
              <a:rPr lang="en-US" b="1" i="1" dirty="0">
                <a:latin typeface="Times New Roman" pitchFamily="18" charset="0"/>
                <a:cs typeface="Times New Roman" pitchFamily="18" charset="0"/>
              </a:rPr>
              <a:t>         while(</a:t>
            </a:r>
            <a:r>
              <a:rPr lang="en-US" b="1" i="1" dirty="0" err="1">
                <a:latin typeface="Times New Roman" pitchFamily="18" charset="0"/>
                <a:cs typeface="Times New Roman" pitchFamily="18" charset="0"/>
              </a:rPr>
              <a:t>rs.next</a:t>
            </a:r>
            <a:r>
              <a:rPr lang="en-US" b="1" i="1" dirty="0">
                <a:latin typeface="Times New Roman" pitchFamily="18" charset="0"/>
                <a:cs typeface="Times New Roman" pitchFamily="18" charset="0"/>
              </a:rPr>
              <a:t>())</a:t>
            </a:r>
          </a:p>
          <a:p>
            <a:pPr lvl="2">
              <a:buNone/>
            </a:pPr>
            <a:r>
              <a:rPr lang="en-US" b="1" i="1" dirty="0">
                <a:latin typeface="Times New Roman" pitchFamily="18" charset="0"/>
                <a:cs typeface="Times New Roman" pitchFamily="18" charset="0"/>
              </a:rPr>
              <a:t>{ </a:t>
            </a:r>
          </a:p>
          <a:p>
            <a:pPr lvl="2">
              <a:buNone/>
            </a:pP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System.out.println</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rs.getInt</a:t>
            </a:r>
            <a:r>
              <a:rPr lang="en-US" b="1" i="1" dirty="0">
                <a:latin typeface="Times New Roman" pitchFamily="18" charset="0"/>
                <a:cs typeface="Times New Roman" pitchFamily="18" charset="0"/>
              </a:rPr>
              <a:t>(1)+" "+</a:t>
            </a:r>
            <a:r>
              <a:rPr lang="en-US" b="1" i="1" dirty="0" err="1">
                <a:latin typeface="Times New Roman" pitchFamily="18" charset="0"/>
                <a:cs typeface="Times New Roman" pitchFamily="18" charset="0"/>
              </a:rPr>
              <a:t>rs.getString</a:t>
            </a:r>
            <a:r>
              <a:rPr lang="en-US" b="1" i="1" dirty="0">
                <a:latin typeface="Times New Roman" pitchFamily="18" charset="0"/>
                <a:cs typeface="Times New Roman" pitchFamily="18" charset="0"/>
              </a:rPr>
              <a:t>(2));</a:t>
            </a:r>
          </a:p>
          <a:p>
            <a:pPr lvl="2">
              <a:buNone/>
            </a:pPr>
            <a:r>
              <a:rPr lang="en-US" b="1" i="1" dirty="0">
                <a:latin typeface="Times New Roman" pitchFamily="18" charset="0"/>
                <a:cs typeface="Times New Roman"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lstStyle/>
          <a:p>
            <a:r>
              <a:rPr lang="en-US" dirty="0">
                <a:latin typeface="Times New Roman" pitchFamily="18" charset="0"/>
                <a:cs typeface="Times New Roman" pitchFamily="18" charset="0"/>
              </a:rPr>
              <a:t>By closing connection object </a:t>
            </a:r>
            <a:r>
              <a:rPr lang="en-US" b="1" dirty="0">
                <a:latin typeface="Times New Roman" pitchFamily="18" charset="0"/>
                <a:cs typeface="Times New Roman" pitchFamily="18" charset="0"/>
              </a:rPr>
              <a:t>statement</a:t>
            </a:r>
            <a:r>
              <a:rPr lang="en-US" dirty="0">
                <a:latin typeface="Times New Roman" pitchFamily="18" charset="0"/>
                <a:cs typeface="Times New Roman" pitchFamily="18" charset="0"/>
              </a:rPr>
              <a:t> and </a:t>
            </a:r>
            <a:r>
              <a:rPr lang="en-US" b="1" dirty="0" err="1">
                <a:latin typeface="Times New Roman" pitchFamily="18" charset="0"/>
                <a:cs typeface="Times New Roman" pitchFamily="18" charset="0"/>
              </a:rPr>
              <a:t>ResultSet</a:t>
            </a:r>
            <a:r>
              <a:rPr lang="en-US" dirty="0">
                <a:latin typeface="Times New Roman" pitchFamily="18" charset="0"/>
                <a:cs typeface="Times New Roman" pitchFamily="18" charset="0"/>
              </a:rPr>
              <a:t> will be closed automatically. </a:t>
            </a:r>
          </a:p>
          <a:p>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close() </a:t>
            </a:r>
            <a:r>
              <a:rPr lang="en-US" dirty="0">
                <a:latin typeface="Times New Roman" pitchFamily="18" charset="0"/>
                <a:cs typeface="Times New Roman" pitchFamily="18" charset="0"/>
              </a:rPr>
              <a:t>method of Connection interface is used to close the connection. </a:t>
            </a:r>
          </a:p>
          <a:p>
            <a:r>
              <a:rPr lang="en-US" dirty="0">
                <a:latin typeface="Times New Roman" pitchFamily="18" charset="0"/>
                <a:cs typeface="Times New Roman" pitchFamily="18" charset="0"/>
              </a:rPr>
              <a:t>Syntax of </a:t>
            </a:r>
            <a:r>
              <a:rPr lang="en-US" b="1" dirty="0">
                <a:latin typeface="Times New Roman" pitchFamily="18" charset="0"/>
                <a:cs typeface="Times New Roman" pitchFamily="18" charset="0"/>
              </a:rPr>
              <a:t>close() </a:t>
            </a:r>
            <a:r>
              <a:rPr lang="en-US" dirty="0">
                <a:latin typeface="Times New Roman" pitchFamily="18" charset="0"/>
                <a:cs typeface="Times New Roman" pitchFamily="18" charset="0"/>
              </a:rPr>
              <a:t>method </a:t>
            </a:r>
          </a:p>
          <a:p>
            <a:pPr>
              <a:buNone/>
            </a:pPr>
            <a:r>
              <a:rPr lang="en-US" b="1" i="1" dirty="0">
                <a:latin typeface="Times New Roman" pitchFamily="18" charset="0"/>
                <a:cs typeface="Times New Roman" pitchFamily="18" charset="0"/>
              </a:rPr>
              <a:t>public void close()throws </a:t>
            </a:r>
            <a:r>
              <a:rPr lang="en-US" b="1" i="1" dirty="0" err="1">
                <a:latin typeface="Times New Roman" pitchFamily="18" charset="0"/>
                <a:cs typeface="Times New Roman" pitchFamily="18" charset="0"/>
              </a:rPr>
              <a:t>SQLException</a:t>
            </a:r>
            <a:r>
              <a:rPr lang="en-US" b="1" i="1" dirty="0">
                <a:latin typeface="Times New Roman" pitchFamily="18" charset="0"/>
                <a:cs typeface="Times New Roman" pitchFamily="18" charset="0"/>
              </a:rPr>
              <a:t> </a:t>
            </a:r>
          </a:p>
          <a:p>
            <a:r>
              <a:rPr lang="en-US" sz="2800" b="1" dirty="0">
                <a:latin typeface="Times New Roman" pitchFamily="18" charset="0"/>
                <a:cs typeface="Times New Roman" pitchFamily="18" charset="0"/>
              </a:rPr>
              <a:t>Example to close connection</a:t>
            </a:r>
          </a:p>
          <a:p>
            <a:pPr>
              <a:buNone/>
            </a:pPr>
            <a:r>
              <a:rPr lang="en-US" sz="2800" b="1" i="1" dirty="0">
                <a:latin typeface="Times New Roman" pitchFamily="18" charset="0"/>
                <a:cs typeface="Times New Roman" pitchFamily="18" charset="0"/>
              </a:rPr>
              <a:t> </a:t>
            </a:r>
            <a:r>
              <a:rPr lang="en-US" sz="2800" b="1" i="1" dirty="0" err="1">
                <a:latin typeface="Times New Roman" pitchFamily="18" charset="0"/>
                <a:cs typeface="Times New Roman" pitchFamily="18" charset="0"/>
              </a:rPr>
              <a:t>con.close</a:t>
            </a:r>
            <a:r>
              <a:rPr lang="en-US" sz="2800" b="1" i="1" dirty="0">
                <a:latin typeface="Times New Roman" pitchFamily="18" charset="0"/>
                <a:cs typeface="Times New Roman"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rPr>
              <a:t>Database URLs</a:t>
            </a:r>
          </a:p>
        </p:txBody>
      </p:sp>
      <p:sp>
        <p:nvSpPr>
          <p:cNvPr id="3" name="Content Placeholder 2"/>
          <p:cNvSpPr>
            <a:spLocks noGrp="1"/>
          </p:cNvSpPr>
          <p:nvPr>
            <p:ph idx="1"/>
          </p:nvPr>
        </p:nvSpPr>
        <p:spPr>
          <a:xfrm>
            <a:off x="457200" y="1143000"/>
            <a:ext cx="8229600" cy="4983163"/>
          </a:xfrm>
        </p:spPr>
        <p:txBody>
          <a:bodyPr/>
          <a:lstStyle/>
          <a:p>
            <a:r>
              <a:rPr lang="en-US" dirty="0">
                <a:latin typeface="Times New Roman" pitchFamily="18" charset="0"/>
                <a:cs typeface="Times New Roman" pitchFamily="18" charset="0"/>
              </a:rPr>
              <a:t>Database URL Formulation After you've loaded the driver, you can establish a connection using the </a:t>
            </a:r>
            <a:r>
              <a:rPr lang="en-US" b="1" dirty="0" err="1">
                <a:latin typeface="Times New Roman" pitchFamily="18" charset="0"/>
                <a:cs typeface="Times New Roman" pitchFamily="18" charset="0"/>
              </a:rPr>
              <a:t>DriverManager.getConnection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a:t>
            </a:r>
          </a:p>
          <a:p>
            <a:r>
              <a:rPr lang="en-US" dirty="0">
                <a:latin typeface="Times New Roman" pitchFamily="18" charset="0"/>
                <a:cs typeface="Times New Roman" pitchFamily="18" charset="0"/>
              </a:rPr>
              <a:t> For easy reference, let us list the three overloaded </a:t>
            </a:r>
            <a:r>
              <a:rPr lang="en-US" b="1" dirty="0" err="1">
                <a:latin typeface="Times New Roman" pitchFamily="18" charset="0"/>
                <a:cs typeface="Times New Roman" pitchFamily="18" charset="0"/>
              </a:rPr>
              <a:t>DriverManager.getConnection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methods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228600" y="1143000"/>
            <a:ext cx="8686800" cy="5410200"/>
          </a:xfrm>
        </p:spPr>
        <p:txBody>
          <a:bodyPr>
            <a:normAutofit/>
          </a:bodyPr>
          <a:lstStyle/>
          <a:p>
            <a:pPr algn="just">
              <a:buFont typeface="Wingdings" pitchFamily="2" charset="2"/>
              <a:buChar char="Ø"/>
            </a:pPr>
            <a:r>
              <a:rPr lang="en-US" i="1" dirty="0">
                <a:latin typeface="Times New Roman" pitchFamily="18" charset="0"/>
                <a:cs typeface="Times New Roman" pitchFamily="18" charset="0"/>
              </a:rPr>
              <a:t>    </a:t>
            </a:r>
            <a:r>
              <a:rPr lang="en-US" b="1" i="1" dirty="0" err="1">
                <a:latin typeface="Times New Roman" pitchFamily="18" charset="0"/>
                <a:cs typeface="Times New Roman" pitchFamily="18" charset="0"/>
              </a:rPr>
              <a:t>getConnection</a:t>
            </a:r>
            <a:r>
              <a:rPr lang="en-US" b="1" i="1" dirty="0">
                <a:latin typeface="Times New Roman" pitchFamily="18" charset="0"/>
                <a:cs typeface="Times New Roman" pitchFamily="18" charset="0"/>
              </a:rPr>
              <a:t>(String </a:t>
            </a:r>
            <a:r>
              <a:rPr lang="en-US" b="1" i="1" dirty="0" err="1">
                <a:latin typeface="Times New Roman" pitchFamily="18" charset="0"/>
                <a:cs typeface="Times New Roman" pitchFamily="18" charset="0"/>
              </a:rPr>
              <a:t>url</a:t>
            </a:r>
            <a:r>
              <a:rPr lang="en-US" b="1" i="1" dirty="0">
                <a:latin typeface="Times New Roman" pitchFamily="18" charset="0"/>
                <a:cs typeface="Times New Roman" pitchFamily="18" charset="0"/>
              </a:rPr>
              <a:t>)</a:t>
            </a:r>
          </a:p>
          <a:p>
            <a:pPr algn="just">
              <a:buFont typeface="Wingdings" pitchFamily="2" charset="2"/>
              <a:buChar char="Ø"/>
            </a:pPr>
            <a:r>
              <a:rPr lang="en-US" b="1" i="1" dirty="0" err="1">
                <a:latin typeface="Times New Roman" pitchFamily="18" charset="0"/>
                <a:cs typeface="Times New Roman" pitchFamily="18" charset="0"/>
              </a:rPr>
              <a:t>getConnection</a:t>
            </a:r>
            <a:r>
              <a:rPr lang="en-US" b="1" i="1" dirty="0">
                <a:latin typeface="Times New Roman" pitchFamily="18" charset="0"/>
                <a:cs typeface="Times New Roman" pitchFamily="18" charset="0"/>
              </a:rPr>
              <a:t>(String </a:t>
            </a:r>
            <a:r>
              <a:rPr lang="en-US" b="1" i="1" dirty="0" err="1">
                <a:latin typeface="Times New Roman" pitchFamily="18" charset="0"/>
                <a:cs typeface="Times New Roman" pitchFamily="18" charset="0"/>
              </a:rPr>
              <a:t>url</a:t>
            </a:r>
            <a:r>
              <a:rPr lang="en-US" b="1" i="1" dirty="0">
                <a:latin typeface="Times New Roman" pitchFamily="18" charset="0"/>
                <a:cs typeface="Times New Roman" pitchFamily="18" charset="0"/>
              </a:rPr>
              <a:t>, Properties prop)</a:t>
            </a:r>
          </a:p>
          <a:p>
            <a:pPr algn="just">
              <a:buFont typeface="Wingdings" pitchFamily="2" charset="2"/>
              <a:buChar char="Ø"/>
            </a:pPr>
            <a:r>
              <a:rPr lang="en-US" b="1" i="1" dirty="0" err="1">
                <a:latin typeface="Times New Roman" pitchFamily="18" charset="0"/>
                <a:cs typeface="Times New Roman" pitchFamily="18" charset="0"/>
              </a:rPr>
              <a:t>getConnection</a:t>
            </a:r>
            <a:r>
              <a:rPr lang="en-US" b="1" i="1" dirty="0">
                <a:latin typeface="Times New Roman" pitchFamily="18" charset="0"/>
                <a:cs typeface="Times New Roman" pitchFamily="18" charset="0"/>
              </a:rPr>
              <a:t>(String </a:t>
            </a:r>
            <a:r>
              <a:rPr lang="en-US" b="1" i="1" dirty="0" err="1">
                <a:latin typeface="Times New Roman" pitchFamily="18" charset="0"/>
                <a:cs typeface="Times New Roman" pitchFamily="18" charset="0"/>
              </a:rPr>
              <a:t>url</a:t>
            </a:r>
            <a:r>
              <a:rPr lang="en-US" b="1" i="1" dirty="0">
                <a:latin typeface="Times New Roman" pitchFamily="18" charset="0"/>
                <a:cs typeface="Times New Roman" pitchFamily="18" charset="0"/>
              </a:rPr>
              <a:t>, String user, String password)</a:t>
            </a:r>
          </a:p>
          <a:p>
            <a:pPr algn="just">
              <a:buNone/>
            </a:pPr>
            <a:r>
              <a:rPr lang="en-US" dirty="0">
                <a:latin typeface="Times New Roman" pitchFamily="18" charset="0"/>
                <a:cs typeface="Times New Roman" pitchFamily="18" charset="0"/>
              </a:rPr>
              <a:t>Here each form requires a database URL. A database URL is an address that points to your database. Formulating a database URL is where most of the problems associated with establishing a connection occurs.</a:t>
            </a:r>
            <a:endParaRPr lang="en-US" i="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a:solidFill>
                  <a:srgbClr val="FF0000"/>
                </a:solidFill>
              </a:rPr>
              <a:t>Contd</a:t>
            </a:r>
            <a:r>
              <a:rPr lang="en-US" b="1" dirty="0">
                <a:solidFill>
                  <a:srgbClr val="FF0000"/>
                </a:solidFill>
              </a:rPr>
              <a:t>….</a:t>
            </a:r>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r>
              <a:rPr lang="en-US" dirty="0"/>
              <a:t>Fundamentally, JDBC is a specification that provides a complete set of interfaces that allows for portable access to an underlying database. </a:t>
            </a:r>
          </a:p>
          <a:p>
            <a:r>
              <a:rPr lang="en-US" dirty="0"/>
              <a:t>Java can be used to write different types of executable, such as −</a:t>
            </a:r>
          </a:p>
          <a:p>
            <a:pPr lvl="3">
              <a:buFont typeface="Wingdings" pitchFamily="2" charset="2"/>
              <a:buChar char="Ø"/>
            </a:pPr>
            <a:r>
              <a:rPr lang="en-US" dirty="0"/>
              <a:t> Java Applications</a:t>
            </a:r>
          </a:p>
          <a:p>
            <a:pPr lvl="3">
              <a:buFont typeface="Wingdings" pitchFamily="2" charset="2"/>
              <a:buChar char="Ø"/>
            </a:pPr>
            <a:r>
              <a:rPr lang="en-US" dirty="0"/>
              <a:t>  Java Applets</a:t>
            </a:r>
          </a:p>
          <a:p>
            <a:pPr lvl="3">
              <a:buFont typeface="Wingdings" pitchFamily="2" charset="2"/>
              <a:buChar char="Ø"/>
            </a:pPr>
            <a:r>
              <a:rPr lang="en-US" dirty="0"/>
              <a:t>  Java </a:t>
            </a:r>
            <a:r>
              <a:rPr lang="en-US" dirty="0" err="1"/>
              <a:t>Servlets</a:t>
            </a:r>
            <a:r>
              <a:rPr lang="en-US" dirty="0"/>
              <a:t> </a:t>
            </a:r>
          </a:p>
          <a:p>
            <a:pPr lvl="3">
              <a:buFont typeface="Wingdings" pitchFamily="2" charset="2"/>
              <a:buChar char="Ø"/>
            </a:pPr>
            <a:r>
              <a:rPr lang="en-US" dirty="0"/>
              <a:t> Java </a:t>
            </a:r>
            <a:r>
              <a:rPr lang="en-US" dirty="0" err="1"/>
              <a:t>ServerPages</a:t>
            </a:r>
            <a:r>
              <a:rPr lang="en-US" dirty="0"/>
              <a:t> (JSPs)</a:t>
            </a:r>
          </a:p>
          <a:p>
            <a:pPr lvl="3">
              <a:buFont typeface="Wingdings" pitchFamily="2" charset="2"/>
              <a:buChar char="Ø"/>
            </a:pPr>
            <a:r>
              <a:rPr lang="en-US" dirty="0"/>
              <a:t> Enterprise JavaBeans (EJBs).</a:t>
            </a:r>
          </a:p>
          <a:p>
            <a:r>
              <a:rPr lang="en-US" dirty="0"/>
              <a:t> All of these different executable are able to use a JDBC driver to access a database, and take advantage of the stored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p:txBody>
          <a:bodyPr/>
          <a:lstStyle/>
          <a:p>
            <a:r>
              <a:rPr lang="en-US" dirty="0"/>
              <a:t>Following table lists down the popular JDBC driver names and database URL.</a:t>
            </a:r>
          </a:p>
        </p:txBody>
      </p:sp>
      <p:pic>
        <p:nvPicPr>
          <p:cNvPr id="9219" name="Picture 3"/>
          <p:cNvPicPr>
            <a:picLocks noChangeAspect="1" noChangeArrowheads="1"/>
          </p:cNvPicPr>
          <p:nvPr/>
        </p:nvPicPr>
        <p:blipFill>
          <a:blip r:embed="rId2"/>
          <a:srcRect/>
          <a:stretch>
            <a:fillRect/>
          </a:stretch>
        </p:blipFill>
        <p:spPr bwMode="auto">
          <a:xfrm>
            <a:off x="1524000" y="2514600"/>
            <a:ext cx="6477000" cy="33432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For </a:t>
            </a:r>
            <a:r>
              <a:rPr lang="en-US" b="1" dirty="0" err="1">
                <a:solidFill>
                  <a:srgbClr val="FF0000"/>
                </a:solidFill>
              </a:rPr>
              <a:t>MySQL</a:t>
            </a:r>
            <a:r>
              <a:rPr lang="en-US" b="1" dirty="0">
                <a:solidFill>
                  <a:srgbClr val="FF0000"/>
                </a:solidFill>
              </a:rPr>
              <a:t> Connection: </a:t>
            </a:r>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r>
              <a:rPr lang="en-US" b="1" dirty="0"/>
              <a:t>Driver class: </a:t>
            </a:r>
            <a:r>
              <a:rPr lang="en-US" dirty="0"/>
              <a:t> The driver class for the </a:t>
            </a:r>
            <a:r>
              <a:rPr lang="en-US" dirty="0" err="1"/>
              <a:t>mysql</a:t>
            </a:r>
            <a:r>
              <a:rPr lang="en-US" dirty="0"/>
              <a:t> database is </a:t>
            </a:r>
            <a:r>
              <a:rPr lang="en-US" dirty="0" err="1"/>
              <a:t>com.mysql.jdbc.Driver</a:t>
            </a:r>
            <a:r>
              <a:rPr lang="en-US" dirty="0"/>
              <a:t>. </a:t>
            </a:r>
          </a:p>
          <a:p>
            <a:r>
              <a:rPr lang="en-US" dirty="0"/>
              <a:t> </a:t>
            </a:r>
            <a:r>
              <a:rPr lang="en-US" b="1" dirty="0"/>
              <a:t>Connection URL</a:t>
            </a:r>
            <a:r>
              <a:rPr lang="en-US" dirty="0"/>
              <a:t>: The connection URL for the </a:t>
            </a:r>
            <a:r>
              <a:rPr lang="en-US" dirty="0" err="1"/>
              <a:t>mysql</a:t>
            </a:r>
            <a:r>
              <a:rPr lang="en-US" dirty="0"/>
              <a:t> database is </a:t>
            </a:r>
            <a:r>
              <a:rPr lang="en-US" dirty="0" err="1"/>
              <a:t>jdbc:mysql</a:t>
            </a:r>
            <a:r>
              <a:rPr lang="en-US" dirty="0"/>
              <a:t>://localhost:3306/</a:t>
            </a:r>
            <a:r>
              <a:rPr lang="en-US" dirty="0" err="1"/>
              <a:t>mydb</a:t>
            </a:r>
            <a:r>
              <a:rPr lang="en-US" dirty="0"/>
              <a:t> where </a:t>
            </a:r>
          </a:p>
          <a:p>
            <a:pPr lvl="1">
              <a:buFont typeface="Wingdings" pitchFamily="2" charset="2"/>
              <a:buChar char="Ø"/>
            </a:pPr>
            <a:r>
              <a:rPr lang="en-US" dirty="0" err="1"/>
              <a:t>jdbc</a:t>
            </a:r>
            <a:r>
              <a:rPr lang="en-US" dirty="0"/>
              <a:t> is the API, </a:t>
            </a:r>
          </a:p>
          <a:p>
            <a:pPr lvl="1">
              <a:buFont typeface="Wingdings" pitchFamily="2" charset="2"/>
              <a:buChar char="Ø"/>
            </a:pPr>
            <a:r>
              <a:rPr lang="en-US" dirty="0" err="1"/>
              <a:t>mysql</a:t>
            </a:r>
            <a:r>
              <a:rPr lang="en-US" dirty="0"/>
              <a:t> is the database,</a:t>
            </a:r>
          </a:p>
          <a:p>
            <a:pPr lvl="1">
              <a:buFont typeface="Wingdings" pitchFamily="2" charset="2"/>
              <a:buChar char="Ø"/>
            </a:pPr>
            <a:r>
              <a:rPr lang="en-US" dirty="0"/>
              <a:t> </a:t>
            </a:r>
            <a:r>
              <a:rPr lang="en-US" dirty="0" err="1"/>
              <a:t>localhost</a:t>
            </a:r>
            <a:r>
              <a:rPr lang="en-US" dirty="0"/>
              <a:t> is the server name on which </a:t>
            </a:r>
            <a:r>
              <a:rPr lang="en-US" dirty="0" err="1"/>
              <a:t>mysql</a:t>
            </a:r>
            <a:r>
              <a:rPr lang="en-US" dirty="0"/>
              <a:t> is running, we may also use IP address, </a:t>
            </a:r>
          </a:p>
          <a:p>
            <a:pPr lvl="1">
              <a:buFont typeface="Wingdings" pitchFamily="2" charset="2"/>
              <a:buChar char="Ø"/>
            </a:pPr>
            <a:r>
              <a:rPr lang="en-US" dirty="0"/>
              <a:t>3306 is the port number and </a:t>
            </a:r>
          </a:p>
          <a:p>
            <a:pPr lvl="1">
              <a:buFont typeface="Wingdings" pitchFamily="2" charset="2"/>
              <a:buChar char="Ø"/>
            </a:pPr>
            <a:r>
              <a:rPr lang="en-US" dirty="0" err="1"/>
              <a:t>mydb</a:t>
            </a:r>
            <a:r>
              <a:rPr lang="en-US" dirty="0"/>
              <a:t> is the database name.. </a:t>
            </a:r>
          </a:p>
          <a:p>
            <a:r>
              <a:rPr lang="en-US" dirty="0"/>
              <a:t> </a:t>
            </a:r>
            <a:r>
              <a:rPr lang="en-US" b="1" dirty="0"/>
              <a:t>Username: </a:t>
            </a:r>
            <a:r>
              <a:rPr lang="en-US" dirty="0"/>
              <a:t>The default username for the </a:t>
            </a:r>
            <a:r>
              <a:rPr lang="en-US" dirty="0" err="1"/>
              <a:t>mysql</a:t>
            </a:r>
            <a:r>
              <a:rPr lang="en-US" dirty="0"/>
              <a:t> database is root. </a:t>
            </a:r>
          </a:p>
          <a:p>
            <a:r>
              <a:rPr lang="en-US" b="1" dirty="0"/>
              <a:t>Password: </a:t>
            </a:r>
            <a:r>
              <a:rPr lang="en-US" dirty="0"/>
              <a:t>Password is given by the user at the time of installing the </a:t>
            </a:r>
            <a:r>
              <a:rPr lang="en-US" dirty="0" err="1"/>
              <a:t>mysql</a:t>
            </a:r>
            <a:r>
              <a:rPr lang="en-US" dirty="0"/>
              <a:t> database. </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marL="514350" indent="-514350">
              <a:buAutoNum type="arabicPeriod"/>
            </a:pPr>
            <a:r>
              <a:rPr lang="en-US" sz="4100" b="1" dirty="0"/>
              <a:t>Reading Data:</a:t>
            </a:r>
          </a:p>
          <a:p>
            <a:r>
              <a:rPr lang="en-US" b="1" dirty="0"/>
              <a:t>Executing SQL statements </a:t>
            </a:r>
          </a:p>
          <a:p>
            <a:pPr>
              <a:buNone/>
            </a:pPr>
            <a:r>
              <a:rPr lang="en-US" dirty="0"/>
              <a:t>For SELECT queries, use </a:t>
            </a:r>
          </a:p>
          <a:p>
            <a:pPr>
              <a:buNone/>
            </a:pPr>
            <a:r>
              <a:rPr lang="en-US" sz="2600" i="1" dirty="0" err="1"/>
              <a:t>ResultSet</a:t>
            </a:r>
            <a:r>
              <a:rPr lang="en-US" sz="2600" i="1" dirty="0"/>
              <a:t> </a:t>
            </a:r>
            <a:r>
              <a:rPr lang="en-US" sz="2600" i="1" dirty="0" err="1"/>
              <a:t>rs</a:t>
            </a:r>
            <a:r>
              <a:rPr lang="en-US" sz="2600" i="1" dirty="0"/>
              <a:t> = </a:t>
            </a:r>
            <a:r>
              <a:rPr lang="en-US" sz="2600" i="1" dirty="0" err="1"/>
              <a:t>statement.executeQuery</a:t>
            </a:r>
            <a:r>
              <a:rPr lang="en-US" sz="2600" i="1" dirty="0"/>
              <a:t>("SELECT * FROM Books") </a:t>
            </a:r>
          </a:p>
          <a:p>
            <a:pPr>
              <a:buNone/>
            </a:pPr>
            <a:endParaRPr lang="en-US" sz="2600" i="1" dirty="0"/>
          </a:p>
          <a:p>
            <a:r>
              <a:rPr lang="en-US" dirty="0"/>
              <a:t>Process </a:t>
            </a:r>
            <a:r>
              <a:rPr lang="en-US" b="1" dirty="0" err="1"/>
              <a:t>ResultSet</a:t>
            </a:r>
            <a:r>
              <a:rPr lang="en-US" b="1" dirty="0"/>
              <a:t> object using </a:t>
            </a:r>
            <a:endParaRPr lang="en-US" dirty="0"/>
          </a:p>
          <a:p>
            <a:pPr>
              <a:buNone/>
            </a:pPr>
            <a:r>
              <a:rPr lang="en-US" i="1" dirty="0"/>
              <a:t>while (</a:t>
            </a:r>
            <a:r>
              <a:rPr lang="en-US" i="1" dirty="0" err="1"/>
              <a:t>rs.next</a:t>
            </a:r>
            <a:r>
              <a:rPr lang="en-US" i="1" dirty="0"/>
              <a:t>()) </a:t>
            </a:r>
          </a:p>
          <a:p>
            <a:pPr>
              <a:buNone/>
            </a:pPr>
            <a:r>
              <a:rPr lang="en-US" i="1" dirty="0"/>
              <a:t>{ </a:t>
            </a:r>
          </a:p>
          <a:p>
            <a:pPr>
              <a:buNone/>
            </a:pPr>
            <a:r>
              <a:rPr lang="en-US" i="1" dirty="0"/>
              <a:t>	// look at a row of the result set </a:t>
            </a:r>
          </a:p>
          <a:p>
            <a:pPr>
              <a:buNone/>
            </a:pPr>
            <a:r>
              <a:rPr lang="en-US" i="1" dirty="0"/>
              <a:t>} </a:t>
            </a:r>
          </a:p>
          <a:p>
            <a:r>
              <a:rPr lang="en-US" i="1" dirty="0"/>
              <a:t> Inside each row, get field value using </a:t>
            </a:r>
          </a:p>
          <a:p>
            <a:pPr>
              <a:buNone/>
            </a:pPr>
            <a:endParaRPr lang="en-US" i="1" dirty="0"/>
          </a:p>
          <a:p>
            <a:pPr>
              <a:buNone/>
            </a:pPr>
            <a:r>
              <a:rPr lang="en-US" i="1" dirty="0"/>
              <a:t>String </a:t>
            </a:r>
            <a:r>
              <a:rPr lang="en-US" i="1" dirty="0" err="1"/>
              <a:t>isbn</a:t>
            </a:r>
            <a:r>
              <a:rPr lang="en-US" i="1" dirty="0"/>
              <a:t> = </a:t>
            </a:r>
            <a:r>
              <a:rPr lang="en-US" i="1" dirty="0" err="1"/>
              <a:t>rs.getString</a:t>
            </a:r>
            <a:r>
              <a:rPr lang="en-US" i="1" dirty="0"/>
              <a:t>(1); // using column index </a:t>
            </a:r>
          </a:p>
          <a:p>
            <a:pPr>
              <a:buNone/>
            </a:pPr>
            <a:r>
              <a:rPr lang="en-US" i="1" dirty="0"/>
              <a:t>double price = </a:t>
            </a:r>
            <a:r>
              <a:rPr lang="en-US" i="1" dirty="0" err="1"/>
              <a:t>rs.getDouble</a:t>
            </a:r>
            <a:r>
              <a:rPr lang="en-US" i="1" dirty="0"/>
              <a:t>("Price"); // using column name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514350" y="1981200"/>
            <a:ext cx="8115300" cy="3505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t>Reading Data Example</a:t>
            </a:r>
          </a:p>
        </p:txBody>
      </p:sp>
      <p:sp>
        <p:nvSpPr>
          <p:cNvPr id="3" name="Content Placeholder 2"/>
          <p:cNvSpPr>
            <a:spLocks noGrp="1"/>
          </p:cNvSpPr>
          <p:nvPr>
            <p:ph idx="1"/>
          </p:nvPr>
        </p:nvSpPr>
        <p:spPr>
          <a:xfrm>
            <a:off x="0" y="533400"/>
            <a:ext cx="8991600" cy="6324600"/>
          </a:xfrm>
        </p:spPr>
        <p:txBody>
          <a:bodyPr>
            <a:normAutofit fontScale="47500" lnSpcReduction="20000"/>
          </a:bodyPr>
          <a:lstStyle/>
          <a:p>
            <a:pPr>
              <a:buNone/>
            </a:pPr>
            <a:r>
              <a:rPr lang="en-US" dirty="0"/>
              <a:t>import java.sql.*;</a:t>
            </a:r>
          </a:p>
          <a:p>
            <a:pPr>
              <a:buNone/>
            </a:pPr>
            <a:r>
              <a:rPr lang="en-US" dirty="0"/>
              <a:t>public class App {</a:t>
            </a:r>
          </a:p>
          <a:p>
            <a:pPr>
              <a:buNone/>
            </a:pPr>
            <a:r>
              <a:rPr lang="en-US" dirty="0"/>
              <a:t>    public static void main(String[] </a:t>
            </a:r>
            <a:r>
              <a:rPr lang="en-US" dirty="0" err="1"/>
              <a:t>args</a:t>
            </a:r>
            <a:r>
              <a:rPr lang="en-US" dirty="0"/>
              <a:t>) throws Exception {</a:t>
            </a:r>
          </a:p>
          <a:p>
            <a:pPr>
              <a:buNone/>
            </a:pPr>
            <a:r>
              <a:rPr lang="en-US" dirty="0"/>
              <a:t>       try</a:t>
            </a:r>
          </a:p>
          <a:p>
            <a:pPr>
              <a:buNone/>
            </a:pPr>
            <a:r>
              <a:rPr lang="en-US" dirty="0"/>
              <a:t>       {</a:t>
            </a:r>
          </a:p>
          <a:p>
            <a:pPr>
              <a:buNone/>
            </a:pPr>
            <a:r>
              <a:rPr lang="en-US" dirty="0"/>
              <a:t>         </a:t>
            </a:r>
            <a:r>
              <a:rPr lang="en-US" dirty="0" err="1"/>
              <a:t>Class.forName</a:t>
            </a:r>
            <a:r>
              <a:rPr lang="en-US" dirty="0"/>
              <a:t>("</a:t>
            </a:r>
            <a:r>
              <a:rPr lang="en-US" dirty="0" err="1"/>
              <a:t>com.mysql.cj.jdbc.Driver</a:t>
            </a:r>
            <a:r>
              <a:rPr lang="en-US" dirty="0"/>
              <a:t>");</a:t>
            </a:r>
          </a:p>
          <a:p>
            <a:pPr>
              <a:buNone/>
            </a:pPr>
            <a:r>
              <a:rPr lang="en-US" dirty="0"/>
              <a:t>         Connection con=</a:t>
            </a:r>
            <a:r>
              <a:rPr lang="en-US" dirty="0" err="1"/>
              <a:t>DriverManager.getConnection</a:t>
            </a:r>
            <a:r>
              <a:rPr lang="en-US" dirty="0"/>
              <a:t>("</a:t>
            </a:r>
            <a:r>
              <a:rPr lang="en-US" dirty="0" err="1"/>
              <a:t>jdbc:mysql</a:t>
            </a:r>
            <a:r>
              <a:rPr lang="en-US" dirty="0"/>
              <a:t>://localhost:3306/world","root","Prithvi123#");</a:t>
            </a:r>
          </a:p>
          <a:p>
            <a:pPr>
              <a:buNone/>
            </a:pPr>
            <a:r>
              <a:rPr lang="en-US" dirty="0"/>
              <a:t>        Statement stmt=</a:t>
            </a:r>
            <a:r>
              <a:rPr lang="en-US" dirty="0" err="1"/>
              <a:t>con.createStatement</a:t>
            </a:r>
            <a:r>
              <a:rPr lang="en-US" dirty="0"/>
              <a:t>();</a:t>
            </a:r>
          </a:p>
          <a:p>
            <a:pPr>
              <a:buNone/>
            </a:pPr>
            <a:r>
              <a:rPr lang="en-US" dirty="0"/>
              <a:t>        </a:t>
            </a:r>
            <a:r>
              <a:rPr lang="en-US" dirty="0" err="1"/>
              <a:t>ResultSet</a:t>
            </a:r>
            <a:r>
              <a:rPr lang="en-US" dirty="0"/>
              <a:t> </a:t>
            </a:r>
            <a:r>
              <a:rPr lang="en-US" dirty="0" err="1"/>
              <a:t>rs</a:t>
            </a:r>
            <a:r>
              <a:rPr lang="en-US" dirty="0"/>
              <a:t>=</a:t>
            </a:r>
            <a:r>
              <a:rPr lang="en-US" dirty="0" err="1"/>
              <a:t>stmt.executeQuery</a:t>
            </a:r>
            <a:r>
              <a:rPr lang="en-US" dirty="0"/>
              <a:t>("select name from country where population&lt;10000");</a:t>
            </a:r>
          </a:p>
          <a:p>
            <a:pPr>
              <a:buNone/>
            </a:pPr>
            <a:r>
              <a:rPr lang="en-US" dirty="0"/>
              <a:t>        while(</a:t>
            </a:r>
            <a:r>
              <a:rPr lang="en-US" dirty="0" err="1"/>
              <a:t>rs.next</a:t>
            </a:r>
            <a:r>
              <a:rPr lang="en-US" dirty="0"/>
              <a:t>())</a:t>
            </a:r>
          </a:p>
          <a:p>
            <a:pPr>
              <a:buNone/>
            </a:pPr>
            <a:r>
              <a:rPr lang="en-US" dirty="0"/>
              <a:t>        {</a:t>
            </a:r>
          </a:p>
          <a:p>
            <a:pPr>
              <a:buNone/>
            </a:pPr>
            <a:r>
              <a:rPr lang="en-US" dirty="0"/>
              <a:t>            </a:t>
            </a:r>
            <a:r>
              <a:rPr lang="en-US" dirty="0" err="1"/>
              <a:t>System.out.println</a:t>
            </a:r>
            <a:r>
              <a:rPr lang="en-US" dirty="0"/>
              <a:t>(</a:t>
            </a:r>
            <a:r>
              <a:rPr lang="en-US" dirty="0" err="1"/>
              <a:t>rs.getString</a:t>
            </a:r>
            <a:r>
              <a:rPr lang="en-US" dirty="0"/>
              <a:t>(1));</a:t>
            </a:r>
          </a:p>
          <a:p>
            <a:pPr>
              <a:buNone/>
            </a:pPr>
            <a:r>
              <a:rPr lang="en-US" dirty="0"/>
              <a:t>        }</a:t>
            </a:r>
          </a:p>
          <a:p>
            <a:pPr>
              <a:buNone/>
            </a:pPr>
            <a:r>
              <a:rPr lang="en-US" dirty="0"/>
              <a:t>       </a:t>
            </a:r>
            <a:r>
              <a:rPr lang="en-US" dirty="0" err="1"/>
              <a:t>stmt.close</a:t>
            </a:r>
            <a:r>
              <a:rPr lang="en-US" dirty="0"/>
              <a:t>();</a:t>
            </a:r>
          </a:p>
          <a:p>
            <a:pPr>
              <a:buNone/>
            </a:pPr>
            <a:r>
              <a:rPr lang="en-US" dirty="0" err="1"/>
              <a:t>Con.close</a:t>
            </a:r>
            <a:r>
              <a:rPr lang="en-US" dirty="0"/>
              <a:t>();</a:t>
            </a:r>
          </a:p>
          <a:p>
            <a:pPr>
              <a:buNone/>
            </a:pPr>
            <a:r>
              <a:rPr lang="en-US" dirty="0"/>
              <a:t>        }</a:t>
            </a:r>
          </a:p>
          <a:p>
            <a:pPr>
              <a:buNone/>
            </a:pPr>
            <a:r>
              <a:rPr lang="en-US" dirty="0"/>
              <a:t>       catch(Exception e)</a:t>
            </a:r>
          </a:p>
          <a:p>
            <a:pPr>
              <a:buNone/>
            </a:pPr>
            <a:r>
              <a:rPr lang="en-US" dirty="0"/>
              <a:t>       {</a:t>
            </a:r>
          </a:p>
          <a:p>
            <a:pPr>
              <a:buNone/>
            </a:pPr>
            <a:r>
              <a:rPr lang="en-US" dirty="0"/>
              <a:t>           </a:t>
            </a:r>
            <a:r>
              <a:rPr lang="en-US" dirty="0" err="1"/>
              <a:t>System.out.println</a:t>
            </a:r>
            <a:r>
              <a:rPr lang="en-US" dirty="0"/>
              <a:t>(e);</a:t>
            </a:r>
          </a:p>
          <a:p>
            <a:pPr>
              <a:buNone/>
            </a:pPr>
            <a:r>
              <a:rPr lang="en-US" dirty="0"/>
              <a:t>       }</a:t>
            </a:r>
          </a:p>
          <a:p>
            <a:pPr>
              <a:buNone/>
            </a:pPr>
            <a:r>
              <a:rPr lang="en-US" dirty="0"/>
              <a:t>    }</a:t>
            </a:r>
          </a:p>
          <a:p>
            <a:pPr>
              <a:buNone/>
            </a:pPr>
            <a:r>
              <a:rPr lang="en-US" dirty="0"/>
              <a:t>}</a:t>
            </a:r>
          </a:p>
          <a:p>
            <a:pPr>
              <a:buNone/>
            </a:pPr>
            <a:br>
              <a:rPr lang="en-US" dirty="0"/>
            </a:br>
            <a:endParaRPr lang="en-US" dirty="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Contd</a:t>
            </a:r>
            <a:r>
              <a:rPr lang="en-US" dirty="0"/>
              <a:t>….</a:t>
            </a:r>
          </a:p>
        </p:txBody>
      </p:sp>
      <p:sp>
        <p:nvSpPr>
          <p:cNvPr id="3" name="Content Placeholder 2"/>
          <p:cNvSpPr>
            <a:spLocks noGrp="1"/>
          </p:cNvSpPr>
          <p:nvPr>
            <p:ph idx="1"/>
          </p:nvPr>
        </p:nvSpPr>
        <p:spPr>
          <a:xfrm>
            <a:off x="457200" y="990600"/>
            <a:ext cx="8229600" cy="5410200"/>
          </a:xfrm>
        </p:spPr>
        <p:txBody>
          <a:bodyPr>
            <a:normAutofit fontScale="77500" lnSpcReduction="20000"/>
          </a:bodyPr>
          <a:lstStyle/>
          <a:p>
            <a:r>
              <a:rPr lang="en-US" dirty="0">
                <a:latin typeface="Times New Roman" pitchFamily="18" charset="0"/>
                <a:cs typeface="Times New Roman" pitchFamily="18" charset="0"/>
              </a:rPr>
              <a:t>This is the most important and widely performed operation. In order to retrieve the data, we use the following method on the statement object: </a:t>
            </a:r>
          </a:p>
          <a:p>
            <a:pPr>
              <a:buNone/>
            </a:pPr>
            <a:r>
              <a:rPr lang="en-US" b="1" dirty="0">
                <a:latin typeface="Times New Roman" pitchFamily="18" charset="0"/>
                <a:cs typeface="Times New Roman" pitchFamily="18" charset="0"/>
              </a:rPr>
              <a:t>                </a:t>
            </a:r>
            <a:r>
              <a:rPr lang="en-US" b="1" i="1" dirty="0">
                <a:latin typeface="Times New Roman" pitchFamily="18" charset="0"/>
                <a:cs typeface="Times New Roman" pitchFamily="18" charset="0"/>
              </a:rPr>
              <a:t>public </a:t>
            </a:r>
            <a:r>
              <a:rPr lang="en-US" b="1" i="1" dirty="0" err="1">
                <a:latin typeface="Times New Roman" pitchFamily="18" charset="0"/>
                <a:cs typeface="Times New Roman" pitchFamily="18" charset="0"/>
              </a:rPr>
              <a:t>ResultSet</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executeQuery</a:t>
            </a:r>
            <a:r>
              <a:rPr lang="en-US" b="1" i="1" dirty="0">
                <a:latin typeface="Times New Roman" pitchFamily="18" charset="0"/>
                <a:cs typeface="Times New Roman" pitchFamily="18" charset="0"/>
              </a:rPr>
              <a:t> (String </a:t>
            </a:r>
            <a:r>
              <a:rPr lang="en-US" b="1" i="1" dirty="0" err="1">
                <a:latin typeface="Times New Roman" pitchFamily="18" charset="0"/>
                <a:cs typeface="Times New Roman" pitchFamily="18" charset="0"/>
              </a:rPr>
              <a:t>sql</a:t>
            </a:r>
            <a:r>
              <a:rPr lang="en-US" b="1" i="1" dirty="0">
                <a:latin typeface="Times New Roman" pitchFamily="18" charset="0"/>
                <a:cs typeface="Times New Roman" pitchFamily="18" charset="0"/>
              </a:rPr>
              <a:t> ) </a:t>
            </a:r>
          </a:p>
          <a:p>
            <a:r>
              <a:rPr lang="en-US" dirty="0">
                <a:latin typeface="Times New Roman" pitchFamily="18" charset="0"/>
                <a:cs typeface="Times New Roman" pitchFamily="18" charset="0"/>
              </a:rPr>
              <a:t>The above method takes the query and returns a </a:t>
            </a:r>
            <a:r>
              <a:rPr lang="en-US" b="1" dirty="0" err="1">
                <a:latin typeface="Times New Roman" pitchFamily="18" charset="0"/>
                <a:cs typeface="Times New Roman" pitchFamily="18" charset="0"/>
              </a:rPr>
              <a:t>ResultSet</a:t>
            </a:r>
            <a:r>
              <a:rPr lang="en-US" b="1" dirty="0">
                <a:latin typeface="Times New Roman" pitchFamily="18" charset="0"/>
                <a:cs typeface="Times New Roman" pitchFamily="18" charset="0"/>
              </a:rPr>
              <a:t> object that contains all the records returned by the database. We should then iterate over it and display the data. To retrieve the data from the </a:t>
            </a:r>
            <a:r>
              <a:rPr lang="en-US" b="1" dirty="0" err="1">
                <a:latin typeface="Times New Roman" pitchFamily="18" charset="0"/>
                <a:cs typeface="Times New Roman" pitchFamily="18" charset="0"/>
              </a:rPr>
              <a:t>ResultSet</a:t>
            </a:r>
            <a:r>
              <a:rPr lang="en-US" b="1" dirty="0">
                <a:latin typeface="Times New Roman" pitchFamily="18" charset="0"/>
                <a:cs typeface="Times New Roman" pitchFamily="18" charset="0"/>
              </a:rPr>
              <a:t>, there are several get methods available based on the type of the data. </a:t>
            </a:r>
          </a:p>
          <a:p>
            <a:r>
              <a:rPr lang="en-US" dirty="0">
                <a:latin typeface="Times New Roman" pitchFamily="18" charset="0"/>
                <a:cs typeface="Times New Roman" pitchFamily="18" charset="0"/>
              </a:rPr>
              <a:t>We use the </a:t>
            </a:r>
            <a:r>
              <a:rPr lang="en-US" b="1" dirty="0" err="1">
                <a:latin typeface="Times New Roman" pitchFamily="18" charset="0"/>
                <a:cs typeface="Times New Roman" pitchFamily="18" charset="0"/>
              </a:rPr>
              <a:t>executeQuery</a:t>
            </a:r>
            <a:r>
              <a:rPr lang="en-US" b="1" dirty="0">
                <a:latin typeface="Times New Roman" pitchFamily="18" charset="0"/>
                <a:cs typeface="Times New Roman" pitchFamily="18" charset="0"/>
              </a:rPr>
              <a:t>() method to execute the SELECT query. This method will return a </a:t>
            </a:r>
            <a:r>
              <a:rPr lang="en-US" b="1" dirty="0" err="1">
                <a:latin typeface="Times New Roman" pitchFamily="18" charset="0"/>
                <a:cs typeface="Times New Roman" pitchFamily="18" charset="0"/>
              </a:rPr>
              <a:t>ResultSet</a:t>
            </a:r>
            <a:r>
              <a:rPr lang="en-US" b="1" dirty="0">
                <a:latin typeface="Times New Roman" pitchFamily="18" charset="0"/>
                <a:cs typeface="Times New Roman" pitchFamily="18" charset="0"/>
              </a:rPr>
              <a:t> object as shown below: </a:t>
            </a:r>
          </a:p>
          <a:p>
            <a:endParaRPr lang="en-US" dirty="0">
              <a:latin typeface="Times New Roman" pitchFamily="18" charset="0"/>
              <a:cs typeface="Times New Roman" pitchFamily="18" charset="0"/>
            </a:endParaRPr>
          </a:p>
          <a:p>
            <a:pPr>
              <a:buNone/>
            </a:pPr>
            <a:r>
              <a:rPr lang="en-US" i="1" dirty="0" err="1">
                <a:latin typeface="Times New Roman" pitchFamily="18" charset="0"/>
                <a:cs typeface="Times New Roman" pitchFamily="18" charset="0"/>
              </a:rPr>
              <a:t>ResultSet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rs</a:t>
            </a:r>
            <a:r>
              <a:rPr lang="en-US" i="1" dirty="0">
                <a:latin typeface="Times New Roman" pitchFamily="18" charset="0"/>
                <a:cs typeface="Times New Roman" pitchFamily="18" charset="0"/>
              </a:rPr>
              <a:t> = </a:t>
            </a:r>
            <a:r>
              <a:rPr lang="en-US" i="1" dirty="0" err="1">
                <a:latin typeface="Times New Roman" pitchFamily="18" charset="0"/>
                <a:cs typeface="Times New Roman" pitchFamily="18" charset="0"/>
              </a:rPr>
              <a:t>stmt.executeQuery</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myquery</a:t>
            </a:r>
            <a:r>
              <a:rPr lang="en-US" i="1" dirty="0">
                <a:latin typeface="Times New Roman" pitchFamily="18" charset="0"/>
                <a:cs typeface="Times New Roman"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Contd</a:t>
            </a:r>
            <a:r>
              <a:rPr lang="en-US" dirty="0"/>
              <a:t>….</a:t>
            </a:r>
          </a:p>
        </p:txBody>
      </p:sp>
      <p:sp>
        <p:nvSpPr>
          <p:cNvPr id="3" name="Content Placeholder 2"/>
          <p:cNvSpPr>
            <a:spLocks noGrp="1"/>
          </p:cNvSpPr>
          <p:nvPr>
            <p:ph idx="1"/>
          </p:nvPr>
        </p:nvSpPr>
        <p:spPr>
          <a:xfrm>
            <a:off x="304800" y="990600"/>
            <a:ext cx="8458200" cy="5562600"/>
          </a:xfrm>
        </p:spPr>
        <p:txBody>
          <a:bodyPr>
            <a:normAutofit fontScale="77500" lnSpcReduction="20000"/>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resultset</a:t>
            </a:r>
            <a:r>
              <a:rPr lang="en-US" dirty="0">
                <a:latin typeface="Times New Roman" pitchFamily="18" charset="0"/>
                <a:cs typeface="Times New Roman" pitchFamily="18" charset="0"/>
              </a:rPr>
              <a:t> object can be imagined like a table of records with a pointer at the beginning of the table as shown below: </a:t>
            </a:r>
          </a:p>
          <a:p>
            <a:r>
              <a:rPr lang="en-US" dirty="0">
                <a:latin typeface="Times New Roman" pitchFamily="18" charset="0"/>
                <a:cs typeface="Times New Roman" pitchFamily="18" charset="0"/>
              </a:rPr>
              <a:t>To read the records, we need to move the pointer to the record using the </a:t>
            </a:r>
            <a:r>
              <a:rPr lang="en-US" b="1" dirty="0">
                <a:latin typeface="Times New Roman" pitchFamily="18" charset="0"/>
                <a:cs typeface="Times New Roman" pitchFamily="18" charset="0"/>
              </a:rPr>
              <a:t>next() method until the pointer reaches the end of the records. This is what the while loop does. Once we are in the loop, we need to read the record that the pointer points using the get methods. </a:t>
            </a:r>
          </a:p>
          <a:p>
            <a:r>
              <a:rPr lang="en-US" dirty="0">
                <a:latin typeface="Times New Roman" pitchFamily="18" charset="0"/>
                <a:cs typeface="Times New Roman" pitchFamily="18" charset="0"/>
              </a:rPr>
              <a:t>The get methods can either take the column number starting from 1 or the column name itself. </a:t>
            </a:r>
          </a:p>
          <a:p>
            <a:r>
              <a:rPr lang="en-US" dirty="0">
                <a:latin typeface="Times New Roman" pitchFamily="18" charset="0"/>
                <a:cs typeface="Times New Roman" pitchFamily="18" charset="0"/>
              </a:rPr>
              <a:t>In our example, the column numbers have been used. </a:t>
            </a:r>
          </a:p>
          <a:p>
            <a:r>
              <a:rPr lang="en-US" dirty="0">
                <a:latin typeface="Times New Roman" pitchFamily="18" charset="0"/>
                <a:cs typeface="Times New Roman" pitchFamily="18" charset="0"/>
              </a:rPr>
              <a:t>Following are the most commonly used get methods: </a:t>
            </a:r>
          </a:p>
          <a:p>
            <a:pPr lvl="1">
              <a:buNone/>
            </a:pPr>
            <a:r>
              <a:rPr lang="en-US" b="1" i="1" dirty="0">
                <a:latin typeface="Times New Roman" pitchFamily="18" charset="0"/>
                <a:cs typeface="Times New Roman" pitchFamily="18" charset="0"/>
              </a:rPr>
              <a:t>public String </a:t>
            </a:r>
            <a:r>
              <a:rPr lang="en-US" b="1" i="1" dirty="0" err="1">
                <a:latin typeface="Times New Roman" pitchFamily="18" charset="0"/>
                <a:cs typeface="Times New Roman" pitchFamily="18" charset="0"/>
              </a:rPr>
              <a:t>getString</a:t>
            </a:r>
            <a:r>
              <a:rPr lang="en-US" b="1" i="1" dirty="0">
                <a:latin typeface="Times New Roman" pitchFamily="18" charset="0"/>
                <a:cs typeface="Times New Roman" pitchFamily="18" charset="0"/>
              </a:rPr>
              <a:t>()    //Used for VARCHAR columns </a:t>
            </a:r>
          </a:p>
          <a:p>
            <a:pPr lvl="1">
              <a:buNone/>
            </a:pPr>
            <a:r>
              <a:rPr lang="en-US" b="1" i="1" dirty="0">
                <a:latin typeface="Times New Roman" pitchFamily="18" charset="0"/>
                <a:cs typeface="Times New Roman" pitchFamily="18" charset="0"/>
              </a:rPr>
              <a:t>public </a:t>
            </a:r>
            <a:r>
              <a:rPr lang="en-US" b="1" i="1" dirty="0" err="1">
                <a:latin typeface="Times New Roman" pitchFamily="18" charset="0"/>
                <a:cs typeface="Times New Roman" pitchFamily="18" charset="0"/>
              </a:rPr>
              <a:t>int</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getInt</a:t>
            </a:r>
            <a:r>
              <a:rPr lang="en-US" b="1" i="1" dirty="0">
                <a:latin typeface="Times New Roman" pitchFamily="18" charset="0"/>
                <a:cs typeface="Times New Roman" pitchFamily="18" charset="0"/>
              </a:rPr>
              <a:t>()  //Used for NUMERIC columns </a:t>
            </a:r>
          </a:p>
          <a:p>
            <a:pPr lvl="1">
              <a:buNone/>
            </a:pPr>
            <a:r>
              <a:rPr lang="en-US" b="1" i="1" dirty="0">
                <a:latin typeface="Times New Roman" pitchFamily="18" charset="0"/>
                <a:cs typeface="Times New Roman" pitchFamily="18" charset="0"/>
              </a:rPr>
              <a:t>public Date </a:t>
            </a:r>
            <a:r>
              <a:rPr lang="en-US" b="1" i="1" dirty="0" err="1">
                <a:latin typeface="Times New Roman" pitchFamily="18" charset="0"/>
                <a:cs typeface="Times New Roman" pitchFamily="18" charset="0"/>
              </a:rPr>
              <a:t>getDate</a:t>
            </a:r>
            <a:r>
              <a:rPr lang="en-US" b="1" i="1" dirty="0">
                <a:latin typeface="Times New Roman" pitchFamily="18" charset="0"/>
                <a:cs typeface="Times New Roman" pitchFamily="18" charset="0"/>
              </a:rPr>
              <a:t>()  //Used for DATE columns. </a:t>
            </a:r>
            <a:endParaRPr lang="en-US" i="1"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srcRect/>
          <a:stretch>
            <a:fillRect/>
          </a:stretch>
        </p:blipFill>
        <p:spPr bwMode="auto">
          <a:xfrm>
            <a:off x="1143000" y="457200"/>
            <a:ext cx="6934200" cy="57626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rPr>
              <a:t>Writing Data</a:t>
            </a:r>
          </a:p>
        </p:txBody>
      </p:sp>
      <p:sp>
        <p:nvSpPr>
          <p:cNvPr id="3" name="Content Placeholder 2"/>
          <p:cNvSpPr>
            <a:spLocks noGrp="1"/>
          </p:cNvSpPr>
          <p:nvPr>
            <p:ph idx="1"/>
          </p:nvPr>
        </p:nvSpPr>
        <p:spPr>
          <a:xfrm>
            <a:off x="304800" y="1066800"/>
            <a:ext cx="8382000" cy="5410200"/>
          </a:xfrm>
        </p:spPr>
        <p:txBody>
          <a:bodyPr/>
          <a:lstStyle/>
          <a:p>
            <a:r>
              <a:rPr lang="en-US" b="1" dirty="0" err="1"/>
              <a:t>Note:</a:t>
            </a:r>
            <a:r>
              <a:rPr lang="en-US" dirty="0" err="1"/>
              <a:t>If</a:t>
            </a:r>
            <a:r>
              <a:rPr lang="en-US" dirty="0"/>
              <a:t> the query is SELECT, use the </a:t>
            </a:r>
            <a:r>
              <a:rPr lang="en-US" b="1" dirty="0" err="1"/>
              <a:t>executeQuery</a:t>
            </a:r>
            <a:r>
              <a:rPr lang="en-US" b="1" dirty="0"/>
              <a:t>() method. For all other queries (CREATE, INSERT, DELETE, UPDATE etc) use the </a:t>
            </a:r>
            <a:r>
              <a:rPr lang="en-US" b="1" dirty="0" err="1"/>
              <a:t>executeUpdate</a:t>
            </a:r>
            <a:r>
              <a:rPr lang="en-US" b="1" dirty="0"/>
              <a:t>() method.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rPr>
              <a:t>Writing Data Example</a:t>
            </a:r>
          </a:p>
        </p:txBody>
      </p:sp>
      <p:sp>
        <p:nvSpPr>
          <p:cNvPr id="3" name="Content Placeholder 2"/>
          <p:cNvSpPr>
            <a:spLocks noGrp="1"/>
          </p:cNvSpPr>
          <p:nvPr>
            <p:ph idx="1"/>
          </p:nvPr>
        </p:nvSpPr>
        <p:spPr>
          <a:xfrm>
            <a:off x="0" y="1143000"/>
            <a:ext cx="9144000" cy="5486400"/>
          </a:xfrm>
        </p:spPr>
        <p:txBody>
          <a:bodyPr>
            <a:normAutofit fontScale="47500" lnSpcReduction="20000"/>
          </a:bodyPr>
          <a:lstStyle/>
          <a:p>
            <a:pPr>
              <a:buNone/>
            </a:pPr>
            <a:r>
              <a:rPr lang="en-US" i="1" dirty="0">
                <a:latin typeface="Times New Roman" pitchFamily="18" charset="0"/>
                <a:cs typeface="Times New Roman" pitchFamily="18" charset="0"/>
              </a:rPr>
              <a:t>import java.sql.*;</a:t>
            </a:r>
          </a:p>
          <a:p>
            <a:pPr>
              <a:buNone/>
            </a:pPr>
            <a:r>
              <a:rPr lang="en-US" i="1" dirty="0">
                <a:latin typeface="Times New Roman" pitchFamily="18" charset="0"/>
                <a:cs typeface="Times New Roman" pitchFamily="18" charset="0"/>
              </a:rPr>
              <a:t>public class App {</a:t>
            </a:r>
          </a:p>
          <a:p>
            <a:pPr>
              <a:buNone/>
            </a:pPr>
            <a:r>
              <a:rPr lang="en-US" i="1" dirty="0">
                <a:latin typeface="Times New Roman" pitchFamily="18" charset="0"/>
                <a:cs typeface="Times New Roman" pitchFamily="18" charset="0"/>
              </a:rPr>
              <a:t>    public static void main(String[] </a:t>
            </a:r>
            <a:r>
              <a:rPr lang="en-US" i="1" dirty="0" err="1">
                <a:latin typeface="Times New Roman" pitchFamily="18" charset="0"/>
                <a:cs typeface="Times New Roman" pitchFamily="18" charset="0"/>
              </a:rPr>
              <a:t>args</a:t>
            </a:r>
            <a:r>
              <a:rPr lang="en-US" i="1" dirty="0">
                <a:latin typeface="Times New Roman" pitchFamily="18" charset="0"/>
                <a:cs typeface="Times New Roman" pitchFamily="18" charset="0"/>
              </a:rPr>
              <a:t>) throws Exception {</a:t>
            </a:r>
          </a:p>
          <a:p>
            <a:pPr>
              <a:buNone/>
            </a:pPr>
            <a:r>
              <a:rPr lang="en-US" i="1" dirty="0">
                <a:latin typeface="Times New Roman" pitchFamily="18" charset="0"/>
                <a:cs typeface="Times New Roman" pitchFamily="18" charset="0"/>
              </a:rPr>
              <a:t>       try</a:t>
            </a:r>
          </a:p>
          <a:p>
            <a:pPr>
              <a:buNone/>
            </a:pPr>
            <a:r>
              <a:rPr lang="en-US" i="1" dirty="0">
                <a:latin typeface="Times New Roman" pitchFamily="18" charset="0"/>
                <a:cs typeface="Times New Roman" pitchFamily="18" charset="0"/>
              </a:rPr>
              <a:t>       {</a:t>
            </a:r>
          </a:p>
          <a:p>
            <a:pPr>
              <a:buNone/>
            </a:pP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Class.forName</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com.mysql.cj.jdbc.Driver</a:t>
            </a:r>
            <a:r>
              <a:rPr lang="en-US" i="1" dirty="0">
                <a:latin typeface="Times New Roman" pitchFamily="18" charset="0"/>
                <a:cs typeface="Times New Roman" pitchFamily="18" charset="0"/>
              </a:rPr>
              <a:t>");</a:t>
            </a:r>
          </a:p>
          <a:p>
            <a:pPr>
              <a:buNone/>
            </a:pPr>
            <a:r>
              <a:rPr lang="en-US" i="1" dirty="0">
                <a:latin typeface="Times New Roman" pitchFamily="18" charset="0"/>
                <a:cs typeface="Times New Roman" pitchFamily="18" charset="0"/>
              </a:rPr>
              <a:t>         Connection con=</a:t>
            </a:r>
            <a:r>
              <a:rPr lang="en-US" i="1" dirty="0" err="1">
                <a:latin typeface="Times New Roman" pitchFamily="18" charset="0"/>
                <a:cs typeface="Times New Roman" pitchFamily="18" charset="0"/>
              </a:rPr>
              <a:t>DriverManager.getConnection</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jdbc:mysql</a:t>
            </a:r>
            <a:r>
              <a:rPr lang="en-US" i="1" dirty="0">
                <a:latin typeface="Times New Roman" pitchFamily="18" charset="0"/>
                <a:cs typeface="Times New Roman" pitchFamily="18" charset="0"/>
              </a:rPr>
              <a:t>://localhost:3306/student","root","Prithvi123#");</a:t>
            </a:r>
          </a:p>
          <a:p>
            <a:pPr>
              <a:buNone/>
            </a:pPr>
            <a:r>
              <a:rPr lang="en-US" i="1" dirty="0">
                <a:latin typeface="Times New Roman" pitchFamily="18" charset="0"/>
                <a:cs typeface="Times New Roman" pitchFamily="18" charset="0"/>
              </a:rPr>
              <a:t>        Statement stmt=</a:t>
            </a:r>
            <a:r>
              <a:rPr lang="en-US" i="1" dirty="0" err="1">
                <a:latin typeface="Times New Roman" pitchFamily="18" charset="0"/>
                <a:cs typeface="Times New Roman" pitchFamily="18" charset="0"/>
              </a:rPr>
              <a:t>con.createStatement</a:t>
            </a:r>
            <a:r>
              <a:rPr lang="en-US" i="1" dirty="0">
                <a:latin typeface="Times New Roman" pitchFamily="18" charset="0"/>
                <a:cs typeface="Times New Roman" pitchFamily="18" charset="0"/>
              </a:rPr>
              <a:t>();</a:t>
            </a:r>
          </a:p>
          <a:p>
            <a:pPr>
              <a:buNone/>
            </a:pP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int</a:t>
            </a:r>
            <a:r>
              <a:rPr lang="en-US" i="1" dirty="0">
                <a:latin typeface="Times New Roman" pitchFamily="18" charset="0"/>
                <a:cs typeface="Times New Roman" pitchFamily="18" charset="0"/>
              </a:rPr>
              <a:t> re=</a:t>
            </a:r>
            <a:r>
              <a:rPr lang="en-US" i="1" dirty="0" err="1">
                <a:latin typeface="Times New Roman" pitchFamily="18" charset="0"/>
                <a:cs typeface="Times New Roman" pitchFamily="18" charset="0"/>
              </a:rPr>
              <a:t>stmt.executeUpdate</a:t>
            </a:r>
            <a:r>
              <a:rPr lang="en-US" i="1" dirty="0">
                <a:latin typeface="Times New Roman" pitchFamily="18" charset="0"/>
                <a:cs typeface="Times New Roman" pitchFamily="18" charset="0"/>
              </a:rPr>
              <a:t>("insert into user(</a:t>
            </a:r>
            <a:r>
              <a:rPr lang="en-US" i="1" dirty="0" err="1">
                <a:latin typeface="Times New Roman" pitchFamily="18" charset="0"/>
                <a:cs typeface="Times New Roman" pitchFamily="18" charset="0"/>
              </a:rPr>
              <a:t>name,email,phone</a:t>
            </a:r>
            <a:r>
              <a:rPr lang="en-US" i="1" dirty="0">
                <a:latin typeface="Times New Roman" pitchFamily="18" charset="0"/>
                <a:cs typeface="Times New Roman" pitchFamily="18" charset="0"/>
              </a:rPr>
              <a:t>) values('shyam','xyz@gmail.com',123456)");</a:t>
            </a:r>
          </a:p>
          <a:p>
            <a:pPr>
              <a:buNone/>
            </a:pP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System.out.println</a:t>
            </a:r>
            <a:r>
              <a:rPr lang="en-US" i="1" dirty="0">
                <a:latin typeface="Times New Roman" pitchFamily="18" charset="0"/>
                <a:cs typeface="Times New Roman" pitchFamily="18" charset="0"/>
              </a:rPr>
              <a:t>(re +"row(s) inserted");</a:t>
            </a:r>
          </a:p>
          <a:p>
            <a:pPr>
              <a:buNone/>
            </a:pP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stmt.close</a:t>
            </a:r>
            <a:r>
              <a:rPr lang="en-US" i="1" dirty="0">
                <a:latin typeface="Times New Roman" pitchFamily="18" charset="0"/>
                <a:cs typeface="Times New Roman" pitchFamily="18" charset="0"/>
              </a:rPr>
              <a:t>();</a:t>
            </a:r>
          </a:p>
          <a:p>
            <a:pPr>
              <a:buNone/>
            </a:pP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con.close</a:t>
            </a:r>
            <a:r>
              <a:rPr lang="en-US" i="1" dirty="0">
                <a:latin typeface="Times New Roman" pitchFamily="18" charset="0"/>
                <a:cs typeface="Times New Roman" pitchFamily="18" charset="0"/>
              </a:rPr>
              <a:t>();</a:t>
            </a:r>
          </a:p>
          <a:p>
            <a:pPr>
              <a:buNone/>
            </a:pPr>
            <a:endParaRPr lang="en-US" i="1" dirty="0">
              <a:latin typeface="Times New Roman" pitchFamily="18" charset="0"/>
              <a:cs typeface="Times New Roman" pitchFamily="18" charset="0"/>
            </a:endParaRPr>
          </a:p>
          <a:p>
            <a:pPr>
              <a:buNone/>
            </a:pPr>
            <a:r>
              <a:rPr lang="en-US" i="1" dirty="0">
                <a:latin typeface="Times New Roman" pitchFamily="18" charset="0"/>
                <a:cs typeface="Times New Roman" pitchFamily="18" charset="0"/>
              </a:rPr>
              <a:t>        }</a:t>
            </a:r>
          </a:p>
          <a:p>
            <a:pPr>
              <a:buNone/>
            </a:pPr>
            <a:r>
              <a:rPr lang="en-US" i="1" dirty="0">
                <a:latin typeface="Times New Roman" pitchFamily="18" charset="0"/>
                <a:cs typeface="Times New Roman" pitchFamily="18" charset="0"/>
              </a:rPr>
              <a:t>       catch(Exception e)</a:t>
            </a:r>
          </a:p>
          <a:p>
            <a:pPr>
              <a:buNone/>
            </a:pPr>
            <a:r>
              <a:rPr lang="en-US" i="1" dirty="0">
                <a:latin typeface="Times New Roman" pitchFamily="18" charset="0"/>
                <a:cs typeface="Times New Roman" pitchFamily="18" charset="0"/>
              </a:rPr>
              <a:t>       {</a:t>
            </a:r>
          </a:p>
          <a:p>
            <a:pPr>
              <a:buNone/>
            </a:pP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System.out.println</a:t>
            </a:r>
            <a:r>
              <a:rPr lang="en-US" i="1" dirty="0">
                <a:latin typeface="Times New Roman" pitchFamily="18" charset="0"/>
                <a:cs typeface="Times New Roman" pitchFamily="18" charset="0"/>
              </a:rPr>
              <a:t>(e);</a:t>
            </a:r>
          </a:p>
          <a:p>
            <a:pPr>
              <a:buNone/>
            </a:pPr>
            <a:r>
              <a:rPr lang="en-US" i="1" dirty="0">
                <a:latin typeface="Times New Roman" pitchFamily="18" charset="0"/>
                <a:cs typeface="Times New Roman" pitchFamily="18" charset="0"/>
              </a:rPr>
              <a:t>       }</a:t>
            </a:r>
          </a:p>
          <a:p>
            <a:pPr>
              <a:buNone/>
            </a:pPr>
            <a:r>
              <a:rPr lang="en-US" i="1" dirty="0">
                <a:latin typeface="Times New Roman" pitchFamily="18" charset="0"/>
                <a:cs typeface="Times New Roman" pitchFamily="18" charset="0"/>
              </a:rPr>
              <a:t>    }</a:t>
            </a:r>
          </a:p>
          <a:p>
            <a:pPr>
              <a:buNone/>
            </a:pPr>
            <a:r>
              <a:rPr lang="en-US" i="1" dirty="0">
                <a:latin typeface="Times New Roman" pitchFamily="18" charset="0"/>
                <a:cs typeface="Times New Roman" pitchFamily="18" charset="0"/>
              </a:rPr>
              <a:t>}</a:t>
            </a:r>
          </a:p>
          <a:p>
            <a:pPr>
              <a:buNone/>
            </a:pPr>
            <a:br>
              <a:rPr lang="en-US" i="1" dirty="0">
                <a:latin typeface="Times New Roman" pitchFamily="18" charset="0"/>
                <a:cs typeface="Times New Roman" pitchFamily="18" charset="0"/>
              </a:rPr>
            </a:br>
            <a:endParaRPr lang="en-US" i="1" dirty="0">
              <a:latin typeface="Times New Roman" pitchFamily="18" charset="0"/>
              <a:cs typeface="Times New Roman" pitchFamily="18" charset="0"/>
            </a:endParaRPr>
          </a:p>
          <a:p>
            <a:pPr>
              <a:buNone/>
            </a:pPr>
            <a:endParaRPr lang="en-US" i="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FF0000"/>
                </a:solidFill>
              </a:rPr>
              <a:t>Contd</a:t>
            </a:r>
            <a:r>
              <a:rPr lang="en-US" b="1" dirty="0">
                <a:solidFill>
                  <a:srgbClr val="FF0000"/>
                </a:solidFill>
              </a:rPr>
              <a:t>….</a:t>
            </a:r>
          </a:p>
        </p:txBody>
      </p:sp>
      <p:pic>
        <p:nvPicPr>
          <p:cNvPr id="1026" name="Picture 2"/>
          <p:cNvPicPr>
            <a:picLocks noGrp="1" noChangeAspect="1" noChangeArrowheads="1"/>
          </p:cNvPicPr>
          <p:nvPr>
            <p:ph idx="1"/>
          </p:nvPr>
        </p:nvPicPr>
        <p:blipFill>
          <a:blip r:embed="rId2"/>
          <a:srcRect/>
          <a:stretch>
            <a:fillRect/>
          </a:stretch>
        </p:blipFill>
        <p:spPr bwMode="auto">
          <a:xfrm>
            <a:off x="1643062" y="1524000"/>
            <a:ext cx="5857875" cy="4396581"/>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410200"/>
          </a:xfrm>
        </p:spPr>
        <p:txBody>
          <a:bodyPr>
            <a:normAutofit fontScale="85000" lnSpcReduction="10000"/>
          </a:bodyPr>
          <a:lstStyle/>
          <a:p>
            <a:pPr>
              <a:buNone/>
            </a:pPr>
            <a:r>
              <a:rPr lang="en-US" b="1" dirty="0">
                <a:latin typeface="Times New Roman" pitchFamily="18" charset="0"/>
                <a:cs typeface="Times New Roman" pitchFamily="18" charset="0"/>
              </a:rPr>
              <a:t>Task1: </a:t>
            </a:r>
          </a:p>
          <a:p>
            <a:r>
              <a:rPr lang="en-US" b="1" dirty="0">
                <a:latin typeface="Times New Roman" pitchFamily="18" charset="0"/>
                <a:cs typeface="Times New Roman" pitchFamily="18" charset="0"/>
              </a:rPr>
              <a:t>Write a java program that allows a user to insert values to a table of particular database (Suppose database is in </a:t>
            </a:r>
            <a:r>
              <a:rPr lang="en-US" b="1" dirty="0" err="1">
                <a:latin typeface="Times New Roman" pitchFamily="18" charset="0"/>
                <a:cs typeface="Times New Roman" pitchFamily="18" charset="0"/>
              </a:rPr>
              <a:t>MySql</a:t>
            </a:r>
            <a:r>
              <a:rPr lang="en-US" b="1" dirty="0">
                <a:latin typeface="Times New Roman" pitchFamily="18" charset="0"/>
                <a:cs typeface="Times New Roman" pitchFamily="18" charset="0"/>
              </a:rPr>
              <a:t> server ). The program should take the values to insert from console. </a:t>
            </a:r>
          </a:p>
          <a:p>
            <a:pPr>
              <a:buNone/>
            </a:pPr>
            <a:r>
              <a:rPr lang="en-US" b="1" dirty="0">
                <a:latin typeface="Times New Roman" pitchFamily="18" charset="0"/>
                <a:cs typeface="Times New Roman" pitchFamily="18" charset="0"/>
              </a:rPr>
              <a:t>Task2: </a:t>
            </a:r>
          </a:p>
          <a:p>
            <a:r>
              <a:rPr lang="en-US" b="1" dirty="0">
                <a:latin typeface="Times New Roman" pitchFamily="18" charset="0"/>
                <a:cs typeface="Times New Roman" pitchFamily="18" charset="0"/>
              </a:rPr>
              <a:t>WAP using JDBC to display the records from a table of given database (Suppose database is in </a:t>
            </a:r>
            <a:r>
              <a:rPr lang="en-US" b="1" dirty="0" err="1">
                <a:latin typeface="Times New Roman" pitchFamily="18" charset="0"/>
                <a:cs typeface="Times New Roman" pitchFamily="18" charset="0"/>
              </a:rPr>
              <a:t>MySql</a:t>
            </a:r>
            <a:r>
              <a:rPr lang="en-US" b="1" dirty="0">
                <a:latin typeface="Times New Roman" pitchFamily="18" charset="0"/>
                <a:cs typeface="Times New Roman" pitchFamily="18" charset="0"/>
              </a:rPr>
              <a:t> server ). Assume the following table :  result(</a:t>
            </a:r>
            <a:r>
              <a:rPr lang="en-US" b="1" dirty="0" err="1">
                <a:latin typeface="Times New Roman" pitchFamily="18" charset="0"/>
                <a:cs typeface="Times New Roman" pitchFamily="18" charset="0"/>
              </a:rPr>
              <a:t>roll_no</a:t>
            </a:r>
            <a:r>
              <a:rPr lang="en-US" b="1" dirty="0">
                <a:latin typeface="Times New Roman" pitchFamily="18" charset="0"/>
                <a:cs typeface="Times New Roman" pitchFamily="18" charset="0"/>
              </a:rPr>
              <a:t> , </a:t>
            </a:r>
            <a:r>
              <a:rPr lang="en-US" b="1" dirty="0" err="1">
                <a:latin typeface="Times New Roman" pitchFamily="18" charset="0"/>
                <a:cs typeface="Times New Roman" pitchFamily="18" charset="0"/>
              </a:rPr>
              <a:t>course_name</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marks_obtained</a:t>
            </a:r>
            <a:r>
              <a:rPr lang="en-US" b="1" dirty="0">
                <a:latin typeface="Times New Roman" pitchFamily="18" charset="0"/>
                <a:cs typeface="Times New Roman" pitchFamily="18" charset="0"/>
              </a:rPr>
              <a:t>) </a:t>
            </a:r>
          </a:p>
          <a:p>
            <a:r>
              <a:rPr lang="en-US" b="1" dirty="0">
                <a:latin typeface="Times New Roman" pitchFamily="18" charset="0"/>
                <a:cs typeface="Times New Roman" pitchFamily="18" charset="0"/>
              </a:rPr>
              <a:t>The program should read the roll number value from console and display the corresponding record. </a:t>
            </a:r>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PreparedStatement</a:t>
            </a:r>
            <a:r>
              <a:rPr lang="en-US" b="1" dirty="0"/>
              <a:t> </a:t>
            </a:r>
            <a:endParaRPr lang="en-US" dirty="0"/>
          </a:p>
        </p:txBody>
      </p:sp>
      <p:sp>
        <p:nvSpPr>
          <p:cNvPr id="3" name="Content Placeholder 2"/>
          <p:cNvSpPr>
            <a:spLocks noGrp="1"/>
          </p:cNvSpPr>
          <p:nvPr>
            <p:ph idx="1"/>
          </p:nvPr>
        </p:nvSpPr>
        <p:spPr/>
        <p:txBody>
          <a:bodyPr/>
          <a:lstStyle/>
          <a:p>
            <a:r>
              <a:rPr lang="en-US" dirty="0"/>
              <a:t>Once a connection is obtained we can interact with the database. </a:t>
            </a:r>
          </a:p>
          <a:p>
            <a:r>
              <a:rPr lang="en-US" dirty="0"/>
              <a:t>The JDBC </a:t>
            </a:r>
            <a:r>
              <a:rPr lang="en-US" b="1" dirty="0"/>
              <a:t>Statement, </a:t>
            </a:r>
            <a:r>
              <a:rPr lang="en-US" b="1" dirty="0" err="1"/>
              <a:t>CallableStatement</a:t>
            </a:r>
            <a:r>
              <a:rPr lang="en-US" b="1" dirty="0"/>
              <a:t>, and </a:t>
            </a:r>
            <a:r>
              <a:rPr lang="en-US" b="1" dirty="0" err="1"/>
              <a:t>PreparedStatement</a:t>
            </a:r>
            <a:r>
              <a:rPr lang="en-US" b="1" dirty="0"/>
              <a:t> interfaces define the methods and properties that enable you to send SQL or PL/SQL commands and receive data from your database.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pic>
        <p:nvPicPr>
          <p:cNvPr id="1026" name="Picture 2"/>
          <p:cNvPicPr>
            <a:picLocks noGrp="1" noChangeAspect="1" noChangeArrowheads="1"/>
          </p:cNvPicPr>
          <p:nvPr>
            <p:ph idx="1"/>
          </p:nvPr>
        </p:nvPicPr>
        <p:blipFill>
          <a:blip r:embed="rId2"/>
          <a:srcRect/>
          <a:stretch>
            <a:fillRect/>
          </a:stretch>
        </p:blipFill>
        <p:spPr bwMode="auto">
          <a:xfrm>
            <a:off x="457200" y="2060329"/>
            <a:ext cx="8229600" cy="360570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endParaRPr lang="en-US" dirty="0"/>
          </a:p>
          <a:p>
            <a:r>
              <a:rPr lang="en-US" dirty="0"/>
              <a:t>The </a:t>
            </a:r>
            <a:r>
              <a:rPr lang="en-US" b="1" dirty="0" err="1"/>
              <a:t>PreparedStatement</a:t>
            </a:r>
            <a:r>
              <a:rPr lang="en-US" b="1" dirty="0"/>
              <a:t> interface is a </a:t>
            </a:r>
            <a:r>
              <a:rPr lang="en-US" b="1" dirty="0" err="1"/>
              <a:t>subinterface</a:t>
            </a:r>
            <a:r>
              <a:rPr lang="en-US" b="1" dirty="0"/>
              <a:t> of Statement. It is used to execute parameterized query. </a:t>
            </a:r>
          </a:p>
          <a:p>
            <a:r>
              <a:rPr lang="en-US" dirty="0"/>
              <a:t>If you want to execute a </a:t>
            </a:r>
            <a:r>
              <a:rPr lang="en-US" b="1" dirty="0"/>
              <a:t>Statement object many times, it usually reduces execution time to use a </a:t>
            </a:r>
            <a:r>
              <a:rPr lang="en-US" b="1" dirty="0" err="1"/>
              <a:t>PreparedStatement</a:t>
            </a:r>
            <a:r>
              <a:rPr lang="en-US" b="1" dirty="0"/>
              <a:t> object instead. </a:t>
            </a:r>
          </a:p>
          <a:p>
            <a:r>
              <a:rPr lang="en-US" dirty="0"/>
              <a:t> We should use </a:t>
            </a:r>
            <a:r>
              <a:rPr lang="en-US" b="1" dirty="0" err="1"/>
              <a:t>PreparedStatement</a:t>
            </a:r>
            <a:r>
              <a:rPr lang="en-US" b="1" dirty="0"/>
              <a:t> when we plan to use the SQL statements many times. The </a:t>
            </a:r>
            <a:r>
              <a:rPr lang="en-US" b="1" dirty="0" err="1"/>
              <a:t>PreparedStatement</a:t>
            </a:r>
            <a:r>
              <a:rPr lang="en-US" b="1" dirty="0"/>
              <a:t> interface accepts input parameters at runtime. </a:t>
            </a:r>
          </a:p>
          <a:p>
            <a:r>
              <a:rPr lang="en-US" dirty="0"/>
              <a:t>The main feature of a </a:t>
            </a:r>
            <a:r>
              <a:rPr lang="en-US" b="1" dirty="0" err="1"/>
              <a:t>PreparedStatement</a:t>
            </a:r>
            <a:r>
              <a:rPr lang="en-US" b="1" dirty="0"/>
              <a:t> object is that, unlike a Statement object, it is given a SQL statement when it is created. </a:t>
            </a:r>
          </a:p>
          <a:p>
            <a:r>
              <a:rPr lang="en-US" dirty="0"/>
              <a:t> The usage of </a:t>
            </a:r>
            <a:r>
              <a:rPr lang="en-US" b="1" dirty="0" err="1"/>
              <a:t>PreparedStatement</a:t>
            </a:r>
            <a:r>
              <a:rPr lang="en-US" b="1" dirty="0"/>
              <a:t> is pretty simple. It involves three simple steps as listed below: </a:t>
            </a:r>
          </a:p>
          <a:p>
            <a:pPr lvl="2"/>
            <a:r>
              <a:rPr lang="en-US" dirty="0"/>
              <a:t>1. Create a </a:t>
            </a:r>
            <a:r>
              <a:rPr lang="en-US" dirty="0" err="1"/>
              <a:t>PreparedStatement</a:t>
            </a:r>
            <a:r>
              <a:rPr lang="en-US" dirty="0"/>
              <a:t> </a:t>
            </a:r>
          </a:p>
          <a:p>
            <a:pPr lvl="2"/>
            <a:r>
              <a:rPr lang="en-US" dirty="0"/>
              <a:t>2. Populate the statement </a:t>
            </a:r>
          </a:p>
          <a:p>
            <a:pPr lvl="2"/>
            <a:r>
              <a:rPr lang="en-US" dirty="0"/>
              <a:t>3. Execute the prepared statement.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486400"/>
          </a:xfrm>
        </p:spPr>
        <p:txBody>
          <a:bodyPr>
            <a:normAutofit fontScale="92500"/>
          </a:bodyPr>
          <a:lstStyle/>
          <a:p>
            <a:endParaRPr lang="en-US" dirty="0"/>
          </a:p>
          <a:p>
            <a:r>
              <a:rPr lang="en-US" dirty="0"/>
              <a:t>The basic idea with </a:t>
            </a:r>
            <a:r>
              <a:rPr lang="en-US" b="1" dirty="0" err="1"/>
              <a:t>PreparedStatement</a:t>
            </a:r>
            <a:r>
              <a:rPr lang="en-US" b="1" dirty="0"/>
              <a:t> is using the ‘?’ symbol in the query where ever the data is to be substituted and then when the data is available, replace the symbols with the data. </a:t>
            </a:r>
          </a:p>
          <a:p>
            <a:r>
              <a:rPr lang="en-US" b="1" dirty="0"/>
              <a:t>Step1: </a:t>
            </a:r>
          </a:p>
          <a:p>
            <a:pPr>
              <a:buFont typeface="Wingdings" pitchFamily="2" charset="2"/>
              <a:buChar char="Ø"/>
            </a:pPr>
            <a:r>
              <a:rPr lang="en-US" b="1" dirty="0"/>
              <a:t>To create a prepared statement we use the following method on the Connection  </a:t>
            </a:r>
            <a:r>
              <a:rPr lang="en-US" dirty="0"/>
              <a:t>object as shown below: </a:t>
            </a:r>
          </a:p>
          <a:p>
            <a:pPr>
              <a:buNone/>
            </a:pPr>
            <a:r>
              <a:rPr lang="en-US" b="1" dirty="0" err="1"/>
              <a:t>PreparedStament</a:t>
            </a:r>
            <a:r>
              <a:rPr lang="en-US" b="1" dirty="0"/>
              <a:t> </a:t>
            </a:r>
            <a:r>
              <a:rPr lang="en-US" b="1" dirty="0" err="1"/>
              <a:t>prepareStatement</a:t>
            </a:r>
            <a:r>
              <a:rPr lang="en-US" b="1" dirty="0"/>
              <a:t> (String </a:t>
            </a:r>
            <a:r>
              <a:rPr lang="en-US" b="1" dirty="0" err="1"/>
              <a:t>sql</a:t>
            </a:r>
            <a:r>
              <a:rPr lang="en-US" b="1" dirty="0"/>
              <a:t> );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0" y="609600"/>
            <a:ext cx="9144000" cy="5516563"/>
          </a:xfrm>
        </p:spPr>
        <p:txBody>
          <a:bodyPr>
            <a:normAutofit lnSpcReduction="10000"/>
          </a:bodyPr>
          <a:lstStyle/>
          <a:p>
            <a:r>
              <a:rPr lang="en-US" dirty="0"/>
              <a:t>The SQL query to be passed to the above method will look as shown below: </a:t>
            </a:r>
          </a:p>
          <a:p>
            <a:pPr>
              <a:buNone/>
            </a:pPr>
            <a:r>
              <a:rPr lang="en-US" dirty="0"/>
              <a:t>String </a:t>
            </a:r>
            <a:r>
              <a:rPr lang="en-US" dirty="0" err="1"/>
              <a:t>myQuery</a:t>
            </a:r>
            <a:r>
              <a:rPr lang="en-US" dirty="0"/>
              <a:t> = “INSERT INTO students VALUES ( ?, ?, ?, ?, ?)”; </a:t>
            </a:r>
          </a:p>
          <a:p>
            <a:r>
              <a:rPr lang="en-US" dirty="0"/>
              <a:t>Since we need to insert data into five columns, we used five question marks.</a:t>
            </a:r>
          </a:p>
          <a:p>
            <a:r>
              <a:rPr lang="en-US" dirty="0"/>
              <a:t> If you  notice the query, there are no single quotes like we had in earlier examples. </a:t>
            </a:r>
          </a:p>
          <a:p>
            <a:r>
              <a:rPr lang="en-US" dirty="0"/>
              <a:t>Once we have the above SQL query , we create the prepared statement as shown below: </a:t>
            </a:r>
          </a:p>
          <a:p>
            <a:pPr>
              <a:buNone/>
            </a:pPr>
            <a:r>
              <a:rPr lang="en-US" sz="2600" b="1" dirty="0" err="1"/>
              <a:t>PreparedStatement</a:t>
            </a:r>
            <a:r>
              <a:rPr lang="en-US" sz="2600" b="1" dirty="0"/>
              <a:t> stmt = </a:t>
            </a:r>
            <a:r>
              <a:rPr lang="en-US" sz="2600" b="1" dirty="0" err="1"/>
              <a:t>con.prepareStatement</a:t>
            </a:r>
            <a:r>
              <a:rPr lang="en-US" sz="2600" b="1" dirty="0"/>
              <a:t> ( </a:t>
            </a:r>
            <a:r>
              <a:rPr lang="en-US" sz="2600" b="1" dirty="0" err="1"/>
              <a:t>myQuery</a:t>
            </a:r>
            <a:r>
              <a:rPr lang="en-US" sz="2600" b="1" dirty="0"/>
              <a:t> ); </a:t>
            </a:r>
            <a:endParaRPr lang="en-US" sz="2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b="1" dirty="0"/>
              <a:t>Step 2: Now that we created a prepared statement, its time to populate it with the data. </a:t>
            </a:r>
          </a:p>
          <a:p>
            <a:r>
              <a:rPr lang="en-US" b="1" dirty="0"/>
              <a:t>To do this, we use the </a:t>
            </a:r>
            <a:r>
              <a:rPr lang="en-US" b="1" dirty="0" err="1"/>
              <a:t>setXXX</a:t>
            </a:r>
            <a:r>
              <a:rPr lang="en-US" b="1" dirty="0"/>
              <a:t>() which methods bind values to the parameters, where XXX represents the Java data type of the value you wish to bind to the input </a:t>
            </a:r>
            <a:r>
              <a:rPr lang="en-US" b="1" dirty="0" err="1"/>
              <a:t>parameterr</a:t>
            </a:r>
            <a:r>
              <a:rPr lang="en-US" b="1" dirty="0"/>
              <a:t>. </a:t>
            </a:r>
          </a:p>
          <a:p>
            <a:r>
              <a:rPr lang="en-US" b="1" dirty="0"/>
              <a:t>If you forget to supply the values, you will receive an </a:t>
            </a:r>
            <a:r>
              <a:rPr lang="en-US" b="1" dirty="0" err="1"/>
              <a:t>SQLException</a:t>
            </a:r>
            <a:r>
              <a:rPr lang="en-US" b="1" dirty="0"/>
              <a:t>. </a:t>
            </a:r>
          </a:p>
          <a:p>
            <a:r>
              <a:rPr lang="en-US" dirty="0"/>
              <a:t>Example: </a:t>
            </a:r>
          </a:p>
          <a:p>
            <a:pPr>
              <a:buNone/>
            </a:pPr>
            <a:r>
              <a:rPr lang="en-US" i="1" dirty="0" err="1"/>
              <a:t>stmt.setInt</a:t>
            </a:r>
            <a:r>
              <a:rPr lang="en-US" i="1" dirty="0"/>
              <a:t>(1,101);//1 specifies the first parameter in the query </a:t>
            </a:r>
          </a:p>
          <a:p>
            <a:pPr>
              <a:buNone/>
            </a:pPr>
            <a:r>
              <a:rPr lang="en-US" i="1" dirty="0" err="1"/>
              <a:t>stmt.setString</a:t>
            </a:r>
            <a:r>
              <a:rPr lang="en-US" i="1" dirty="0"/>
              <a:t>(2,"Ratan");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219200" y="1066800"/>
            <a:ext cx="7086600" cy="505936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Example: Prepared Statement</a:t>
            </a:r>
          </a:p>
        </p:txBody>
      </p:sp>
      <p:sp>
        <p:nvSpPr>
          <p:cNvPr id="3" name="Content Placeholder 2"/>
          <p:cNvSpPr>
            <a:spLocks noGrp="1"/>
          </p:cNvSpPr>
          <p:nvPr>
            <p:ph idx="1"/>
          </p:nvPr>
        </p:nvSpPr>
        <p:spPr>
          <a:xfrm>
            <a:off x="457200" y="838200"/>
            <a:ext cx="8229600" cy="5638800"/>
          </a:xfrm>
        </p:spPr>
        <p:txBody>
          <a:bodyPr>
            <a:normAutofit fontScale="47500" lnSpcReduction="20000"/>
          </a:bodyPr>
          <a:lstStyle/>
          <a:p>
            <a:pPr>
              <a:buNone/>
            </a:pPr>
            <a:r>
              <a:rPr lang="en-US" i="1" dirty="0">
                <a:latin typeface="Times New Roman" pitchFamily="18" charset="0"/>
                <a:cs typeface="Times New Roman" pitchFamily="18" charset="0"/>
              </a:rPr>
              <a:t>import java.sql.*; </a:t>
            </a:r>
          </a:p>
          <a:p>
            <a:pPr>
              <a:buNone/>
            </a:pPr>
            <a:r>
              <a:rPr lang="en-US" i="1" dirty="0">
                <a:latin typeface="Times New Roman" pitchFamily="18" charset="0"/>
                <a:cs typeface="Times New Roman" pitchFamily="18" charset="0"/>
              </a:rPr>
              <a:t>public class PSExample1 { </a:t>
            </a:r>
          </a:p>
          <a:p>
            <a:pPr>
              <a:buNone/>
            </a:pPr>
            <a:r>
              <a:rPr lang="en-US" i="1" dirty="0">
                <a:latin typeface="Times New Roman" pitchFamily="18" charset="0"/>
                <a:cs typeface="Times New Roman" pitchFamily="18" charset="0"/>
              </a:rPr>
              <a:t>final String DRIVER_NAME = "</a:t>
            </a:r>
            <a:r>
              <a:rPr lang="en-US" i="1" dirty="0" err="1">
                <a:latin typeface="Times New Roman" pitchFamily="18" charset="0"/>
                <a:cs typeface="Times New Roman" pitchFamily="18" charset="0"/>
              </a:rPr>
              <a:t>com.mysql.jdbc.Driver</a:t>
            </a:r>
            <a:r>
              <a:rPr lang="en-US" i="1" dirty="0">
                <a:latin typeface="Times New Roman" pitchFamily="18" charset="0"/>
                <a:cs typeface="Times New Roman" pitchFamily="18" charset="0"/>
              </a:rPr>
              <a:t>"; </a:t>
            </a:r>
          </a:p>
          <a:p>
            <a:pPr>
              <a:buNone/>
            </a:pPr>
            <a:r>
              <a:rPr lang="en-US" i="1" dirty="0">
                <a:latin typeface="Times New Roman" pitchFamily="18" charset="0"/>
                <a:cs typeface="Times New Roman" pitchFamily="18" charset="0"/>
              </a:rPr>
              <a:t>final String DB_URL ="</a:t>
            </a:r>
            <a:r>
              <a:rPr lang="en-US" i="1" dirty="0" err="1">
                <a:latin typeface="Times New Roman" pitchFamily="18" charset="0"/>
                <a:cs typeface="Times New Roman" pitchFamily="18" charset="0"/>
              </a:rPr>
              <a:t>jdbc:mysql</a:t>
            </a:r>
            <a:r>
              <a:rPr lang="en-US" i="1" dirty="0">
                <a:latin typeface="Times New Roman" pitchFamily="18" charset="0"/>
                <a:cs typeface="Times New Roman" pitchFamily="18" charset="0"/>
              </a:rPr>
              <a:t>://localhost:3306/java2lab"; </a:t>
            </a:r>
          </a:p>
          <a:p>
            <a:pPr>
              <a:buNone/>
            </a:pPr>
            <a:r>
              <a:rPr lang="en-US" i="1" dirty="0">
                <a:latin typeface="Times New Roman" pitchFamily="18" charset="0"/>
                <a:cs typeface="Times New Roman" pitchFamily="18" charset="0"/>
              </a:rPr>
              <a:t>final String DB_USERNAME = "root"; </a:t>
            </a:r>
          </a:p>
          <a:p>
            <a:pPr>
              <a:buNone/>
            </a:pPr>
            <a:r>
              <a:rPr lang="en-US" i="1" dirty="0">
                <a:latin typeface="Times New Roman" pitchFamily="18" charset="0"/>
                <a:cs typeface="Times New Roman" pitchFamily="18" charset="0"/>
              </a:rPr>
              <a:t>final String DB_PASSWORD = ""; </a:t>
            </a:r>
          </a:p>
          <a:p>
            <a:pPr>
              <a:buNone/>
            </a:pPr>
            <a:r>
              <a:rPr lang="en-US" i="1" dirty="0">
                <a:latin typeface="Times New Roman" pitchFamily="18" charset="0"/>
                <a:cs typeface="Times New Roman" pitchFamily="18" charset="0"/>
              </a:rPr>
              <a:t>void </a:t>
            </a:r>
            <a:r>
              <a:rPr lang="en-US" i="1" dirty="0" err="1">
                <a:latin typeface="Times New Roman" pitchFamily="18" charset="0"/>
                <a:cs typeface="Times New Roman" pitchFamily="18" charset="0"/>
              </a:rPr>
              <a:t>connectMeAndFireQuery</a:t>
            </a:r>
            <a:r>
              <a:rPr lang="en-US" i="1" dirty="0">
                <a:latin typeface="Times New Roman" pitchFamily="18" charset="0"/>
                <a:cs typeface="Times New Roman" pitchFamily="18" charset="0"/>
              </a:rPr>
              <a:t>(){ </a:t>
            </a:r>
          </a:p>
          <a:p>
            <a:pPr>
              <a:buNone/>
            </a:pPr>
            <a:r>
              <a:rPr lang="en-US" i="1" dirty="0">
                <a:latin typeface="Times New Roman" pitchFamily="18" charset="0"/>
                <a:cs typeface="Times New Roman" pitchFamily="18" charset="0"/>
              </a:rPr>
              <a:t>try{ </a:t>
            </a:r>
          </a:p>
          <a:p>
            <a:pPr>
              <a:buNone/>
            </a:pPr>
            <a:r>
              <a:rPr lang="en-US" i="1" dirty="0" err="1">
                <a:latin typeface="Times New Roman" pitchFamily="18" charset="0"/>
                <a:cs typeface="Times New Roman" pitchFamily="18" charset="0"/>
              </a:rPr>
              <a:t>Class.forName</a:t>
            </a:r>
            <a:r>
              <a:rPr lang="en-US" i="1" dirty="0">
                <a:latin typeface="Times New Roman" pitchFamily="18" charset="0"/>
                <a:cs typeface="Times New Roman" pitchFamily="18" charset="0"/>
              </a:rPr>
              <a:t>(DRIVER_NAME); </a:t>
            </a:r>
          </a:p>
          <a:p>
            <a:pPr>
              <a:buNone/>
            </a:pPr>
            <a:r>
              <a:rPr lang="en-US" i="1" dirty="0">
                <a:latin typeface="Times New Roman" pitchFamily="18" charset="0"/>
                <a:cs typeface="Times New Roman" pitchFamily="18" charset="0"/>
              </a:rPr>
              <a:t>Connection con; </a:t>
            </a:r>
          </a:p>
          <a:p>
            <a:pPr>
              <a:buNone/>
            </a:pPr>
            <a:r>
              <a:rPr lang="en-US" i="1" dirty="0">
                <a:latin typeface="Times New Roman" pitchFamily="18" charset="0"/>
                <a:cs typeface="Times New Roman" pitchFamily="18" charset="0"/>
              </a:rPr>
              <a:t>con = </a:t>
            </a:r>
            <a:r>
              <a:rPr lang="en-US" i="1" dirty="0" err="1">
                <a:latin typeface="Times New Roman" pitchFamily="18" charset="0"/>
                <a:cs typeface="Times New Roman" pitchFamily="18" charset="0"/>
              </a:rPr>
              <a:t>DriverManager.getConnection</a:t>
            </a:r>
            <a:r>
              <a:rPr lang="en-US" i="1" dirty="0">
                <a:latin typeface="Times New Roman" pitchFamily="18" charset="0"/>
                <a:cs typeface="Times New Roman" pitchFamily="18" charset="0"/>
              </a:rPr>
              <a:t>(DB_URL, DB_USERNAME, DB_PASSWORD); </a:t>
            </a:r>
          </a:p>
          <a:p>
            <a:pPr>
              <a:buNone/>
            </a:pPr>
            <a:r>
              <a:rPr lang="en-US" dirty="0"/>
              <a:t>String </a:t>
            </a:r>
            <a:r>
              <a:rPr lang="en-US" dirty="0" err="1"/>
              <a:t>myQuery</a:t>
            </a:r>
            <a:r>
              <a:rPr lang="en-US" dirty="0"/>
              <a:t> = "INSERT INTO students VALUES(?,?,?,?,?)"; </a:t>
            </a:r>
          </a:p>
          <a:p>
            <a:pPr>
              <a:buNone/>
            </a:pPr>
            <a:r>
              <a:rPr lang="en-US" dirty="0" err="1"/>
              <a:t>PreparedStatement</a:t>
            </a:r>
            <a:r>
              <a:rPr lang="en-US" dirty="0"/>
              <a:t> </a:t>
            </a:r>
            <a:r>
              <a:rPr lang="en-US" dirty="0" err="1"/>
              <a:t>pstmt</a:t>
            </a:r>
            <a:r>
              <a:rPr lang="en-US" dirty="0"/>
              <a:t>; </a:t>
            </a:r>
          </a:p>
          <a:p>
            <a:pPr>
              <a:buNone/>
            </a:pPr>
            <a:r>
              <a:rPr lang="en-US" dirty="0" err="1"/>
              <a:t>pstmt</a:t>
            </a:r>
            <a:r>
              <a:rPr lang="en-US" dirty="0"/>
              <a:t> = </a:t>
            </a:r>
            <a:r>
              <a:rPr lang="en-US" dirty="0" err="1"/>
              <a:t>con.prepareStatement</a:t>
            </a:r>
            <a:r>
              <a:rPr lang="en-US" dirty="0"/>
              <a:t>(</a:t>
            </a:r>
            <a:r>
              <a:rPr lang="en-US" dirty="0" err="1"/>
              <a:t>myQuery</a:t>
            </a:r>
            <a:r>
              <a:rPr lang="en-US" dirty="0"/>
              <a:t>); </a:t>
            </a:r>
          </a:p>
          <a:p>
            <a:pPr>
              <a:buNone/>
            </a:pPr>
            <a:r>
              <a:rPr lang="en-US" dirty="0" err="1"/>
              <a:t>pstmt.setInt</a:t>
            </a:r>
            <a:r>
              <a:rPr lang="en-US" dirty="0"/>
              <a:t>(1, 101); </a:t>
            </a:r>
          </a:p>
          <a:p>
            <a:pPr>
              <a:buNone/>
            </a:pPr>
            <a:r>
              <a:rPr lang="en-US" dirty="0" err="1"/>
              <a:t>pstmt.setString</a:t>
            </a:r>
            <a:r>
              <a:rPr lang="en-US" dirty="0"/>
              <a:t>(2,"Ratan"); </a:t>
            </a:r>
          </a:p>
          <a:p>
            <a:pPr>
              <a:buNone/>
            </a:pPr>
            <a:r>
              <a:rPr lang="en-US" dirty="0" err="1"/>
              <a:t>pstmt.setString</a:t>
            </a:r>
            <a:r>
              <a:rPr lang="en-US" dirty="0"/>
              <a:t>(3,"Yadav"); </a:t>
            </a:r>
          </a:p>
          <a:p>
            <a:pPr>
              <a:buNone/>
            </a:pPr>
            <a:r>
              <a:rPr lang="en-US" dirty="0" err="1"/>
              <a:t>pstmt.setLong</a:t>
            </a:r>
            <a:r>
              <a:rPr lang="en-US" dirty="0"/>
              <a:t>(4,984100000); </a:t>
            </a:r>
          </a:p>
          <a:p>
            <a:pPr>
              <a:buNone/>
            </a:pPr>
            <a:r>
              <a:rPr lang="en-US" dirty="0" err="1"/>
              <a:t>pstmt.setString</a:t>
            </a:r>
            <a:r>
              <a:rPr lang="en-US" dirty="0"/>
              <a:t>(5, "</a:t>
            </a:r>
            <a:r>
              <a:rPr lang="en-US" dirty="0" err="1"/>
              <a:t>Saptari</a:t>
            </a:r>
            <a:r>
              <a:rPr lang="en-US" dirty="0"/>
              <a:t>"); </a:t>
            </a:r>
          </a:p>
          <a:p>
            <a:pPr>
              <a:buNone/>
            </a:pPr>
            <a:r>
              <a:rPr lang="en-US" dirty="0" err="1"/>
              <a:t>int</a:t>
            </a:r>
            <a:r>
              <a:rPr lang="en-US" dirty="0"/>
              <a:t> n; </a:t>
            </a:r>
          </a:p>
          <a:p>
            <a:pPr>
              <a:buNone/>
            </a:pPr>
            <a:r>
              <a:rPr lang="en-US" dirty="0"/>
              <a:t>n=</a:t>
            </a:r>
            <a:r>
              <a:rPr lang="en-US" dirty="0" err="1"/>
              <a:t>pstmt.executeUpdate</a:t>
            </a:r>
            <a:r>
              <a:rPr lang="en-US" dirty="0"/>
              <a:t>(); </a:t>
            </a:r>
          </a:p>
          <a:p>
            <a:pPr>
              <a:buNone/>
            </a:pPr>
            <a:r>
              <a:rPr lang="en-US" dirty="0" err="1"/>
              <a:t>System.out.println</a:t>
            </a:r>
            <a:r>
              <a:rPr lang="en-US" dirty="0"/>
              <a:t>("Thank you "+ n+ " record is added!"); </a:t>
            </a:r>
          </a:p>
          <a:p>
            <a:pPr>
              <a:buNone/>
            </a:pPr>
            <a:endParaRPr lang="en-US" i="1"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err="1"/>
              <a:t>pstmt.close</a:t>
            </a:r>
            <a:r>
              <a:rPr lang="en-US" dirty="0"/>
              <a:t>(); </a:t>
            </a:r>
          </a:p>
          <a:p>
            <a:pPr>
              <a:buNone/>
            </a:pPr>
            <a:r>
              <a:rPr lang="en-US" dirty="0" err="1"/>
              <a:t>con.close</a:t>
            </a:r>
            <a:r>
              <a:rPr lang="en-US" dirty="0"/>
              <a:t>(); </a:t>
            </a:r>
          </a:p>
          <a:p>
            <a:pPr>
              <a:buNone/>
            </a:pPr>
            <a:endParaRPr lang="en-US" dirty="0"/>
          </a:p>
          <a:p>
            <a:pPr>
              <a:buNone/>
            </a:pPr>
            <a:r>
              <a:rPr lang="en-US" dirty="0"/>
              <a:t>} catch (Exception e){ </a:t>
            </a:r>
          </a:p>
          <a:p>
            <a:pPr>
              <a:buNone/>
            </a:pPr>
            <a:r>
              <a:rPr lang="en-US" dirty="0" err="1"/>
              <a:t>System.out.println</a:t>
            </a:r>
            <a:r>
              <a:rPr lang="en-US" dirty="0"/>
              <a:t>(e); </a:t>
            </a:r>
          </a:p>
          <a:p>
            <a:pPr>
              <a:buNone/>
            </a:pPr>
            <a:r>
              <a:rPr lang="en-US" dirty="0"/>
              <a:t>} </a:t>
            </a:r>
          </a:p>
          <a:p>
            <a:pPr>
              <a:buNone/>
            </a:pPr>
            <a:r>
              <a:rPr lang="en-US" dirty="0"/>
              <a:t>} </a:t>
            </a:r>
          </a:p>
          <a:p>
            <a:pPr>
              <a:buNone/>
            </a:pPr>
            <a:r>
              <a:rPr lang="en-US" dirty="0"/>
              <a:t>public static void main(String[] </a:t>
            </a:r>
            <a:r>
              <a:rPr lang="en-US" dirty="0" err="1"/>
              <a:t>args</a:t>
            </a:r>
            <a:r>
              <a:rPr lang="en-US" dirty="0"/>
              <a:t>) { </a:t>
            </a:r>
          </a:p>
          <a:p>
            <a:pPr>
              <a:buNone/>
            </a:pPr>
            <a:r>
              <a:rPr lang="en-US" dirty="0"/>
              <a:t>PSExample1 pse1 =new PSExample1(); </a:t>
            </a:r>
          </a:p>
          <a:p>
            <a:pPr>
              <a:buNone/>
            </a:pPr>
            <a:r>
              <a:rPr lang="en-US" dirty="0"/>
              <a:t>pse1.connectMeAndFireQuery(); </a:t>
            </a:r>
          </a:p>
          <a:p>
            <a:pPr>
              <a:buNone/>
            </a:pPr>
            <a:r>
              <a:rPr lang="en-US" dirty="0"/>
              <a:t>} </a:t>
            </a:r>
          </a:p>
          <a:p>
            <a:pPr>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How JDBC talks with Databases?</a:t>
            </a:r>
          </a:p>
        </p:txBody>
      </p:sp>
      <p:sp>
        <p:nvSpPr>
          <p:cNvPr id="3" name="Content Placeholder 2"/>
          <p:cNvSpPr>
            <a:spLocks noGrp="1"/>
          </p:cNvSpPr>
          <p:nvPr>
            <p:ph idx="1"/>
          </p:nvPr>
        </p:nvSpPr>
        <p:spPr>
          <a:xfrm>
            <a:off x="457200" y="990600"/>
            <a:ext cx="8229600" cy="5562600"/>
          </a:xfrm>
        </p:spPr>
        <p:txBody>
          <a:bodyPr>
            <a:normAutofit fontScale="92500"/>
          </a:bodyPr>
          <a:lstStyle/>
          <a:p>
            <a:pPr algn="just"/>
            <a:r>
              <a:rPr lang="en-US" dirty="0">
                <a:latin typeface="Times New Roman" pitchFamily="18" charset="0"/>
                <a:cs typeface="Times New Roman" pitchFamily="18" charset="0"/>
              </a:rPr>
              <a:t>Databases are proprietary applications that are created by noted companies like Oracle, Microsoft and many more. These could be developed in any language like C, C++ etc by these vendors.</a:t>
            </a:r>
          </a:p>
          <a:p>
            <a:pPr algn="just"/>
            <a:r>
              <a:rPr lang="en-US" dirty="0">
                <a:latin typeface="Times New Roman" pitchFamily="18" charset="0"/>
                <a:cs typeface="Times New Roman" pitchFamily="18" charset="0"/>
              </a:rPr>
              <a:t> Every database will expose something called Driver through with one can interact with database for SQL operations. </a:t>
            </a:r>
          </a:p>
          <a:p>
            <a:pPr algn="just"/>
            <a:r>
              <a:rPr lang="en-US" dirty="0">
                <a:latin typeface="Times New Roman" pitchFamily="18" charset="0"/>
                <a:cs typeface="Times New Roman" pitchFamily="18" charset="0"/>
              </a:rPr>
              <a:t>A driver is like a gateway to the database. </a:t>
            </a:r>
          </a:p>
          <a:p>
            <a:pPr algn="just"/>
            <a:r>
              <a:rPr lang="en-US" dirty="0">
                <a:latin typeface="Times New Roman" pitchFamily="18" charset="0"/>
                <a:cs typeface="Times New Roman" pitchFamily="18" charset="0"/>
              </a:rPr>
              <a:t>Therefore, for any Java application to work with databases, it must use the driver of that database.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srcRect/>
          <a:stretch>
            <a:fillRect/>
          </a:stretch>
        </p:blipFill>
        <p:spPr bwMode="auto">
          <a:xfrm>
            <a:off x="838200" y="304801"/>
            <a:ext cx="7391399" cy="611028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295400" y="457200"/>
            <a:ext cx="6324600" cy="585311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771650" y="2057400"/>
            <a:ext cx="5600700" cy="227171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6147" name="Picture 3"/>
          <p:cNvPicPr>
            <a:picLocks noChangeAspect="1" noChangeArrowheads="1"/>
          </p:cNvPicPr>
          <p:nvPr/>
        </p:nvPicPr>
        <p:blipFill>
          <a:blip r:embed="rId2"/>
          <a:srcRect/>
          <a:stretch>
            <a:fillRect/>
          </a:stretch>
        </p:blipFill>
        <p:spPr bwMode="auto">
          <a:xfrm>
            <a:off x="919163" y="542925"/>
            <a:ext cx="7305675" cy="577215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7171" name="Picture 3"/>
          <p:cNvPicPr>
            <a:picLocks noChangeAspect="1" noChangeArrowheads="1"/>
          </p:cNvPicPr>
          <p:nvPr/>
        </p:nvPicPr>
        <p:blipFill>
          <a:blip r:embed="rId2"/>
          <a:srcRect/>
          <a:stretch>
            <a:fillRect/>
          </a:stretch>
        </p:blipFill>
        <p:spPr bwMode="auto">
          <a:xfrm>
            <a:off x="847725" y="1219200"/>
            <a:ext cx="7448550" cy="44958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1419225" y="762000"/>
            <a:ext cx="6305550" cy="49053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1219200" y="1981200"/>
            <a:ext cx="6181725" cy="15335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371600" y="3810000"/>
            <a:ext cx="6457950" cy="180022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Connection Pooling </a:t>
            </a:r>
            <a:endParaRPr lang="en-US" dirty="0"/>
          </a:p>
        </p:txBody>
      </p:sp>
      <p:sp>
        <p:nvSpPr>
          <p:cNvPr id="3" name="Content Placeholder 2"/>
          <p:cNvSpPr>
            <a:spLocks noGrp="1"/>
          </p:cNvSpPr>
          <p:nvPr>
            <p:ph idx="1"/>
          </p:nvPr>
        </p:nvSpPr>
        <p:spPr>
          <a:xfrm>
            <a:off x="457200" y="838200"/>
            <a:ext cx="8229600" cy="5715000"/>
          </a:xfrm>
        </p:spPr>
        <p:txBody>
          <a:bodyPr>
            <a:normAutofit fontScale="70000" lnSpcReduction="20000"/>
          </a:bodyPr>
          <a:lstStyle/>
          <a:p>
            <a:r>
              <a:rPr lang="en-US" dirty="0">
                <a:latin typeface="Times New Roman" pitchFamily="18" charset="0"/>
                <a:cs typeface="Times New Roman" pitchFamily="18" charset="0"/>
              </a:rPr>
              <a:t>Establishing a database connection is a very resource-intensive process and involves a lot of overhead. </a:t>
            </a:r>
          </a:p>
          <a:p>
            <a:r>
              <a:rPr lang="en-US" dirty="0">
                <a:latin typeface="Times New Roman" pitchFamily="18" charset="0"/>
                <a:cs typeface="Times New Roman" pitchFamily="18" charset="0"/>
              </a:rPr>
              <a:t> Connection pooling is a mechanism to create and maintain a collection of JDBC connection objects. </a:t>
            </a:r>
          </a:p>
          <a:p>
            <a:r>
              <a:rPr lang="en-US" dirty="0">
                <a:latin typeface="Times New Roman" pitchFamily="18" charset="0"/>
                <a:cs typeface="Times New Roman" pitchFamily="18" charset="0"/>
              </a:rPr>
              <a:t>The primary objective of maintaining the pool of connection object is to leverage re-usability. </a:t>
            </a:r>
          </a:p>
          <a:p>
            <a:r>
              <a:rPr lang="en-US" dirty="0">
                <a:latin typeface="Times New Roman" pitchFamily="18" charset="0"/>
                <a:cs typeface="Times New Roman" pitchFamily="18" charset="0"/>
              </a:rPr>
              <a:t>A new connection object is created only when there are no connection objects available to reuse. </a:t>
            </a:r>
          </a:p>
          <a:p>
            <a:r>
              <a:rPr lang="en-US" dirty="0">
                <a:latin typeface="Times New Roman" pitchFamily="18" charset="0"/>
                <a:cs typeface="Times New Roman" pitchFamily="18" charset="0"/>
              </a:rPr>
              <a:t>This technique can improve overall performance of the application </a:t>
            </a:r>
          </a:p>
          <a:p>
            <a:r>
              <a:rPr lang="en-US" dirty="0">
                <a:latin typeface="Times New Roman" pitchFamily="18" charset="0"/>
                <a:cs typeface="Times New Roman" pitchFamily="18" charset="0"/>
              </a:rPr>
              <a:t> Connection pooling mechanism manage the connections effectively and efficiently by optimizing the usage of database connections </a:t>
            </a:r>
          </a:p>
          <a:p>
            <a:r>
              <a:rPr lang="en-US" dirty="0">
                <a:latin typeface="Times New Roman" pitchFamily="18" charset="0"/>
                <a:cs typeface="Times New Roman" pitchFamily="18" charset="0"/>
              </a:rPr>
              <a:t> The connection pooling program comes along when we download the drivers for a particular database </a:t>
            </a:r>
          </a:p>
          <a:p>
            <a:pPr>
              <a:buNone/>
            </a:pPr>
            <a:r>
              <a:rPr lang="en-US" dirty="0">
                <a:latin typeface="Times New Roman" pitchFamily="18" charset="0"/>
                <a:cs typeface="Times New Roman" pitchFamily="18" charset="0"/>
              </a:rPr>
              <a:t> The way the connection pooling works is, </a:t>
            </a:r>
          </a:p>
          <a:p>
            <a:pPr>
              <a:buNone/>
            </a:pPr>
            <a:r>
              <a:rPr lang="en-US" dirty="0">
                <a:latin typeface="Times New Roman" pitchFamily="18" charset="0"/>
                <a:cs typeface="Times New Roman" pitchFamily="18" charset="0"/>
              </a:rPr>
              <a:t>1. It initializes a pool of connections with the database. </a:t>
            </a:r>
          </a:p>
          <a:p>
            <a:pPr>
              <a:buNone/>
            </a:pPr>
            <a:r>
              <a:rPr lang="en-US" dirty="0">
                <a:latin typeface="Times New Roman" pitchFamily="18" charset="0"/>
                <a:cs typeface="Times New Roman" pitchFamily="18" charset="0"/>
              </a:rPr>
              <a:t>2. When a connection is requested by the application, it returns a connection from the pool. </a:t>
            </a:r>
          </a:p>
          <a:p>
            <a:pPr>
              <a:buNone/>
            </a:pPr>
            <a:r>
              <a:rPr lang="en-US" dirty="0">
                <a:latin typeface="Times New Roman" pitchFamily="18" charset="0"/>
                <a:cs typeface="Times New Roman" pitchFamily="18" charset="0"/>
              </a:rPr>
              <a:t>3. The application after using the connection returns it back to the pool. </a:t>
            </a:r>
          </a:p>
          <a:p>
            <a:endParaRPr lang="en-US"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828800"/>
            <a:ext cx="8229600" cy="3424029"/>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10000"/>
          </a:bodyPr>
          <a:lstStyle/>
          <a:p>
            <a:endParaRPr lang="en-US" dirty="0"/>
          </a:p>
          <a:p>
            <a:r>
              <a:rPr lang="en-US" dirty="0"/>
              <a:t>Connection pooling will be implemented in such a way that all the details are hidden behind the scenes. </a:t>
            </a:r>
          </a:p>
          <a:p>
            <a:r>
              <a:rPr lang="en-US" dirty="0"/>
              <a:t>The only change we as application developers need to make is the way we retrieve the connection object.</a:t>
            </a:r>
          </a:p>
          <a:p>
            <a:r>
              <a:rPr lang="en-US" dirty="0"/>
              <a:t>Once we get a connection object, the rest of the program will be the same. </a:t>
            </a:r>
          </a:p>
          <a:p>
            <a:r>
              <a:rPr lang="en-US" dirty="0"/>
              <a:t> Connection pooling is usually used with large scale enterprise applications where thousands of processes need to access the database at the same time. </a:t>
            </a:r>
          </a:p>
          <a:p>
            <a:r>
              <a:rPr lang="en-US" dirty="0"/>
              <a:t>In such situations the application server will be configured to use the connection pooling.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solidFill>
                  <a:srgbClr val="FF0000"/>
                </a:solidFill>
              </a:rPr>
              <a:t>Database Drivers</a:t>
            </a:r>
          </a:p>
        </p:txBody>
      </p:sp>
      <p:sp>
        <p:nvSpPr>
          <p:cNvPr id="3" name="Content Placeholder 2"/>
          <p:cNvSpPr>
            <a:spLocks noGrp="1"/>
          </p:cNvSpPr>
          <p:nvPr>
            <p:ph idx="1"/>
          </p:nvPr>
        </p:nvSpPr>
        <p:spPr>
          <a:xfrm>
            <a:off x="457200" y="1143000"/>
            <a:ext cx="8229600" cy="5410200"/>
          </a:xfrm>
        </p:spPr>
        <p:txBody>
          <a:bodyPr>
            <a:normAutofit/>
          </a:bodyPr>
          <a:lstStyle/>
          <a:p>
            <a:pPr algn="just"/>
            <a:r>
              <a:rPr lang="en-US" dirty="0">
                <a:latin typeface="Times New Roman" pitchFamily="18" charset="0"/>
                <a:cs typeface="Times New Roman" pitchFamily="18" charset="0"/>
              </a:rPr>
              <a:t>A driver is not a hardware device. It’s a software program that could be written in any language.</a:t>
            </a:r>
          </a:p>
          <a:p>
            <a:pPr algn="just"/>
            <a:r>
              <a:rPr lang="en-US" dirty="0">
                <a:latin typeface="Times New Roman" pitchFamily="18" charset="0"/>
                <a:cs typeface="Times New Roman" pitchFamily="18" charset="0"/>
              </a:rPr>
              <a:t> Every database will have its own driver program.</a:t>
            </a:r>
          </a:p>
          <a:p>
            <a:pPr algn="just"/>
            <a:r>
              <a:rPr lang="en-US" dirty="0">
                <a:latin typeface="Times New Roman" pitchFamily="18" charset="0"/>
                <a:cs typeface="Times New Roman" pitchFamily="18" charset="0"/>
              </a:rPr>
              <a:t> Given a driver program of a particular database, the challenge is how to use it to talk with database. </a:t>
            </a:r>
          </a:p>
          <a:p>
            <a:pPr algn="just"/>
            <a:r>
              <a:rPr lang="en-US" dirty="0">
                <a:latin typeface="Times New Roman" pitchFamily="18" charset="0"/>
                <a:cs typeface="Times New Roman" pitchFamily="18" charset="0"/>
              </a:rPr>
              <a:t>To understand this, we need to know the different types of drivers.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solidFill>
                  <a:srgbClr val="FF0000"/>
                </a:solidFill>
              </a:rPr>
              <a:t>Why should we close the database connection? </a:t>
            </a:r>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r>
              <a:rPr lang="en-US" dirty="0"/>
              <a:t>Usually, every database has limited number of connections. </a:t>
            </a:r>
          </a:p>
          <a:p>
            <a:r>
              <a:rPr lang="en-US" dirty="0"/>
              <a:t>Let’s say a database supports only 10 connections, and if your program doesn't close the connection every time it ran, the 11th time you run, database will refuse to give you a connection.</a:t>
            </a:r>
          </a:p>
          <a:p>
            <a:r>
              <a:rPr lang="en-US" dirty="0"/>
              <a:t> If you don't close a connection after using it, from database point of view somebody is still using the connection, and it will not reuse this connection until the connection is closed. </a:t>
            </a:r>
            <a:endParaRPr lang="en-US"/>
          </a:p>
          <a:p>
            <a:r>
              <a:rPr lang="en-US"/>
              <a:t>You </a:t>
            </a:r>
            <a:r>
              <a:rPr lang="en-US" dirty="0"/>
              <a:t>need to shut down the database and restart it to release all the connections which is not good. </a:t>
            </a:r>
          </a:p>
          <a:p>
            <a:r>
              <a:rPr lang="en-US" dirty="0"/>
              <a:t>So, always make sure you close the database connection.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ODBC</a:t>
            </a:r>
          </a:p>
        </p:txBody>
      </p:sp>
      <p:sp>
        <p:nvSpPr>
          <p:cNvPr id="3" name="Content Placeholder 2"/>
          <p:cNvSpPr>
            <a:spLocks noGrp="1"/>
          </p:cNvSpPr>
          <p:nvPr>
            <p:ph idx="1"/>
          </p:nvPr>
        </p:nvSpPr>
        <p:spPr>
          <a:xfrm>
            <a:off x="457200" y="990600"/>
            <a:ext cx="8229600" cy="5135563"/>
          </a:xfrm>
        </p:spPr>
        <p:txBody>
          <a:bodyPr/>
          <a:lstStyle/>
          <a:p>
            <a:pPr algn="just"/>
            <a:r>
              <a:rPr lang="en-US" dirty="0">
                <a:latin typeface="Times New Roman" pitchFamily="18" charset="0"/>
                <a:cs typeface="Times New Roman" pitchFamily="18" charset="0"/>
              </a:rPr>
              <a:t> (Open Database Connectivity) is a standard database access method developed by Microsoft Corporation.</a:t>
            </a:r>
          </a:p>
          <a:p>
            <a:pPr algn="just"/>
            <a:r>
              <a:rPr lang="en-US" dirty="0">
                <a:latin typeface="Times New Roman" pitchFamily="18" charset="0"/>
                <a:cs typeface="Times New Roman" pitchFamily="18" charset="0"/>
              </a:rPr>
              <a:t> ODBC makes it possible to access data from any application, regardless of which database management system (DBMS) is handling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066801" y="381000"/>
            <a:ext cx="6705600" cy="6477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rPr>
              <a:t>JDBC Divers Type</a:t>
            </a:r>
          </a:p>
        </p:txBody>
      </p:sp>
      <p:sp>
        <p:nvSpPr>
          <p:cNvPr id="3" name="Content Placeholder 2"/>
          <p:cNvSpPr>
            <a:spLocks noGrp="1"/>
          </p:cNvSpPr>
          <p:nvPr>
            <p:ph idx="1"/>
          </p:nvPr>
        </p:nvSpPr>
        <p:spPr>
          <a:xfrm>
            <a:off x="457200" y="914400"/>
            <a:ext cx="8229600" cy="5638800"/>
          </a:xfrm>
        </p:spPr>
        <p:txBody>
          <a:bodyPr/>
          <a:lstStyle/>
          <a:p>
            <a:r>
              <a:rPr lang="en-US" dirty="0"/>
              <a:t>There are basically 4 different types of database drivers as described below: </a:t>
            </a:r>
          </a:p>
          <a:p>
            <a:r>
              <a:rPr lang="en-US" b="1" dirty="0"/>
              <a:t>1. JDBC-ODBC Bridge Driver (Type -1 driver)</a:t>
            </a:r>
          </a:p>
        </p:txBody>
      </p:sp>
      <p:pic>
        <p:nvPicPr>
          <p:cNvPr id="3074" name="Picture 2"/>
          <p:cNvPicPr>
            <a:picLocks noChangeAspect="1" noChangeArrowheads="1"/>
          </p:cNvPicPr>
          <p:nvPr/>
        </p:nvPicPr>
        <p:blipFill>
          <a:blip r:embed="rId2"/>
          <a:srcRect/>
          <a:stretch>
            <a:fillRect/>
          </a:stretch>
        </p:blipFill>
        <p:spPr bwMode="auto">
          <a:xfrm>
            <a:off x="1219200" y="2819400"/>
            <a:ext cx="6934200" cy="3124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6414</TotalTime>
  <Words>3705</Words>
  <Application>Microsoft Office PowerPoint</Application>
  <PresentationFormat>On-screen Show (4:3)</PresentationFormat>
  <Paragraphs>312</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Times New Roman</vt:lpstr>
      <vt:lpstr>Wingdings</vt:lpstr>
      <vt:lpstr>Office Theme</vt:lpstr>
      <vt:lpstr>Unit 4: JDBC</vt:lpstr>
      <vt:lpstr>Contd…</vt:lpstr>
      <vt:lpstr>Contd….</vt:lpstr>
      <vt:lpstr>Contd….</vt:lpstr>
      <vt:lpstr>How JDBC talks with Databases?</vt:lpstr>
      <vt:lpstr>Database Drivers</vt:lpstr>
      <vt:lpstr>ODBC</vt:lpstr>
      <vt:lpstr>PowerPoint Presentation</vt:lpstr>
      <vt:lpstr>JDBC Divers Type</vt:lpstr>
      <vt:lpstr>Contd….</vt:lpstr>
      <vt:lpstr>PowerPoint Presentation</vt:lpstr>
      <vt:lpstr>PowerPoint Presentation</vt:lpstr>
      <vt:lpstr>PowerPoint Presentation</vt:lpstr>
      <vt:lpstr>PowerPoint Presentation</vt:lpstr>
      <vt:lpstr>PowerPoint Presentation</vt:lpstr>
      <vt:lpstr>PowerPoint Presentation</vt:lpstr>
      <vt:lpstr>Which Driver should be Used? </vt:lpstr>
      <vt:lpstr>Driver JAR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URLs</vt:lpstr>
      <vt:lpstr>PowerPoint Presentation</vt:lpstr>
      <vt:lpstr>PowerPoint Presentation</vt:lpstr>
      <vt:lpstr>For MySQL Connection: </vt:lpstr>
      <vt:lpstr>PowerPoint Presentation</vt:lpstr>
      <vt:lpstr>PowerPoint Presentation</vt:lpstr>
      <vt:lpstr>Reading Data Example</vt:lpstr>
      <vt:lpstr>Contd….</vt:lpstr>
      <vt:lpstr>Contd….</vt:lpstr>
      <vt:lpstr>PowerPoint Presentation</vt:lpstr>
      <vt:lpstr>Writing Data</vt:lpstr>
      <vt:lpstr>Writing Data Example</vt:lpstr>
      <vt:lpstr>PowerPoint Presentation</vt:lpstr>
      <vt:lpstr>PreparedStatement </vt:lpstr>
      <vt:lpstr>Contd….</vt:lpstr>
      <vt:lpstr>PowerPoint Presentation</vt:lpstr>
      <vt:lpstr>PowerPoint Presentation</vt:lpstr>
      <vt:lpstr>PowerPoint Presentation</vt:lpstr>
      <vt:lpstr>PowerPoint Presentation</vt:lpstr>
      <vt:lpstr>PowerPoint Presentation</vt:lpstr>
      <vt:lpstr>Example: Prepared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Tasks</vt:lpstr>
      <vt:lpstr>Connection Pooling </vt:lpstr>
      <vt:lpstr>PowerPoint Presentation</vt:lpstr>
      <vt:lpstr>PowerPoint Presentation</vt:lpstr>
      <vt:lpstr>Why should we close the database connection?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JDBC?</dc:title>
  <dc:creator>Prithvi</dc:creator>
  <cp:lastModifiedBy>prithvi paneru</cp:lastModifiedBy>
  <cp:revision>104</cp:revision>
  <dcterms:created xsi:type="dcterms:W3CDTF">2006-08-16T00:00:00Z</dcterms:created>
  <dcterms:modified xsi:type="dcterms:W3CDTF">2023-01-31T14:47:53Z</dcterms:modified>
</cp:coreProperties>
</file>