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0" roundtripDataSignature="AMtx7mgi2OwV/gze+0Drn2Wc2wJB60IUW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F56D330-2374-43D3-8B15-A25B841D25AD}">
  <a:tblStyle styleId="{8F56D330-2374-43D3-8B15-A25B841D25AD}"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b="off" i="off"/>
      <a:tcStyle>
        <a:tcBdr/>
        <a:fill>
          <a:solidFill>
            <a:srgbClr val="CDD4EA"/>
          </a:solidFill>
        </a:fill>
      </a:tcStyle>
    </a:band1H>
    <a:band2H>
      <a:tcTxStyle b="off" i="off"/>
      <a:tcStyle>
        <a:tcBdr/>
      </a:tcStyle>
    </a:band2H>
    <a:band1V>
      <a:tcTxStyle b="off" i="off"/>
      <a:tcStyle>
        <a:tcBdr/>
        <a:fill>
          <a:solidFill>
            <a:srgbClr val="CDD4EA"/>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40" Type="http://customschemas.google.com/relationships/presentationmetadata" Target="metadata"/><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ustub niraula" userId="b9deb5e2c327557c" providerId="LiveId" clId="{60D1A8C5-8325-49E0-AC5B-A0A23BA6F8DE}"/>
    <pc:docChg chg="custSel modSld">
      <pc:chgData name="kaustub niraula" userId="b9deb5e2c327557c" providerId="LiveId" clId="{60D1A8C5-8325-49E0-AC5B-A0A23BA6F8DE}" dt="2023-05-17T11:42:26.435" v="12" actId="1076"/>
      <pc:docMkLst>
        <pc:docMk/>
      </pc:docMkLst>
      <pc:sldChg chg="addSp delSp modSp mod">
        <pc:chgData name="kaustub niraula" userId="b9deb5e2c327557c" providerId="LiveId" clId="{60D1A8C5-8325-49E0-AC5B-A0A23BA6F8DE}" dt="2023-05-17T11:42:26.435" v="12" actId="1076"/>
        <pc:sldMkLst>
          <pc:docMk/>
          <pc:sldMk cId="0" sldId="263"/>
        </pc:sldMkLst>
        <pc:picChg chg="add mod">
          <ac:chgData name="kaustub niraula" userId="b9deb5e2c327557c" providerId="LiveId" clId="{60D1A8C5-8325-49E0-AC5B-A0A23BA6F8DE}" dt="2023-05-17T11:42:26.435" v="12" actId="1076"/>
          <ac:picMkLst>
            <pc:docMk/>
            <pc:sldMk cId="0" sldId="263"/>
            <ac:picMk id="3" creationId="{B3E2F03D-D092-4BCF-8938-EAED4BAD3E87}"/>
          </ac:picMkLst>
        </pc:picChg>
        <pc:picChg chg="del">
          <ac:chgData name="kaustub niraula" userId="b9deb5e2c327557c" providerId="LiveId" clId="{60D1A8C5-8325-49E0-AC5B-A0A23BA6F8DE}" dt="2023-05-17T11:41:55.654" v="5" actId="478"/>
          <ac:picMkLst>
            <pc:docMk/>
            <pc:sldMk cId="0" sldId="263"/>
            <ac:picMk id="142" creationId="{00000000-0000-0000-0000-000000000000}"/>
          </ac:picMkLst>
        </pc:picChg>
      </pc:sldChg>
      <pc:sldChg chg="modSp mod">
        <pc:chgData name="kaustub niraula" userId="b9deb5e2c327557c" providerId="LiveId" clId="{60D1A8C5-8325-49E0-AC5B-A0A23BA6F8DE}" dt="2023-05-17T11:41:47.634" v="1" actId="27636"/>
        <pc:sldMkLst>
          <pc:docMk/>
          <pc:sldMk cId="0" sldId="266"/>
        </pc:sldMkLst>
        <pc:spChg chg="mod">
          <ac:chgData name="kaustub niraula" userId="b9deb5e2c327557c" providerId="LiveId" clId="{60D1A8C5-8325-49E0-AC5B-A0A23BA6F8DE}" dt="2023-05-17T11:41:47.634" v="1" actId="27636"/>
          <ac:spMkLst>
            <pc:docMk/>
            <pc:sldMk cId="0" sldId="266"/>
            <ac:spMk id="165" creationId="{00000000-0000-0000-0000-000000000000}"/>
          </ac:spMkLst>
        </pc:spChg>
      </pc:sldChg>
      <pc:sldChg chg="modSp mod">
        <pc:chgData name="kaustub niraula" userId="b9deb5e2c327557c" providerId="LiveId" clId="{60D1A8C5-8325-49E0-AC5B-A0A23BA6F8DE}" dt="2023-05-17T11:41:47.672" v="2" actId="27636"/>
        <pc:sldMkLst>
          <pc:docMk/>
          <pc:sldMk cId="0" sldId="287"/>
        </pc:sldMkLst>
        <pc:spChg chg="mod">
          <ac:chgData name="kaustub niraula" userId="b9deb5e2c327557c" providerId="LiveId" clId="{60D1A8C5-8325-49E0-AC5B-A0A23BA6F8DE}" dt="2023-05-17T11:41:47.672" v="2" actId="27636"/>
          <ac:spMkLst>
            <pc:docMk/>
            <pc:sldMk cId="0" sldId="287"/>
            <ac:spMk id="34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16a4d09305_0_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4" name="Google Shape;154;g216a4d09305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d121ad6ddf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2" name="Google Shape;162;g1d121ad6dd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f70511175d_0_7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f70511175d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4" name="Google Shape;19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 name="Google Shape;20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1" name="Google Shape;211;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 name="Google Shape;219;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16a4d09305_0_4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16a4d09305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216a4d09305_0_6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216a4d09305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216a4d09305_0_5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216a4d09305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5" name="Google Shape;25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4" name="Google Shape;264;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2" name="Google Shape;272;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1" name="Google Shape;281;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0" name="Google Shape;290;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0" name="Google Shape;300;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9" name="Google Shape;309;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f70511175d_0_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8" name="Google Shape;318;g1f70511175d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6" name="Google Shape;326;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f70511175d_0_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f70511175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252525"/>
                </a:solidFill>
                <a:highlight>
                  <a:srgbClr val="FFFFFF"/>
                </a:highlight>
              </a:rPr>
              <a:t>the enhancements that can be done are : analysis and designing of a client-server architecture for large fields to include LoRa communication between the field device and the control station. Smart farm care can include water level detection, smart irrigation, crop diseases, soil parameters, and feedback systems. Machine Learning models can be used to take actions based on user feedback.</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f70511175d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f70511175d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252525"/>
                </a:solidFill>
                <a:highlight>
                  <a:srgbClr val="FFFFFF"/>
                </a:highlight>
              </a:rPr>
              <a:t>We developed an IoT device that can recommend crops based on the NPK, pH value of soil, temperature, and humidity of the environment. Our experiments and evaluations show that the device can accurately predict the best crops to plant in a given area and has the potential to increase crop yield and quality while minimizing resource consumption. However, there are limitations such as less reliable datasets and more accurate sensors to measure soil parameters. Future work can focus on expanding the device's capabilities and integrating it with other agricultural technologies to create a more holistic and effective farming ecosystem.</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50" name="Google Shape;350;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58" name="Google Shape;358;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f70511175d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f70511175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rgbClr val="252525"/>
              </a:solidFill>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3" name="Google Shape;11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914400" lvl="1" indent="-349250" algn="l" rtl="0">
              <a:lnSpc>
                <a:spcPct val="115000"/>
              </a:lnSpc>
              <a:spcBef>
                <a:spcPts val="0"/>
              </a:spcBef>
              <a:spcAft>
                <a:spcPts val="0"/>
              </a:spcAft>
              <a:buClr>
                <a:schemeClr val="dk1"/>
              </a:buClr>
              <a:buSzPts val="1900"/>
              <a:buChar char="○"/>
            </a:pPr>
            <a:r>
              <a:rPr lang="en-GB" sz="1500">
                <a:solidFill>
                  <a:schemeClr val="dk1"/>
                </a:solidFill>
              </a:rPr>
              <a:t>Measurement of soil parameters: </a:t>
            </a:r>
            <a:endParaRPr sz="1500">
              <a:solidFill>
                <a:schemeClr val="dk1"/>
              </a:solidFill>
            </a:endParaRPr>
          </a:p>
          <a:p>
            <a:pPr marL="1371600" lvl="2" indent="-349250" algn="l" rtl="0">
              <a:lnSpc>
                <a:spcPct val="115000"/>
              </a:lnSpc>
              <a:spcBef>
                <a:spcPts val="0"/>
              </a:spcBef>
              <a:spcAft>
                <a:spcPts val="0"/>
              </a:spcAft>
              <a:buClr>
                <a:schemeClr val="dk1"/>
              </a:buClr>
              <a:buSzPts val="1900"/>
              <a:buChar char="■"/>
            </a:pPr>
            <a:r>
              <a:rPr lang="en-GB">
                <a:solidFill>
                  <a:schemeClr val="dk1"/>
                </a:solidFill>
              </a:rPr>
              <a:t>PH value, temperature value and humidity from the field.</a:t>
            </a:r>
            <a:endParaRPr>
              <a:solidFill>
                <a:schemeClr val="dk1"/>
              </a:solidFill>
            </a:endParaRPr>
          </a:p>
          <a:p>
            <a:pPr marL="914400" lvl="1" indent="-349250" algn="l" rtl="0">
              <a:lnSpc>
                <a:spcPct val="115000"/>
              </a:lnSpc>
              <a:spcBef>
                <a:spcPts val="1000"/>
              </a:spcBef>
              <a:spcAft>
                <a:spcPts val="0"/>
              </a:spcAft>
              <a:buClr>
                <a:schemeClr val="dk1"/>
              </a:buClr>
              <a:buSzPts val="1900"/>
              <a:buChar char="○"/>
            </a:pPr>
            <a:r>
              <a:rPr lang="en-GB" sz="1500">
                <a:solidFill>
                  <a:schemeClr val="dk1"/>
                </a:solidFill>
              </a:rPr>
              <a:t>Web App and data communication</a:t>
            </a:r>
            <a:endParaRPr sz="1500">
              <a:solidFill>
                <a:schemeClr val="dk1"/>
              </a:solidFill>
            </a:endParaRPr>
          </a:p>
          <a:p>
            <a:pPr marL="1371600" lvl="2" indent="-285750" algn="l" rtl="0">
              <a:lnSpc>
                <a:spcPct val="115000"/>
              </a:lnSpc>
              <a:spcBef>
                <a:spcPts val="0"/>
              </a:spcBef>
              <a:spcAft>
                <a:spcPts val="0"/>
              </a:spcAft>
              <a:buClr>
                <a:schemeClr val="dk1"/>
              </a:buClr>
              <a:buSzPts val="900"/>
              <a:buChar char="■"/>
            </a:pPr>
            <a:r>
              <a:rPr lang="en-GB">
                <a:solidFill>
                  <a:schemeClr val="dk1"/>
                </a:solidFill>
              </a:rPr>
              <a:t>Take NPK values as input from web app.</a:t>
            </a:r>
            <a:endParaRPr>
              <a:solidFill>
                <a:schemeClr val="dk1"/>
              </a:solidFill>
              <a:latin typeface="Calibri"/>
              <a:ea typeface="Calibri"/>
              <a:cs typeface="Calibri"/>
              <a:sym typeface="Calibri"/>
            </a:endParaRPr>
          </a:p>
          <a:p>
            <a:pPr marL="1371600" lvl="2" indent="-285750" algn="l" rtl="0">
              <a:lnSpc>
                <a:spcPct val="115000"/>
              </a:lnSpc>
              <a:spcBef>
                <a:spcPts val="0"/>
              </a:spcBef>
              <a:spcAft>
                <a:spcPts val="0"/>
              </a:spcAft>
              <a:buClr>
                <a:schemeClr val="dk1"/>
              </a:buClr>
              <a:buSzPts val="900"/>
              <a:buChar char="■"/>
            </a:pPr>
            <a:r>
              <a:rPr lang="en-GB">
                <a:solidFill>
                  <a:schemeClr val="dk1"/>
                </a:solidFill>
              </a:rPr>
              <a:t>Data communication from field to the server.</a:t>
            </a:r>
            <a:endParaRPr>
              <a:solidFill>
                <a:schemeClr val="dk1"/>
              </a:solidFill>
              <a:latin typeface="Calibri"/>
              <a:ea typeface="Calibri"/>
              <a:cs typeface="Calibri"/>
              <a:sym typeface="Calibri"/>
            </a:endParaRPr>
          </a:p>
          <a:p>
            <a:pPr marL="1371600" lvl="2" indent="-285750" algn="l" rtl="0">
              <a:lnSpc>
                <a:spcPct val="115000"/>
              </a:lnSpc>
              <a:spcBef>
                <a:spcPts val="0"/>
              </a:spcBef>
              <a:spcAft>
                <a:spcPts val="0"/>
              </a:spcAft>
              <a:buClr>
                <a:schemeClr val="dk1"/>
              </a:buClr>
              <a:buSzPts val="900"/>
              <a:buChar char="■"/>
            </a:pPr>
            <a:r>
              <a:rPr lang="en-GB">
                <a:solidFill>
                  <a:schemeClr val="dk1"/>
                </a:solidFill>
              </a:rPr>
              <a:t>Recommend the predicted crop for plantation from the collected data.</a:t>
            </a:r>
            <a:endParaRPr sz="800"/>
          </a:p>
        </p:txBody>
      </p:sp>
      <p:sp>
        <p:nvSpPr>
          <p:cNvPr id="121" name="Google Shape;12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04800" algn="l" rtl="0">
              <a:lnSpc>
                <a:spcPct val="100000"/>
              </a:lnSpc>
              <a:spcBef>
                <a:spcPts val="0"/>
              </a:spcBef>
              <a:spcAft>
                <a:spcPts val="0"/>
              </a:spcAft>
              <a:buClr>
                <a:srgbClr val="252525"/>
              </a:buClr>
              <a:buSzPts val="1200"/>
              <a:buAutoNum type="arabicPeriod"/>
            </a:pPr>
            <a:r>
              <a:rPr lang="en-GB" sz="1200">
                <a:solidFill>
                  <a:srgbClr val="252525"/>
                </a:solidFill>
                <a:highlight>
                  <a:srgbClr val="FFFFFF"/>
                </a:highlight>
              </a:rPr>
              <a:t>The system can be further developed to incorporate market values of crops according to seasons and calculate the total value of the planted produce. This can be used to find the correct amount of nutrients needed for the plants according to the soil, rather than a bucket load of fertilisers.</a:t>
            </a:r>
            <a:endParaRPr sz="1200">
              <a:solidFill>
                <a:srgbClr val="252525"/>
              </a:solidFill>
              <a:highlight>
                <a:srgbClr val="FFFFFF"/>
              </a:highlight>
            </a:endParaRPr>
          </a:p>
          <a:p>
            <a:pPr marL="457200" lvl="0" indent="-304800" algn="l" rtl="0">
              <a:lnSpc>
                <a:spcPct val="100000"/>
              </a:lnSpc>
              <a:spcBef>
                <a:spcPts val="0"/>
              </a:spcBef>
              <a:spcAft>
                <a:spcPts val="0"/>
              </a:spcAft>
              <a:buClr>
                <a:srgbClr val="252525"/>
              </a:buClr>
              <a:buSzPts val="1200"/>
              <a:buAutoNum type="arabicPeriod"/>
            </a:pPr>
            <a:r>
              <a:rPr lang="en-GB" sz="1200">
                <a:solidFill>
                  <a:srgbClr val="252525"/>
                </a:solidFill>
                <a:highlight>
                  <a:srgbClr val="FFFFFF"/>
                </a:highlight>
              </a:rPr>
              <a:t>This model can be further developed into a smart farming solution with automated irrigation, pest control, and fertilisation, revolutionizing stone age farming techniques in Nepal and other countries, improving quality of living and growing the economy.</a:t>
            </a:r>
            <a:endParaRPr sz="1200">
              <a:solidFill>
                <a:srgbClr val="252525"/>
              </a:solidFill>
              <a:highlight>
                <a:srgbClr val="FFFFFF"/>
              </a:highlight>
            </a:endParaRPr>
          </a:p>
          <a:p>
            <a:pPr marL="457200" lvl="0" indent="-304800" algn="l" rtl="0">
              <a:lnSpc>
                <a:spcPct val="100000"/>
              </a:lnSpc>
              <a:spcBef>
                <a:spcPts val="0"/>
              </a:spcBef>
              <a:spcAft>
                <a:spcPts val="0"/>
              </a:spcAft>
              <a:buClr>
                <a:srgbClr val="252525"/>
              </a:buClr>
              <a:buSzPts val="1200"/>
              <a:buAutoNum type="arabicPeriod"/>
            </a:pPr>
            <a:r>
              <a:rPr lang="en-GB" sz="1200">
                <a:solidFill>
                  <a:srgbClr val="252525"/>
                </a:solidFill>
                <a:highlight>
                  <a:srgbClr val="FFFFFF"/>
                </a:highlight>
              </a:rPr>
              <a:t>This project helps farmers identify the correct crops to be planted during different seasons for maximum production and minimal resource use. It avoids the need to try various crops or experimentation, allowing plants to be planted without hassle.</a:t>
            </a:r>
            <a:endParaRPr sz="1200">
              <a:solidFill>
                <a:srgbClr val="252525"/>
              </a:solidFill>
              <a:highlight>
                <a:srgbClr val="FFFFFF"/>
              </a:highlight>
            </a:endParaRPr>
          </a:p>
        </p:txBody>
      </p:sp>
      <p:sp>
        <p:nvSpPr>
          <p:cNvPr id="129" name="Google Shape;12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7" name="Google Shape;13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6" name="Google Shape;14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
        <p:cNvGrpSpPr/>
        <p:nvPr/>
      </p:nvGrpSpPr>
      <p:grpSpPr>
        <a:xfrm>
          <a:off x="0" y="0"/>
          <a:ext cx="0" cy="0"/>
          <a:chOff x="0" y="0"/>
          <a:chExt cx="0" cy="0"/>
        </a:xfrm>
      </p:grpSpPr>
      <p:sp>
        <p:nvSpPr>
          <p:cNvPr id="24" name="Google Shape;24;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3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3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3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3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3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3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3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3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3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3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3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5"/>
          <p:cNvSpPr>
            <a:spLocks noGrp="1"/>
          </p:cNvSpPr>
          <p:nvPr>
            <p:ph type="pic" idx="2"/>
          </p:nvPr>
        </p:nvSpPr>
        <p:spPr>
          <a:xfrm>
            <a:off x="5183188" y="987425"/>
            <a:ext cx="6172200" cy="4873625"/>
          </a:xfrm>
          <a:prstGeom prst="rect">
            <a:avLst/>
          </a:prstGeom>
          <a:noFill/>
          <a:ln>
            <a:noFill/>
          </a:ln>
        </p:spPr>
      </p:sp>
      <p:sp>
        <p:nvSpPr>
          <p:cNvPr id="64" name="Google Shape;64;p3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330657" y="368642"/>
            <a:ext cx="9974100" cy="22965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4400"/>
              <a:buFont typeface="Arial"/>
              <a:buNone/>
            </a:pPr>
            <a:r>
              <a:rPr lang="en-GB" sz="4400" b="1">
                <a:latin typeface="Arial"/>
                <a:ea typeface="Arial"/>
                <a:cs typeface="Arial"/>
                <a:sym typeface="Arial"/>
              </a:rPr>
              <a:t>IoT Device for Crop </a:t>
            </a:r>
            <a:br>
              <a:rPr lang="en-GB" sz="4400" b="1">
                <a:latin typeface="Arial"/>
                <a:ea typeface="Arial"/>
                <a:cs typeface="Arial"/>
                <a:sym typeface="Arial"/>
              </a:rPr>
            </a:br>
            <a:r>
              <a:rPr lang="en-GB" sz="4400" b="1">
                <a:latin typeface="Arial"/>
                <a:ea typeface="Arial"/>
                <a:cs typeface="Arial"/>
                <a:sym typeface="Arial"/>
              </a:rPr>
              <a:t>Recommendation using AI</a:t>
            </a:r>
            <a:endParaRPr b="1">
              <a:latin typeface="Arial"/>
              <a:ea typeface="Arial"/>
              <a:cs typeface="Arial"/>
              <a:sym typeface="Arial"/>
            </a:endParaRPr>
          </a:p>
          <a:p>
            <a:pPr marL="0" lvl="0" indent="0" algn="ctr" rtl="0">
              <a:lnSpc>
                <a:spcPct val="90000"/>
              </a:lnSpc>
              <a:spcBef>
                <a:spcPts val="0"/>
              </a:spcBef>
              <a:spcAft>
                <a:spcPts val="0"/>
              </a:spcAft>
              <a:buClr>
                <a:schemeClr val="dk1"/>
              </a:buClr>
              <a:buSzPts val="6000"/>
              <a:buFont typeface="Calibri"/>
              <a:buNone/>
            </a:pPr>
            <a:endParaRPr/>
          </a:p>
        </p:txBody>
      </p:sp>
      <p:sp>
        <p:nvSpPr>
          <p:cNvPr id="85" name="Google Shape;85;p1"/>
          <p:cNvSpPr txBox="1">
            <a:spLocks noGrp="1"/>
          </p:cNvSpPr>
          <p:nvPr>
            <p:ph type="subTitle" idx="1"/>
          </p:nvPr>
        </p:nvSpPr>
        <p:spPr>
          <a:xfrm>
            <a:off x="747150" y="2071925"/>
            <a:ext cx="10966800" cy="4722300"/>
          </a:xfrm>
          <a:prstGeom prst="rect">
            <a:avLst/>
          </a:prstGeom>
          <a:noFill/>
          <a:ln>
            <a:noFill/>
          </a:ln>
        </p:spPr>
        <p:txBody>
          <a:bodyPr spcFirstLastPara="1" wrap="square" lIns="91425" tIns="45700" rIns="91425" bIns="45700" anchor="t" anchorCtr="0">
            <a:noAutofit/>
          </a:bodyPr>
          <a:lstStyle/>
          <a:p>
            <a:pPr marL="0" lvl="0" indent="0" algn="ctr" rtl="0">
              <a:lnSpc>
                <a:spcPct val="115000"/>
              </a:lnSpc>
              <a:spcBef>
                <a:spcPts val="0"/>
              </a:spcBef>
              <a:spcAft>
                <a:spcPts val="0"/>
              </a:spcAft>
              <a:buClr>
                <a:schemeClr val="dk1"/>
              </a:buClr>
              <a:buSzPts val="2200"/>
              <a:buNone/>
            </a:pPr>
            <a:r>
              <a:rPr lang="en-GB" sz="2200" b="1" dirty="0">
                <a:latin typeface="Arial"/>
                <a:ea typeface="Arial"/>
                <a:cs typeface="Arial"/>
                <a:sym typeface="Arial"/>
              </a:rPr>
              <a:t>Team Members:</a:t>
            </a:r>
            <a:endParaRPr sz="2200" b="1" dirty="0">
              <a:latin typeface="Arial"/>
              <a:ea typeface="Arial"/>
              <a:cs typeface="Arial"/>
              <a:sym typeface="Arial"/>
            </a:endParaRPr>
          </a:p>
          <a:p>
            <a:pPr marL="0" lvl="0" indent="0" algn="ctr" rtl="0">
              <a:lnSpc>
                <a:spcPct val="115000"/>
              </a:lnSpc>
              <a:spcBef>
                <a:spcPts val="0"/>
              </a:spcBef>
              <a:spcAft>
                <a:spcPts val="0"/>
              </a:spcAft>
              <a:buClr>
                <a:schemeClr val="dk1"/>
              </a:buClr>
              <a:buSzPts val="2200"/>
              <a:buNone/>
            </a:pPr>
            <a:r>
              <a:rPr lang="en-GB" sz="2200" b="1" dirty="0">
                <a:latin typeface="Arial"/>
                <a:ea typeface="Arial"/>
                <a:cs typeface="Arial"/>
                <a:sym typeface="Arial"/>
              </a:rPr>
              <a:t>Aashish Pant (31253) </a:t>
            </a:r>
            <a:endParaRPr sz="2200" dirty="0">
              <a:latin typeface="Arial"/>
              <a:ea typeface="Arial"/>
              <a:cs typeface="Arial"/>
              <a:sym typeface="Arial"/>
            </a:endParaRPr>
          </a:p>
          <a:p>
            <a:pPr marL="0" lvl="0" indent="0" algn="ctr" rtl="0">
              <a:lnSpc>
                <a:spcPct val="115000"/>
              </a:lnSpc>
              <a:spcBef>
                <a:spcPts val="0"/>
              </a:spcBef>
              <a:spcAft>
                <a:spcPts val="0"/>
              </a:spcAft>
              <a:buClr>
                <a:schemeClr val="dk1"/>
              </a:buClr>
              <a:buSzPts val="2200"/>
              <a:buNone/>
            </a:pPr>
            <a:r>
              <a:rPr lang="en-GB" sz="2200" b="1" dirty="0" err="1">
                <a:latin typeface="Arial"/>
                <a:ea typeface="Arial"/>
                <a:cs typeface="Arial"/>
                <a:sym typeface="Arial"/>
              </a:rPr>
              <a:t>Kaustub</a:t>
            </a:r>
            <a:r>
              <a:rPr lang="en-GB" sz="2200" b="1" dirty="0">
                <a:latin typeface="Arial"/>
                <a:ea typeface="Arial"/>
                <a:cs typeface="Arial"/>
                <a:sym typeface="Arial"/>
              </a:rPr>
              <a:t> </a:t>
            </a:r>
            <a:r>
              <a:rPr lang="en-GB" sz="2200" b="1" dirty="0" err="1">
                <a:latin typeface="Arial"/>
                <a:ea typeface="Arial"/>
                <a:cs typeface="Arial"/>
                <a:sym typeface="Arial"/>
              </a:rPr>
              <a:t>Niraula</a:t>
            </a:r>
            <a:r>
              <a:rPr lang="en-GB" sz="2200" b="1" dirty="0">
                <a:latin typeface="Arial"/>
                <a:ea typeface="Arial"/>
                <a:cs typeface="Arial"/>
                <a:sym typeface="Arial"/>
              </a:rPr>
              <a:t> (31262) </a:t>
            </a:r>
            <a:endParaRPr sz="2200" dirty="0">
              <a:latin typeface="Arial"/>
              <a:ea typeface="Arial"/>
              <a:cs typeface="Arial"/>
              <a:sym typeface="Arial"/>
            </a:endParaRPr>
          </a:p>
          <a:p>
            <a:pPr marL="0" lvl="0" indent="0" algn="ctr" rtl="0">
              <a:lnSpc>
                <a:spcPct val="115000"/>
              </a:lnSpc>
              <a:spcBef>
                <a:spcPts val="0"/>
              </a:spcBef>
              <a:spcAft>
                <a:spcPts val="0"/>
              </a:spcAft>
              <a:buClr>
                <a:schemeClr val="dk1"/>
              </a:buClr>
              <a:buSzPts val="2200"/>
              <a:buNone/>
            </a:pPr>
            <a:r>
              <a:rPr lang="en-GB" sz="2200" b="1" dirty="0">
                <a:latin typeface="Arial"/>
                <a:ea typeface="Arial"/>
                <a:cs typeface="Arial"/>
                <a:sym typeface="Arial"/>
              </a:rPr>
              <a:t>Rajendra </a:t>
            </a:r>
            <a:r>
              <a:rPr lang="en-GB" sz="2200" b="1" dirty="0" err="1">
                <a:latin typeface="Arial"/>
                <a:ea typeface="Arial"/>
                <a:cs typeface="Arial"/>
                <a:sym typeface="Arial"/>
              </a:rPr>
              <a:t>Baskota</a:t>
            </a:r>
            <a:r>
              <a:rPr lang="en-GB" sz="2200" b="1" dirty="0">
                <a:latin typeface="Arial"/>
                <a:ea typeface="Arial"/>
                <a:cs typeface="Arial"/>
                <a:sym typeface="Arial"/>
              </a:rPr>
              <a:t> (31271) </a:t>
            </a:r>
            <a:endParaRPr sz="2200" dirty="0">
              <a:latin typeface="Arial"/>
              <a:ea typeface="Arial"/>
              <a:cs typeface="Arial"/>
              <a:sym typeface="Arial"/>
            </a:endParaRPr>
          </a:p>
          <a:p>
            <a:pPr marL="0" lvl="0" indent="0" algn="ctr" rtl="0">
              <a:lnSpc>
                <a:spcPct val="115000"/>
              </a:lnSpc>
              <a:spcBef>
                <a:spcPts val="0"/>
              </a:spcBef>
              <a:spcAft>
                <a:spcPts val="0"/>
              </a:spcAft>
              <a:buClr>
                <a:schemeClr val="dk1"/>
              </a:buClr>
              <a:buSzPts val="2200"/>
              <a:buNone/>
            </a:pPr>
            <a:r>
              <a:rPr lang="en-GB" sz="2200" b="1" dirty="0" err="1">
                <a:latin typeface="Arial"/>
                <a:ea typeface="Arial"/>
                <a:cs typeface="Arial"/>
                <a:sym typeface="Arial"/>
              </a:rPr>
              <a:t>Rijan</a:t>
            </a:r>
            <a:r>
              <a:rPr lang="en-GB" sz="2200" b="1" dirty="0">
                <a:latin typeface="Arial"/>
                <a:ea typeface="Arial"/>
                <a:cs typeface="Arial"/>
                <a:sym typeface="Arial"/>
              </a:rPr>
              <a:t> Ghimire (31272)</a:t>
            </a:r>
            <a:endParaRPr sz="2200" dirty="0"/>
          </a:p>
          <a:p>
            <a:pPr marL="0" lvl="0" indent="0" algn="ctr" rtl="0">
              <a:lnSpc>
                <a:spcPct val="50000"/>
              </a:lnSpc>
              <a:spcBef>
                <a:spcPts val="1000"/>
              </a:spcBef>
              <a:spcAft>
                <a:spcPts val="0"/>
              </a:spcAft>
              <a:buClr>
                <a:schemeClr val="dk1"/>
              </a:buClr>
              <a:buSzPts val="2000"/>
              <a:buNone/>
            </a:pPr>
            <a:endParaRPr sz="2000" dirty="0"/>
          </a:p>
          <a:p>
            <a:pPr marL="0" lvl="0" indent="0" algn="ctr" rtl="0">
              <a:lnSpc>
                <a:spcPct val="50000"/>
              </a:lnSpc>
              <a:spcBef>
                <a:spcPts val="1000"/>
              </a:spcBef>
              <a:spcAft>
                <a:spcPts val="0"/>
              </a:spcAft>
              <a:buClr>
                <a:schemeClr val="dk1"/>
              </a:buClr>
              <a:buSzPts val="2000"/>
              <a:buNone/>
            </a:pPr>
            <a:r>
              <a:rPr lang="en-GB" sz="2000" dirty="0">
                <a:latin typeface="Arial"/>
                <a:ea typeface="Arial"/>
                <a:cs typeface="Arial"/>
                <a:sym typeface="Arial"/>
              </a:rPr>
              <a:t>Under the Supervision of</a:t>
            </a:r>
            <a:endParaRPr sz="2000" dirty="0">
              <a:latin typeface="Arial"/>
              <a:ea typeface="Arial"/>
              <a:cs typeface="Arial"/>
              <a:sym typeface="Arial"/>
            </a:endParaRPr>
          </a:p>
          <a:p>
            <a:pPr marL="0" lvl="0" indent="0" algn="ctr" rtl="0">
              <a:lnSpc>
                <a:spcPct val="50000"/>
              </a:lnSpc>
              <a:spcBef>
                <a:spcPts val="1000"/>
              </a:spcBef>
              <a:spcAft>
                <a:spcPts val="0"/>
              </a:spcAft>
              <a:buClr>
                <a:schemeClr val="dk1"/>
              </a:buClr>
              <a:buSzPts val="2000"/>
              <a:buNone/>
            </a:pPr>
            <a:r>
              <a:rPr lang="en-GB" sz="2000" dirty="0">
                <a:latin typeface="Arial"/>
                <a:ea typeface="Arial"/>
                <a:cs typeface="Arial"/>
                <a:sym typeface="Arial"/>
              </a:rPr>
              <a:t> Er. Saroj Shakya</a:t>
            </a:r>
            <a:endParaRPr sz="2000" dirty="0">
              <a:latin typeface="Arial"/>
              <a:ea typeface="Arial"/>
              <a:cs typeface="Arial"/>
              <a:sym typeface="Arial"/>
            </a:endParaRPr>
          </a:p>
          <a:p>
            <a:pPr marL="0" lvl="0" indent="0" algn="ctr" rtl="0">
              <a:lnSpc>
                <a:spcPct val="50000"/>
              </a:lnSpc>
              <a:spcBef>
                <a:spcPts val="1000"/>
              </a:spcBef>
              <a:spcAft>
                <a:spcPts val="0"/>
              </a:spcAft>
              <a:buClr>
                <a:schemeClr val="dk1"/>
              </a:buClr>
              <a:buSzPts val="2000"/>
              <a:buNone/>
            </a:pPr>
            <a:endParaRPr sz="2000" dirty="0">
              <a:latin typeface="Arial"/>
              <a:ea typeface="Arial"/>
              <a:cs typeface="Arial"/>
              <a:sym typeface="Arial"/>
            </a:endParaRPr>
          </a:p>
          <a:p>
            <a:pPr marL="0" lvl="0" indent="0" algn="ctr" rtl="0">
              <a:lnSpc>
                <a:spcPct val="50000"/>
              </a:lnSpc>
              <a:spcBef>
                <a:spcPts val="1000"/>
              </a:spcBef>
              <a:spcAft>
                <a:spcPts val="0"/>
              </a:spcAft>
              <a:buClr>
                <a:schemeClr val="dk1"/>
              </a:buClr>
              <a:buSzPts val="2000"/>
              <a:buNone/>
            </a:pPr>
            <a:r>
              <a:rPr lang="en-GB" sz="2000" dirty="0">
                <a:latin typeface="Arial"/>
                <a:ea typeface="Arial"/>
                <a:cs typeface="Arial"/>
                <a:sym typeface="Arial"/>
              </a:rPr>
              <a:t>Department of Electronics and Computer Engineering </a:t>
            </a:r>
            <a:endParaRPr sz="2000" dirty="0">
              <a:latin typeface="Arial"/>
              <a:ea typeface="Arial"/>
              <a:cs typeface="Arial"/>
              <a:sym typeface="Arial"/>
            </a:endParaRPr>
          </a:p>
          <a:p>
            <a:pPr marL="0" lvl="0" indent="0" algn="ctr" rtl="0">
              <a:lnSpc>
                <a:spcPct val="50000"/>
              </a:lnSpc>
              <a:spcBef>
                <a:spcPts val="1000"/>
              </a:spcBef>
              <a:spcAft>
                <a:spcPts val="0"/>
              </a:spcAft>
              <a:buClr>
                <a:schemeClr val="dk1"/>
              </a:buClr>
              <a:buSzPts val="2000"/>
              <a:buNone/>
            </a:pPr>
            <a:r>
              <a:rPr lang="en-GB" sz="2000" dirty="0">
                <a:latin typeface="Arial"/>
                <a:ea typeface="Arial"/>
                <a:cs typeface="Arial"/>
                <a:sym typeface="Arial"/>
              </a:rPr>
              <a:t>Institute of Engineering, </a:t>
            </a:r>
            <a:r>
              <a:rPr lang="en-GB" sz="2000" dirty="0" err="1">
                <a:latin typeface="Arial"/>
                <a:ea typeface="Arial"/>
                <a:cs typeface="Arial"/>
                <a:sym typeface="Arial"/>
              </a:rPr>
              <a:t>Thapathali</a:t>
            </a:r>
            <a:r>
              <a:rPr lang="en-GB" sz="2000" dirty="0">
                <a:latin typeface="Arial"/>
                <a:ea typeface="Arial"/>
                <a:cs typeface="Arial"/>
                <a:sym typeface="Arial"/>
              </a:rPr>
              <a:t> Campus </a:t>
            </a:r>
            <a:endParaRPr sz="2000" dirty="0">
              <a:latin typeface="Arial"/>
              <a:ea typeface="Arial"/>
              <a:cs typeface="Arial"/>
              <a:sym typeface="Arial"/>
            </a:endParaRPr>
          </a:p>
          <a:p>
            <a:pPr marL="0" lvl="0" indent="0" algn="ctr" rtl="0">
              <a:lnSpc>
                <a:spcPct val="50000"/>
              </a:lnSpc>
              <a:spcBef>
                <a:spcPts val="1000"/>
              </a:spcBef>
              <a:spcAft>
                <a:spcPts val="0"/>
              </a:spcAft>
              <a:buClr>
                <a:schemeClr val="dk1"/>
              </a:buClr>
              <a:buSzPts val="2000"/>
              <a:buNone/>
            </a:pPr>
            <a:endParaRPr sz="2000" dirty="0">
              <a:latin typeface="Arial"/>
              <a:ea typeface="Arial"/>
              <a:cs typeface="Arial"/>
              <a:sym typeface="Arial"/>
            </a:endParaRPr>
          </a:p>
          <a:p>
            <a:pPr marL="0" lvl="0" indent="0" algn="ctr" rtl="0">
              <a:lnSpc>
                <a:spcPct val="50000"/>
              </a:lnSpc>
              <a:spcBef>
                <a:spcPts val="1000"/>
              </a:spcBef>
              <a:spcAft>
                <a:spcPts val="1000"/>
              </a:spcAft>
              <a:buClr>
                <a:schemeClr val="dk1"/>
              </a:buClr>
              <a:buSzPts val="2000"/>
              <a:buNone/>
            </a:pPr>
            <a:r>
              <a:rPr lang="en-GB" sz="2000" dirty="0">
                <a:latin typeface="Arial"/>
                <a:ea typeface="Arial"/>
                <a:cs typeface="Arial"/>
                <a:sym typeface="Arial"/>
              </a:rPr>
              <a:t>March 9, 2023</a:t>
            </a:r>
            <a:endParaRPr sz="2000" dirty="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g216a4d09305_0_32"/>
          <p:cNvSpPr txBox="1">
            <a:spLocks noGrp="1"/>
          </p:cNvSpPr>
          <p:nvPr>
            <p:ph type="title"/>
          </p:nvPr>
        </p:nvSpPr>
        <p:spPr>
          <a:xfrm>
            <a:off x="838200" y="503670"/>
            <a:ext cx="10515600" cy="10188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Arial"/>
              <a:buNone/>
            </a:pPr>
            <a:r>
              <a:rPr lang="en-GB" sz="4000" b="1">
                <a:latin typeface="Arial"/>
                <a:ea typeface="Arial"/>
                <a:cs typeface="Arial"/>
                <a:sym typeface="Arial"/>
              </a:rPr>
              <a:t>Methodology - </a:t>
            </a:r>
            <a:r>
              <a:rPr lang="en-GB" b="1">
                <a:latin typeface="Arial"/>
                <a:ea typeface="Arial"/>
                <a:cs typeface="Arial"/>
                <a:sym typeface="Arial"/>
              </a:rPr>
              <a:t>Hardware Requirements</a:t>
            </a:r>
            <a:endParaRPr b="1">
              <a:latin typeface="Arial"/>
              <a:ea typeface="Arial"/>
              <a:cs typeface="Arial"/>
              <a:sym typeface="Arial"/>
            </a:endParaRPr>
          </a:p>
        </p:txBody>
      </p:sp>
      <p:sp>
        <p:nvSpPr>
          <p:cNvPr id="157" name="Google Shape;157;g216a4d09305_0_32"/>
          <p:cNvSpPr txBox="1">
            <a:spLocks noGrp="1"/>
          </p:cNvSpPr>
          <p:nvPr>
            <p:ph type="body" idx="1"/>
          </p:nvPr>
        </p:nvSpPr>
        <p:spPr>
          <a:xfrm>
            <a:off x="838200" y="1403775"/>
            <a:ext cx="10515600" cy="4863300"/>
          </a:xfrm>
          <a:prstGeom prst="rect">
            <a:avLst/>
          </a:prstGeom>
          <a:noFill/>
          <a:ln>
            <a:noFill/>
          </a:ln>
        </p:spPr>
        <p:txBody>
          <a:bodyPr spcFirstLastPara="1" wrap="square" lIns="91425" tIns="45700" rIns="91425" bIns="45700" anchor="t" anchorCtr="0">
            <a:noAutofit/>
          </a:bodyPr>
          <a:lstStyle/>
          <a:p>
            <a:pPr marL="228600" lvl="0" indent="-228600" algn="l" rtl="0">
              <a:lnSpc>
                <a:spcPct val="115000"/>
              </a:lnSpc>
              <a:spcBef>
                <a:spcPts val="1000"/>
              </a:spcBef>
              <a:spcAft>
                <a:spcPts val="0"/>
              </a:spcAft>
              <a:buClr>
                <a:schemeClr val="dk1"/>
              </a:buClr>
              <a:buSzPts val="2800"/>
              <a:buChar char="●"/>
            </a:pPr>
            <a:r>
              <a:rPr lang="en-GB"/>
              <a:t>NodeMCU esp8266</a:t>
            </a:r>
            <a:endParaRPr/>
          </a:p>
          <a:p>
            <a:pPr marL="914400" lvl="1" indent="-342900" algn="l" rtl="0">
              <a:lnSpc>
                <a:spcPct val="115000"/>
              </a:lnSpc>
              <a:spcBef>
                <a:spcPts val="1000"/>
              </a:spcBef>
              <a:spcAft>
                <a:spcPts val="0"/>
              </a:spcAft>
              <a:buSzPts val="1800"/>
              <a:buChar char="○"/>
            </a:pPr>
            <a:r>
              <a:rPr lang="en-GB"/>
              <a:t>Main microcontroller unit</a:t>
            </a:r>
            <a:endParaRPr/>
          </a:p>
          <a:p>
            <a:pPr marL="914400" lvl="1" indent="-342900" algn="l" rtl="0">
              <a:lnSpc>
                <a:spcPct val="115000"/>
              </a:lnSpc>
              <a:spcBef>
                <a:spcPts val="1000"/>
              </a:spcBef>
              <a:spcAft>
                <a:spcPts val="0"/>
              </a:spcAft>
              <a:buSzPts val="1800"/>
              <a:buChar char="○"/>
            </a:pPr>
            <a:r>
              <a:rPr lang="en-GB"/>
              <a:t>Compact size, low cost, and built-in Wi-Fi connectivity.</a:t>
            </a:r>
            <a:endParaRPr/>
          </a:p>
          <a:p>
            <a:pPr marL="228600" lvl="0" indent="-228600" algn="l" rtl="0">
              <a:lnSpc>
                <a:spcPct val="115000"/>
              </a:lnSpc>
              <a:spcBef>
                <a:spcPts val="1000"/>
              </a:spcBef>
              <a:spcAft>
                <a:spcPts val="0"/>
              </a:spcAft>
              <a:buSzPts val="2800"/>
              <a:buChar char="●"/>
            </a:pPr>
            <a:r>
              <a:rPr lang="en-GB"/>
              <a:t>DHT11 Sensor</a:t>
            </a:r>
            <a:endParaRPr/>
          </a:p>
          <a:p>
            <a:pPr marL="914400" lvl="1" indent="-342900" algn="l" rtl="0">
              <a:lnSpc>
                <a:spcPct val="115000"/>
              </a:lnSpc>
              <a:spcBef>
                <a:spcPts val="1000"/>
              </a:spcBef>
              <a:spcAft>
                <a:spcPts val="0"/>
              </a:spcAft>
              <a:buSzPts val="1800"/>
              <a:buChar char="○"/>
            </a:pPr>
            <a:r>
              <a:rPr lang="en-GB"/>
              <a:t>Measures the temperature and humidity of the environment.</a:t>
            </a:r>
            <a:endParaRPr/>
          </a:p>
          <a:p>
            <a:pPr marL="228600" lvl="0" indent="-228600" algn="l" rtl="0">
              <a:lnSpc>
                <a:spcPct val="115000"/>
              </a:lnSpc>
              <a:spcBef>
                <a:spcPts val="1000"/>
              </a:spcBef>
              <a:spcAft>
                <a:spcPts val="0"/>
              </a:spcAft>
              <a:buSzPts val="2800"/>
              <a:buChar char="●"/>
            </a:pPr>
            <a:r>
              <a:rPr lang="en-GB"/>
              <a:t>pH Sensor</a:t>
            </a:r>
            <a:endParaRPr/>
          </a:p>
          <a:p>
            <a:pPr marL="914400" lvl="1" indent="-342900" algn="l" rtl="0">
              <a:lnSpc>
                <a:spcPct val="115000"/>
              </a:lnSpc>
              <a:spcBef>
                <a:spcPts val="1000"/>
              </a:spcBef>
              <a:spcAft>
                <a:spcPts val="0"/>
              </a:spcAft>
              <a:buSzPts val="1800"/>
              <a:buChar char="○"/>
            </a:pPr>
            <a:r>
              <a:rPr lang="en-GB"/>
              <a:t>Measures pH value of soil.</a:t>
            </a:r>
            <a:endParaRPr/>
          </a:p>
          <a:p>
            <a:pPr marL="0" lvl="0" indent="0" algn="l" rtl="0">
              <a:lnSpc>
                <a:spcPct val="115000"/>
              </a:lnSpc>
              <a:spcBef>
                <a:spcPts val="1000"/>
              </a:spcBef>
              <a:spcAft>
                <a:spcPts val="0"/>
              </a:spcAft>
              <a:buNone/>
            </a:pPr>
            <a:endParaRPr/>
          </a:p>
          <a:p>
            <a:pPr marL="228600" lvl="0" indent="-76200" algn="l" rtl="0">
              <a:lnSpc>
                <a:spcPct val="115000"/>
              </a:lnSpc>
              <a:spcBef>
                <a:spcPts val="1000"/>
              </a:spcBef>
              <a:spcAft>
                <a:spcPts val="0"/>
              </a:spcAft>
              <a:buClr>
                <a:schemeClr val="dk1"/>
              </a:buClr>
              <a:buSzPts val="2400"/>
              <a:buNone/>
            </a:pPr>
            <a:endParaRPr>
              <a:latin typeface="Arial"/>
              <a:ea typeface="Arial"/>
              <a:cs typeface="Arial"/>
              <a:sym typeface="Arial"/>
            </a:endParaRPr>
          </a:p>
          <a:p>
            <a:pPr marL="228600" lvl="0" indent="-76200" algn="l" rtl="0">
              <a:lnSpc>
                <a:spcPct val="115000"/>
              </a:lnSpc>
              <a:spcBef>
                <a:spcPts val="1000"/>
              </a:spcBef>
              <a:spcAft>
                <a:spcPts val="0"/>
              </a:spcAft>
              <a:buClr>
                <a:schemeClr val="dk1"/>
              </a:buClr>
              <a:buSzPts val="2400"/>
              <a:buNone/>
            </a:pPr>
            <a:endParaRPr>
              <a:latin typeface="Arial"/>
              <a:ea typeface="Arial"/>
              <a:cs typeface="Arial"/>
              <a:sym typeface="Arial"/>
            </a:endParaRPr>
          </a:p>
        </p:txBody>
      </p:sp>
      <p:sp>
        <p:nvSpPr>
          <p:cNvPr id="158" name="Google Shape;158;g216a4d09305_0_3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000"/>
              <a:buNone/>
            </a:pPr>
            <a:fld id="{00000000-1234-1234-1234-123412341234}" type="slidenum">
              <a:rPr lang="en-GB" sz="2000">
                <a:latin typeface="Arial"/>
                <a:ea typeface="Arial"/>
                <a:cs typeface="Arial"/>
                <a:sym typeface="Arial"/>
              </a:rPr>
              <a:t>10</a:t>
            </a:fld>
            <a:endParaRPr sz="2000">
              <a:latin typeface="Arial"/>
              <a:ea typeface="Arial"/>
              <a:cs typeface="Arial"/>
              <a:sym typeface="Arial"/>
            </a:endParaRPr>
          </a:p>
        </p:txBody>
      </p:sp>
      <p:sp>
        <p:nvSpPr>
          <p:cNvPr id="159" name="Google Shape;159;g216a4d09305_0_3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sz="2000">
                <a:latin typeface="Arial"/>
                <a:ea typeface="Arial"/>
                <a:cs typeface="Arial"/>
                <a:sym typeface="Arial"/>
              </a:rPr>
              <a:t>9/3/2023</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g1d121ad6ddf_0_9"/>
          <p:cNvSpPr txBox="1">
            <a:spLocks noGrp="1"/>
          </p:cNvSpPr>
          <p:nvPr>
            <p:ph type="title"/>
          </p:nvPr>
        </p:nvSpPr>
        <p:spPr>
          <a:xfrm>
            <a:off x="838200" y="503670"/>
            <a:ext cx="10515600" cy="10188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Arial"/>
              <a:buNone/>
            </a:pPr>
            <a:r>
              <a:rPr lang="en-GB" sz="4000" b="1">
                <a:latin typeface="Arial"/>
                <a:ea typeface="Arial"/>
                <a:cs typeface="Arial"/>
                <a:sym typeface="Arial"/>
              </a:rPr>
              <a:t>Methodology - </a:t>
            </a:r>
            <a:r>
              <a:rPr lang="en-GB" b="1">
                <a:latin typeface="Arial"/>
                <a:ea typeface="Arial"/>
                <a:cs typeface="Arial"/>
                <a:sym typeface="Arial"/>
              </a:rPr>
              <a:t>Software Requirements</a:t>
            </a:r>
            <a:endParaRPr b="1">
              <a:latin typeface="Arial"/>
              <a:ea typeface="Arial"/>
              <a:cs typeface="Arial"/>
              <a:sym typeface="Arial"/>
            </a:endParaRPr>
          </a:p>
        </p:txBody>
      </p:sp>
      <p:sp>
        <p:nvSpPr>
          <p:cNvPr id="165" name="Google Shape;165;g1d121ad6ddf_0_9"/>
          <p:cNvSpPr txBox="1">
            <a:spLocks noGrp="1"/>
          </p:cNvSpPr>
          <p:nvPr>
            <p:ph type="body" idx="1"/>
          </p:nvPr>
        </p:nvSpPr>
        <p:spPr>
          <a:xfrm>
            <a:off x="838200" y="1403775"/>
            <a:ext cx="10515600" cy="4863300"/>
          </a:xfrm>
          <a:prstGeom prst="rect">
            <a:avLst/>
          </a:prstGeom>
          <a:noFill/>
          <a:ln>
            <a:noFill/>
          </a:ln>
        </p:spPr>
        <p:txBody>
          <a:bodyPr spcFirstLastPara="1" wrap="square" lIns="91425" tIns="45700" rIns="91425" bIns="45700" anchor="t" anchorCtr="0">
            <a:normAutofit fontScale="92500"/>
          </a:bodyPr>
          <a:lstStyle/>
          <a:p>
            <a:pPr marL="228600" lvl="0" indent="-228600" algn="l" rtl="0">
              <a:lnSpc>
                <a:spcPct val="115000"/>
              </a:lnSpc>
              <a:spcBef>
                <a:spcPts val="1000"/>
              </a:spcBef>
              <a:spcAft>
                <a:spcPts val="0"/>
              </a:spcAft>
              <a:buClr>
                <a:schemeClr val="dk1"/>
              </a:buClr>
              <a:buSzPts val="2800"/>
              <a:buChar char="●"/>
            </a:pPr>
            <a:r>
              <a:rPr lang="en-GB"/>
              <a:t>Scikit-learn</a:t>
            </a:r>
            <a:endParaRPr/>
          </a:p>
          <a:p>
            <a:pPr marL="914400" lvl="1" indent="-381000" algn="l" rtl="0">
              <a:lnSpc>
                <a:spcPct val="115000"/>
              </a:lnSpc>
              <a:spcBef>
                <a:spcPts val="1000"/>
              </a:spcBef>
              <a:spcAft>
                <a:spcPts val="0"/>
              </a:spcAft>
              <a:buSzPts val="2400"/>
              <a:buChar char="○"/>
            </a:pPr>
            <a:r>
              <a:rPr lang="en-GB"/>
              <a:t>Machine learning library for python programming language</a:t>
            </a:r>
            <a:endParaRPr/>
          </a:p>
          <a:p>
            <a:pPr marL="457200" lvl="0" indent="-406400" algn="l" rtl="0">
              <a:lnSpc>
                <a:spcPct val="115000"/>
              </a:lnSpc>
              <a:spcBef>
                <a:spcPts val="0"/>
              </a:spcBef>
              <a:spcAft>
                <a:spcPts val="0"/>
              </a:spcAft>
              <a:buSzPts val="2800"/>
              <a:buChar char="●"/>
            </a:pPr>
            <a:r>
              <a:rPr lang="en-GB"/>
              <a:t>Jupyter notebook</a:t>
            </a:r>
            <a:endParaRPr/>
          </a:p>
          <a:p>
            <a:pPr marL="914400" lvl="1" indent="-381000" algn="l" rtl="0">
              <a:lnSpc>
                <a:spcPct val="115000"/>
              </a:lnSpc>
              <a:spcBef>
                <a:spcPts val="0"/>
              </a:spcBef>
              <a:spcAft>
                <a:spcPts val="0"/>
              </a:spcAft>
              <a:buSzPts val="2400"/>
              <a:buChar char="○"/>
            </a:pPr>
            <a:r>
              <a:rPr lang="en-GB"/>
              <a:t> Jupyter Notebook is a popular and useful tool for data analysis, scientific computing, and education.</a:t>
            </a:r>
            <a:endParaRPr/>
          </a:p>
          <a:p>
            <a:pPr marL="228600" lvl="0" indent="-228600" algn="l" rtl="0">
              <a:lnSpc>
                <a:spcPct val="115000"/>
              </a:lnSpc>
              <a:spcBef>
                <a:spcPts val="1000"/>
              </a:spcBef>
              <a:spcAft>
                <a:spcPts val="0"/>
              </a:spcAft>
              <a:buSzPts val="2800"/>
              <a:buChar char="●"/>
            </a:pPr>
            <a:r>
              <a:rPr lang="en-GB"/>
              <a:t>ReactJS</a:t>
            </a:r>
            <a:endParaRPr/>
          </a:p>
          <a:p>
            <a:pPr marL="914400" lvl="1" indent="-342900" algn="l" rtl="0">
              <a:lnSpc>
                <a:spcPct val="115000"/>
              </a:lnSpc>
              <a:spcBef>
                <a:spcPts val="1000"/>
              </a:spcBef>
              <a:spcAft>
                <a:spcPts val="0"/>
              </a:spcAft>
              <a:buSzPts val="1800"/>
              <a:buChar char="○"/>
            </a:pPr>
            <a:r>
              <a:rPr lang="en-GB"/>
              <a:t>An open-source JavaScript library used for building user interfaces</a:t>
            </a:r>
            <a:endParaRPr/>
          </a:p>
          <a:p>
            <a:pPr marL="228600" lvl="0" indent="-228600" algn="l" rtl="0">
              <a:lnSpc>
                <a:spcPct val="115000"/>
              </a:lnSpc>
              <a:spcBef>
                <a:spcPts val="1000"/>
              </a:spcBef>
              <a:spcAft>
                <a:spcPts val="0"/>
              </a:spcAft>
              <a:buSzPts val="2800"/>
              <a:buChar char="●"/>
            </a:pPr>
            <a:r>
              <a:rPr lang="en-GB"/>
              <a:t>FastAPI</a:t>
            </a:r>
            <a:endParaRPr/>
          </a:p>
          <a:p>
            <a:pPr marL="914400" lvl="1" indent="-342900" algn="l" rtl="0">
              <a:lnSpc>
                <a:spcPct val="115000"/>
              </a:lnSpc>
              <a:spcBef>
                <a:spcPts val="1000"/>
              </a:spcBef>
              <a:spcAft>
                <a:spcPts val="0"/>
              </a:spcAft>
              <a:buSzPts val="1800"/>
              <a:buChar char="○"/>
            </a:pPr>
            <a:r>
              <a:rPr lang="en-GB"/>
              <a:t>FastAPI is a modern, fast (high-performance), web framework for building backend</a:t>
            </a:r>
            <a:endParaRPr>
              <a:latin typeface="Arial"/>
              <a:ea typeface="Arial"/>
              <a:cs typeface="Arial"/>
              <a:sym typeface="Arial"/>
            </a:endParaRPr>
          </a:p>
        </p:txBody>
      </p:sp>
      <p:sp>
        <p:nvSpPr>
          <p:cNvPr id="166" name="Google Shape;166;g1d121ad6ddf_0_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000"/>
              <a:buNone/>
            </a:pPr>
            <a:fld id="{00000000-1234-1234-1234-123412341234}" type="slidenum">
              <a:rPr lang="en-GB" sz="2000">
                <a:latin typeface="Arial"/>
                <a:ea typeface="Arial"/>
                <a:cs typeface="Arial"/>
                <a:sym typeface="Arial"/>
              </a:rPr>
              <a:t>11</a:t>
            </a:fld>
            <a:endParaRPr sz="2000">
              <a:latin typeface="Arial"/>
              <a:ea typeface="Arial"/>
              <a:cs typeface="Arial"/>
              <a:sym typeface="Arial"/>
            </a:endParaRPr>
          </a:p>
        </p:txBody>
      </p:sp>
      <p:sp>
        <p:nvSpPr>
          <p:cNvPr id="167" name="Google Shape;167;g1d121ad6ddf_0_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sz="2000">
                <a:latin typeface="Arial"/>
                <a:ea typeface="Arial"/>
                <a:cs typeface="Arial"/>
                <a:sym typeface="Arial"/>
              </a:rPr>
              <a:t>9/3/2023</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GB" sz="4000" b="1">
                <a:latin typeface="Arial"/>
                <a:ea typeface="Arial"/>
                <a:cs typeface="Arial"/>
                <a:sym typeface="Arial"/>
              </a:rPr>
              <a:t>Methodology - Training ML model</a:t>
            </a:r>
            <a:endParaRPr sz="4000" b="1">
              <a:latin typeface="Arial"/>
              <a:ea typeface="Arial"/>
              <a:cs typeface="Arial"/>
              <a:sym typeface="Arial"/>
            </a:endParaRPr>
          </a:p>
        </p:txBody>
      </p:sp>
      <p:sp>
        <p:nvSpPr>
          <p:cNvPr id="173" name="Google Shape;173;p8"/>
          <p:cNvSpPr txBox="1">
            <a:spLocks noGrp="1"/>
          </p:cNvSpPr>
          <p:nvPr>
            <p:ph type="body" idx="1"/>
          </p:nvPr>
        </p:nvSpPr>
        <p:spPr>
          <a:xfrm>
            <a:off x="898450" y="1488150"/>
            <a:ext cx="10515600" cy="4351200"/>
          </a:xfrm>
          <a:prstGeom prst="rect">
            <a:avLst/>
          </a:prstGeom>
          <a:noFill/>
          <a:ln>
            <a:noFill/>
          </a:ln>
        </p:spPr>
        <p:txBody>
          <a:bodyPr spcFirstLastPara="1" wrap="square" lIns="91425" tIns="45700" rIns="91425" bIns="45700" anchor="t" anchorCtr="0">
            <a:noAutofit/>
          </a:bodyPr>
          <a:lstStyle/>
          <a:p>
            <a:pPr marL="457200" lvl="0" indent="-406400" algn="l" rtl="0">
              <a:lnSpc>
                <a:spcPct val="115000"/>
              </a:lnSpc>
              <a:spcBef>
                <a:spcPts val="0"/>
              </a:spcBef>
              <a:spcAft>
                <a:spcPts val="0"/>
              </a:spcAft>
              <a:buSzPts val="2800"/>
              <a:buFont typeface="Arial"/>
              <a:buChar char="●"/>
            </a:pPr>
            <a:r>
              <a:rPr lang="en-GB">
                <a:highlight>
                  <a:schemeClr val="lt1"/>
                </a:highlight>
                <a:latin typeface="Arial"/>
                <a:ea typeface="Arial"/>
                <a:cs typeface="Arial"/>
                <a:sym typeface="Arial"/>
              </a:rPr>
              <a:t>Dataset collection​</a:t>
            </a:r>
            <a:endParaRPr>
              <a:highlight>
                <a:schemeClr val="lt1"/>
              </a:highlight>
              <a:latin typeface="Arial"/>
              <a:ea typeface="Arial"/>
              <a:cs typeface="Arial"/>
              <a:sym typeface="Arial"/>
            </a:endParaRPr>
          </a:p>
          <a:p>
            <a:pPr marL="457200" lvl="0" indent="-406400" algn="l" rtl="0">
              <a:lnSpc>
                <a:spcPct val="115000"/>
              </a:lnSpc>
              <a:spcBef>
                <a:spcPts val="0"/>
              </a:spcBef>
              <a:spcAft>
                <a:spcPts val="0"/>
              </a:spcAft>
              <a:buSzPts val="2800"/>
              <a:buFont typeface="Arial"/>
              <a:buChar char="●"/>
            </a:pPr>
            <a:r>
              <a:rPr lang="en-GB">
                <a:highlight>
                  <a:schemeClr val="lt1"/>
                </a:highlight>
                <a:latin typeface="Arial"/>
                <a:ea typeface="Arial"/>
                <a:cs typeface="Arial"/>
                <a:sym typeface="Arial"/>
              </a:rPr>
              <a:t>Data preprocessing​</a:t>
            </a:r>
            <a:endParaRPr>
              <a:highlight>
                <a:schemeClr val="lt1"/>
              </a:highlight>
              <a:latin typeface="Arial"/>
              <a:ea typeface="Arial"/>
              <a:cs typeface="Arial"/>
              <a:sym typeface="Arial"/>
            </a:endParaRPr>
          </a:p>
          <a:p>
            <a:pPr marL="914400" lvl="1" indent="-381000" algn="l" rtl="0">
              <a:lnSpc>
                <a:spcPct val="115000"/>
              </a:lnSpc>
              <a:spcBef>
                <a:spcPts val="0"/>
              </a:spcBef>
              <a:spcAft>
                <a:spcPts val="0"/>
              </a:spcAft>
              <a:buSzPts val="2400"/>
              <a:buFont typeface="Arial"/>
              <a:buChar char="○"/>
            </a:pPr>
            <a:r>
              <a:rPr lang="en-GB">
                <a:highlight>
                  <a:schemeClr val="lt1"/>
                </a:highlight>
                <a:latin typeface="Arial"/>
                <a:ea typeface="Arial"/>
                <a:cs typeface="Arial"/>
                <a:sym typeface="Arial"/>
              </a:rPr>
              <a:t>Data encoding​</a:t>
            </a:r>
            <a:endParaRPr>
              <a:highlight>
                <a:schemeClr val="lt1"/>
              </a:highlight>
              <a:latin typeface="Arial"/>
              <a:ea typeface="Arial"/>
              <a:cs typeface="Arial"/>
              <a:sym typeface="Arial"/>
            </a:endParaRPr>
          </a:p>
          <a:p>
            <a:pPr marL="914400" lvl="1" indent="-381000" algn="l" rtl="0">
              <a:lnSpc>
                <a:spcPct val="115000"/>
              </a:lnSpc>
              <a:spcBef>
                <a:spcPts val="0"/>
              </a:spcBef>
              <a:spcAft>
                <a:spcPts val="0"/>
              </a:spcAft>
              <a:buSzPts val="2400"/>
              <a:buFont typeface="Arial"/>
              <a:buChar char="○"/>
            </a:pPr>
            <a:r>
              <a:rPr lang="en-GB">
                <a:highlight>
                  <a:schemeClr val="lt1"/>
                </a:highlight>
                <a:latin typeface="Arial"/>
                <a:ea typeface="Arial"/>
                <a:cs typeface="Arial"/>
                <a:sym typeface="Arial"/>
              </a:rPr>
              <a:t>Filling missing values​</a:t>
            </a:r>
            <a:endParaRPr>
              <a:highlight>
                <a:schemeClr val="lt1"/>
              </a:highlight>
              <a:latin typeface="Arial"/>
              <a:ea typeface="Arial"/>
              <a:cs typeface="Arial"/>
              <a:sym typeface="Arial"/>
            </a:endParaRPr>
          </a:p>
          <a:p>
            <a:pPr marL="914400" lvl="1" indent="-381000" algn="l" rtl="0">
              <a:lnSpc>
                <a:spcPct val="115000"/>
              </a:lnSpc>
              <a:spcBef>
                <a:spcPts val="0"/>
              </a:spcBef>
              <a:spcAft>
                <a:spcPts val="0"/>
              </a:spcAft>
              <a:buSzPts val="2400"/>
              <a:buFont typeface="Arial"/>
              <a:buChar char="○"/>
            </a:pPr>
            <a:r>
              <a:rPr lang="en-GB">
                <a:highlight>
                  <a:schemeClr val="lt1"/>
                </a:highlight>
                <a:latin typeface="Arial"/>
                <a:ea typeface="Arial"/>
                <a:cs typeface="Arial"/>
                <a:sym typeface="Arial"/>
              </a:rPr>
              <a:t>Feature scaling​</a:t>
            </a:r>
            <a:endParaRPr>
              <a:highlight>
                <a:schemeClr val="lt1"/>
              </a:highlight>
              <a:latin typeface="Arial"/>
              <a:ea typeface="Arial"/>
              <a:cs typeface="Arial"/>
              <a:sym typeface="Arial"/>
            </a:endParaRPr>
          </a:p>
          <a:p>
            <a:pPr marL="457200" lvl="0" indent="-406400" algn="l" rtl="0">
              <a:lnSpc>
                <a:spcPct val="115000"/>
              </a:lnSpc>
              <a:spcBef>
                <a:spcPts val="0"/>
              </a:spcBef>
              <a:spcAft>
                <a:spcPts val="0"/>
              </a:spcAft>
              <a:buSzPts val="2800"/>
              <a:buFont typeface="Arial"/>
              <a:buChar char="●"/>
            </a:pPr>
            <a:r>
              <a:rPr lang="en-GB">
                <a:highlight>
                  <a:schemeClr val="lt1"/>
                </a:highlight>
                <a:latin typeface="Arial"/>
                <a:ea typeface="Arial"/>
                <a:cs typeface="Arial"/>
                <a:sym typeface="Arial"/>
              </a:rPr>
              <a:t>Divide the dataset into train and test set​.</a:t>
            </a:r>
            <a:endParaRPr>
              <a:highlight>
                <a:schemeClr val="lt1"/>
              </a:highlight>
              <a:latin typeface="Arial"/>
              <a:ea typeface="Arial"/>
              <a:cs typeface="Arial"/>
              <a:sym typeface="Arial"/>
            </a:endParaRPr>
          </a:p>
          <a:p>
            <a:pPr marL="457200" lvl="0" indent="-406400" algn="l" rtl="0">
              <a:lnSpc>
                <a:spcPct val="115000"/>
              </a:lnSpc>
              <a:spcBef>
                <a:spcPts val="0"/>
              </a:spcBef>
              <a:spcAft>
                <a:spcPts val="0"/>
              </a:spcAft>
              <a:buSzPts val="2800"/>
              <a:buFont typeface="Arial"/>
              <a:buChar char="●"/>
            </a:pPr>
            <a:r>
              <a:rPr lang="en-GB">
                <a:highlight>
                  <a:schemeClr val="lt1"/>
                </a:highlight>
                <a:latin typeface="Arial"/>
                <a:ea typeface="Arial"/>
                <a:cs typeface="Arial"/>
                <a:sym typeface="Arial"/>
              </a:rPr>
              <a:t>Use the train set to train different Machine Learning algorithms: Support Vector Machine, Logistic Regression​ and Artificial Neural Network</a:t>
            </a:r>
            <a:endParaRPr>
              <a:highlight>
                <a:schemeClr val="lt1"/>
              </a:highlight>
              <a:latin typeface="Arial"/>
              <a:ea typeface="Arial"/>
              <a:cs typeface="Arial"/>
              <a:sym typeface="Arial"/>
            </a:endParaRPr>
          </a:p>
          <a:p>
            <a:pPr marL="457200" lvl="0" indent="-406400" algn="l" rtl="0">
              <a:lnSpc>
                <a:spcPct val="115000"/>
              </a:lnSpc>
              <a:spcBef>
                <a:spcPts val="0"/>
              </a:spcBef>
              <a:spcAft>
                <a:spcPts val="0"/>
              </a:spcAft>
              <a:buSzPts val="2800"/>
              <a:buFont typeface="Arial"/>
              <a:buChar char="●"/>
            </a:pPr>
            <a:r>
              <a:rPr lang="en-GB">
                <a:highlight>
                  <a:schemeClr val="lt1"/>
                </a:highlight>
                <a:latin typeface="Arial"/>
                <a:ea typeface="Arial"/>
                <a:cs typeface="Arial"/>
                <a:sym typeface="Arial"/>
              </a:rPr>
              <a:t>Accuracy testing and analysis.</a:t>
            </a:r>
            <a:endParaRPr>
              <a:highlight>
                <a:schemeClr val="lt1"/>
              </a:highlight>
              <a:latin typeface="Arial"/>
              <a:ea typeface="Arial"/>
              <a:cs typeface="Arial"/>
              <a:sym typeface="Arial"/>
            </a:endParaRPr>
          </a:p>
          <a:p>
            <a:pPr marL="457200" lvl="0" indent="0" algn="l" rtl="0">
              <a:lnSpc>
                <a:spcPct val="115000"/>
              </a:lnSpc>
              <a:spcBef>
                <a:spcPts val="0"/>
              </a:spcBef>
              <a:spcAft>
                <a:spcPts val="0"/>
              </a:spcAft>
              <a:buSzPts val="1800"/>
              <a:buNone/>
            </a:pPr>
            <a:endParaRPr>
              <a:highlight>
                <a:schemeClr val="lt1"/>
              </a:highlight>
              <a:latin typeface="Arial"/>
              <a:ea typeface="Arial"/>
              <a:cs typeface="Arial"/>
              <a:sym typeface="Arial"/>
            </a:endParaRPr>
          </a:p>
          <a:p>
            <a:pPr marL="0" lvl="0" indent="0" algn="l" rtl="0">
              <a:lnSpc>
                <a:spcPct val="115000"/>
              </a:lnSpc>
              <a:spcBef>
                <a:spcPts val="1000"/>
              </a:spcBef>
              <a:spcAft>
                <a:spcPts val="0"/>
              </a:spcAft>
              <a:buSzPts val="1800"/>
              <a:buNone/>
            </a:pPr>
            <a:endParaRPr>
              <a:highlight>
                <a:schemeClr val="lt1"/>
              </a:highlight>
              <a:latin typeface="Arial"/>
              <a:ea typeface="Arial"/>
              <a:cs typeface="Arial"/>
              <a:sym typeface="Arial"/>
            </a:endParaRPr>
          </a:p>
        </p:txBody>
      </p:sp>
      <p:sp>
        <p:nvSpPr>
          <p:cNvPr id="174" name="Google Shape;174;p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2000"/>
              <a:buFont typeface="Arial"/>
              <a:buNone/>
            </a:pPr>
            <a:fld id="{00000000-1234-1234-1234-123412341234}" type="slidenum">
              <a:rPr lang="en-GB" sz="2000">
                <a:latin typeface="Arial"/>
                <a:ea typeface="Arial"/>
                <a:cs typeface="Arial"/>
                <a:sym typeface="Arial"/>
              </a:rPr>
              <a:t>12</a:t>
            </a:fld>
            <a:endParaRPr sz="2000">
              <a:latin typeface="Arial"/>
              <a:ea typeface="Arial"/>
              <a:cs typeface="Arial"/>
              <a:sym typeface="Arial"/>
            </a:endParaRPr>
          </a:p>
        </p:txBody>
      </p:sp>
      <p:sp>
        <p:nvSpPr>
          <p:cNvPr id="175" name="Google Shape;175;p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sz="2000">
                <a:latin typeface="Arial"/>
                <a:ea typeface="Arial"/>
                <a:cs typeface="Arial"/>
                <a:sym typeface="Arial"/>
              </a:rPr>
              <a:t>9/3/2023</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g1f70511175d_0_71"/>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GB" b="1"/>
              <a:t>Dataset Description</a:t>
            </a:r>
            <a:endParaRPr b="1"/>
          </a:p>
        </p:txBody>
      </p:sp>
      <p:sp>
        <p:nvSpPr>
          <p:cNvPr id="181" name="Google Shape;181;g1f70511175d_0_71"/>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457200" lvl="0" indent="-406400" algn="l" rtl="0">
              <a:lnSpc>
                <a:spcPct val="115000"/>
              </a:lnSpc>
              <a:spcBef>
                <a:spcPts val="1000"/>
              </a:spcBef>
              <a:spcAft>
                <a:spcPts val="0"/>
              </a:spcAft>
              <a:buSzPts val="2800"/>
              <a:buChar char="●"/>
            </a:pPr>
            <a:r>
              <a:rPr lang="en-GB"/>
              <a:t>Source of Dataset : kaggle (</a:t>
            </a:r>
            <a:r>
              <a:rPr lang="en-GB">
                <a:solidFill>
                  <a:srgbClr val="202124"/>
                </a:solidFill>
                <a:highlight>
                  <a:srgbClr val="FFFFFF"/>
                </a:highlight>
                <a:latin typeface="Arial"/>
                <a:ea typeface="Arial"/>
                <a:cs typeface="Arial"/>
                <a:sym typeface="Arial"/>
              </a:rPr>
              <a:t>Crop Recommendation Dataset</a:t>
            </a:r>
            <a:r>
              <a:rPr lang="en-GB"/>
              <a:t>)</a:t>
            </a:r>
            <a:endParaRPr/>
          </a:p>
          <a:p>
            <a:pPr marL="457200" lvl="0" indent="-406400" algn="l" rtl="0">
              <a:lnSpc>
                <a:spcPct val="115000"/>
              </a:lnSpc>
              <a:spcBef>
                <a:spcPts val="0"/>
              </a:spcBef>
              <a:spcAft>
                <a:spcPts val="0"/>
              </a:spcAft>
              <a:buSzPts val="2800"/>
              <a:buChar char="●"/>
            </a:pPr>
            <a:r>
              <a:rPr lang="en-GB"/>
              <a:t>The dataset comprised of 2200 data points</a:t>
            </a:r>
            <a:endParaRPr/>
          </a:p>
          <a:p>
            <a:pPr marL="457200" lvl="0" indent="-406400" algn="l" rtl="0">
              <a:lnSpc>
                <a:spcPct val="115000"/>
              </a:lnSpc>
              <a:spcBef>
                <a:spcPts val="0"/>
              </a:spcBef>
              <a:spcAft>
                <a:spcPts val="0"/>
              </a:spcAft>
              <a:buSzPts val="2800"/>
              <a:buChar char="●"/>
            </a:pPr>
            <a:r>
              <a:rPr lang="en-GB"/>
              <a:t>Number of classes: 22 crops</a:t>
            </a:r>
            <a:endParaRPr/>
          </a:p>
          <a:p>
            <a:pPr marL="457200" lvl="0" indent="-406400" algn="l" rtl="0">
              <a:lnSpc>
                <a:spcPct val="115000"/>
              </a:lnSpc>
              <a:spcBef>
                <a:spcPts val="0"/>
              </a:spcBef>
              <a:spcAft>
                <a:spcPts val="0"/>
              </a:spcAft>
              <a:buSzPts val="2800"/>
              <a:buChar char="●"/>
            </a:pPr>
            <a:r>
              <a:rPr lang="en-GB"/>
              <a:t>Each crops has 100 data points</a:t>
            </a:r>
            <a:endParaRPr/>
          </a:p>
          <a:p>
            <a:pPr marL="457200" lvl="0" indent="-406400" algn="l" rtl="0">
              <a:lnSpc>
                <a:spcPct val="115000"/>
              </a:lnSpc>
              <a:spcBef>
                <a:spcPts val="0"/>
              </a:spcBef>
              <a:spcAft>
                <a:spcPts val="0"/>
              </a:spcAft>
              <a:buSzPts val="2800"/>
              <a:buChar char="●"/>
            </a:pPr>
            <a:r>
              <a:rPr lang="en-GB"/>
              <a:t>Features used from the dataset: N, P, K, pH, Temperature and Humidity</a:t>
            </a:r>
            <a:endParaRPr/>
          </a:p>
          <a:p>
            <a:pPr marL="457200" lvl="0" indent="-406400" algn="l" rtl="0">
              <a:lnSpc>
                <a:spcPct val="115000"/>
              </a:lnSpc>
              <a:spcBef>
                <a:spcPts val="0"/>
              </a:spcBef>
              <a:spcAft>
                <a:spcPts val="0"/>
              </a:spcAft>
              <a:buSzPts val="2800"/>
              <a:buChar char="●"/>
            </a:pPr>
            <a:r>
              <a:rPr lang="en-GB"/>
              <a:t>The dataset was split into train test set in the ratio of 80:20</a:t>
            </a:r>
            <a:endParaRPr/>
          </a:p>
        </p:txBody>
      </p:sp>
      <p:sp>
        <p:nvSpPr>
          <p:cNvPr id="182" name="Google Shape;182;g1f70511175d_0_7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000"/>
              <a:buNone/>
            </a:pPr>
            <a:fld id="{00000000-1234-1234-1234-123412341234}" type="slidenum">
              <a:rPr lang="en-GB" sz="2000">
                <a:latin typeface="Arial"/>
                <a:ea typeface="Arial"/>
                <a:cs typeface="Arial"/>
                <a:sym typeface="Arial"/>
              </a:rPr>
              <a:t>13</a:t>
            </a:fld>
            <a:endParaRPr sz="2000">
              <a:latin typeface="Arial"/>
              <a:ea typeface="Arial"/>
              <a:cs typeface="Arial"/>
              <a:sym typeface="Arial"/>
            </a:endParaRPr>
          </a:p>
        </p:txBody>
      </p:sp>
      <p:sp>
        <p:nvSpPr>
          <p:cNvPr id="183" name="Google Shape;183;g1f70511175d_0_7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sz="2000">
                <a:latin typeface="Arial"/>
                <a:ea typeface="Arial"/>
                <a:cs typeface="Arial"/>
                <a:sym typeface="Arial"/>
              </a:rPr>
              <a:t>9/3/2023</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9"/>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GB" sz="4000" b="1">
                <a:latin typeface="Arial"/>
                <a:ea typeface="Arial"/>
                <a:cs typeface="Arial"/>
                <a:sym typeface="Arial"/>
              </a:rPr>
              <a:t>Methodology - Logistic Regression</a:t>
            </a:r>
            <a:endParaRPr sz="4000" b="1">
              <a:latin typeface="Arial"/>
              <a:ea typeface="Arial"/>
              <a:cs typeface="Arial"/>
              <a:sym typeface="Arial"/>
            </a:endParaRPr>
          </a:p>
        </p:txBody>
      </p:sp>
      <p:sp>
        <p:nvSpPr>
          <p:cNvPr id="189" name="Google Shape;189;p9"/>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457200" lvl="0" indent="-406400" algn="l" rtl="0">
              <a:lnSpc>
                <a:spcPct val="115000"/>
              </a:lnSpc>
              <a:spcBef>
                <a:spcPts val="1000"/>
              </a:spcBef>
              <a:spcAft>
                <a:spcPts val="0"/>
              </a:spcAft>
              <a:buSzPts val="2800"/>
              <a:buFont typeface="Arial"/>
              <a:buChar char="●"/>
            </a:pPr>
            <a:r>
              <a:rPr lang="en-GB">
                <a:latin typeface="Arial"/>
                <a:ea typeface="Arial"/>
                <a:cs typeface="Arial"/>
                <a:sym typeface="Arial"/>
              </a:rPr>
              <a:t>Model for binary classification.</a:t>
            </a:r>
            <a:endParaRPr>
              <a:latin typeface="Arial"/>
              <a:ea typeface="Arial"/>
              <a:cs typeface="Arial"/>
              <a:sym typeface="Arial"/>
            </a:endParaRPr>
          </a:p>
          <a:p>
            <a:pPr marL="457200" lvl="0" indent="-406400" algn="l" rtl="0">
              <a:lnSpc>
                <a:spcPct val="115000"/>
              </a:lnSpc>
              <a:spcBef>
                <a:spcPts val="0"/>
              </a:spcBef>
              <a:spcAft>
                <a:spcPts val="0"/>
              </a:spcAft>
              <a:buSzPts val="2800"/>
              <a:buFont typeface="Arial"/>
              <a:buChar char="●"/>
            </a:pPr>
            <a:r>
              <a:rPr lang="en-GB">
                <a:latin typeface="Arial"/>
                <a:ea typeface="Arial"/>
                <a:cs typeface="Arial"/>
                <a:sym typeface="Arial"/>
              </a:rPr>
              <a:t>Uses sigmoid function to map inputs to output of 0/1.</a:t>
            </a:r>
            <a:endParaRPr>
              <a:latin typeface="Arial"/>
              <a:ea typeface="Arial"/>
              <a:cs typeface="Arial"/>
              <a:sym typeface="Arial"/>
            </a:endParaRPr>
          </a:p>
          <a:p>
            <a:pPr marL="457200" lvl="0" indent="-406400" algn="l" rtl="0">
              <a:lnSpc>
                <a:spcPct val="115000"/>
              </a:lnSpc>
              <a:spcBef>
                <a:spcPts val="0"/>
              </a:spcBef>
              <a:spcAft>
                <a:spcPts val="0"/>
              </a:spcAft>
              <a:buSzPts val="2800"/>
              <a:buFont typeface="Arial"/>
              <a:buChar char="●"/>
            </a:pPr>
            <a:r>
              <a:rPr lang="en-GB">
                <a:latin typeface="Arial"/>
                <a:ea typeface="Arial"/>
                <a:cs typeface="Arial"/>
                <a:sym typeface="Arial"/>
              </a:rPr>
              <a:t>Uses one-vs-one or one-vs-all method for multiclass classification.</a:t>
            </a:r>
            <a:endParaRPr>
              <a:latin typeface="Arial"/>
              <a:ea typeface="Arial"/>
              <a:cs typeface="Arial"/>
              <a:sym typeface="Arial"/>
            </a:endParaRPr>
          </a:p>
          <a:p>
            <a:pPr marL="457200" lvl="0" indent="-406400" algn="l" rtl="0">
              <a:lnSpc>
                <a:spcPct val="115000"/>
              </a:lnSpc>
              <a:spcBef>
                <a:spcPts val="0"/>
              </a:spcBef>
              <a:spcAft>
                <a:spcPts val="0"/>
              </a:spcAft>
              <a:buSzPts val="2800"/>
              <a:buFont typeface="Arial"/>
              <a:buChar char="●"/>
            </a:pPr>
            <a:r>
              <a:rPr lang="en-GB">
                <a:highlight>
                  <a:schemeClr val="lt1"/>
                </a:highlight>
                <a:latin typeface="Arial"/>
                <a:ea typeface="Arial"/>
                <a:cs typeface="Arial"/>
                <a:sym typeface="Arial"/>
              </a:rPr>
              <a:t>Regularization to control overfitting by reducing large weights.</a:t>
            </a:r>
            <a:endParaRPr>
              <a:highlight>
                <a:schemeClr val="lt1"/>
              </a:highlight>
              <a:latin typeface="Arial"/>
              <a:ea typeface="Arial"/>
              <a:cs typeface="Arial"/>
              <a:sym typeface="Arial"/>
            </a:endParaRPr>
          </a:p>
        </p:txBody>
      </p:sp>
      <p:sp>
        <p:nvSpPr>
          <p:cNvPr id="190" name="Google Shape;190;p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2000"/>
              <a:buFont typeface="Arial"/>
              <a:buNone/>
            </a:pPr>
            <a:fld id="{00000000-1234-1234-1234-123412341234}" type="slidenum">
              <a:rPr lang="en-GB" sz="2000"/>
              <a:t>14</a:t>
            </a:fld>
            <a:endParaRPr sz="2000"/>
          </a:p>
        </p:txBody>
      </p:sp>
      <p:sp>
        <p:nvSpPr>
          <p:cNvPr id="191" name="Google Shape;191;p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sz="2000">
                <a:latin typeface="Arial"/>
                <a:ea typeface="Arial"/>
                <a:cs typeface="Arial"/>
                <a:sym typeface="Arial"/>
              </a:rPr>
              <a:t>9/3/2023</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0"/>
          <p:cNvSpPr txBox="1">
            <a:spLocks noGrp="1"/>
          </p:cNvSpPr>
          <p:nvPr>
            <p:ph type="title"/>
          </p:nvPr>
        </p:nvSpPr>
        <p:spPr>
          <a:xfrm>
            <a:off x="838200" y="196400"/>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GB" sz="4000" b="1">
                <a:latin typeface="Arial"/>
                <a:ea typeface="Arial"/>
                <a:cs typeface="Arial"/>
                <a:sym typeface="Arial"/>
              </a:rPr>
              <a:t>Methodology - Neural Network</a:t>
            </a:r>
            <a:endParaRPr b="1"/>
          </a:p>
        </p:txBody>
      </p:sp>
      <p:sp>
        <p:nvSpPr>
          <p:cNvPr id="197" name="Google Shape;197;p10"/>
          <p:cNvSpPr txBox="1">
            <a:spLocks noGrp="1"/>
          </p:cNvSpPr>
          <p:nvPr>
            <p:ph type="body" idx="1"/>
          </p:nvPr>
        </p:nvSpPr>
        <p:spPr>
          <a:xfrm>
            <a:off x="838200" y="1377450"/>
            <a:ext cx="10515600" cy="4351200"/>
          </a:xfrm>
          <a:prstGeom prst="rect">
            <a:avLst/>
          </a:prstGeom>
          <a:noFill/>
          <a:ln>
            <a:noFill/>
          </a:ln>
        </p:spPr>
        <p:txBody>
          <a:bodyPr spcFirstLastPara="1" wrap="square" lIns="91425" tIns="45700" rIns="91425" bIns="45700" anchor="t" anchorCtr="0">
            <a:noAutofit/>
          </a:bodyPr>
          <a:lstStyle/>
          <a:p>
            <a:pPr marL="457200" lvl="0" indent="-406400" algn="l" rtl="0">
              <a:lnSpc>
                <a:spcPct val="115000"/>
              </a:lnSpc>
              <a:spcBef>
                <a:spcPts val="1000"/>
              </a:spcBef>
              <a:spcAft>
                <a:spcPts val="0"/>
              </a:spcAft>
              <a:buSzPts val="2800"/>
              <a:buFont typeface="Arial"/>
              <a:buChar char="●"/>
            </a:pPr>
            <a:r>
              <a:rPr lang="en-GB">
                <a:latin typeface="Arial"/>
                <a:ea typeface="Arial"/>
                <a:cs typeface="Arial"/>
                <a:sym typeface="Arial"/>
              </a:rPr>
              <a:t>Modeled after the human brain structure.</a:t>
            </a:r>
            <a:endParaRPr>
              <a:latin typeface="Arial"/>
              <a:ea typeface="Arial"/>
              <a:cs typeface="Arial"/>
              <a:sym typeface="Arial"/>
            </a:endParaRPr>
          </a:p>
          <a:p>
            <a:pPr marL="457200" lvl="0" indent="-406400" algn="l" rtl="0">
              <a:lnSpc>
                <a:spcPct val="115000"/>
              </a:lnSpc>
              <a:spcBef>
                <a:spcPts val="0"/>
              </a:spcBef>
              <a:spcAft>
                <a:spcPts val="0"/>
              </a:spcAft>
              <a:buSzPts val="2800"/>
              <a:buFont typeface="Arial"/>
              <a:buChar char="●"/>
            </a:pPr>
            <a:r>
              <a:rPr lang="en-GB">
                <a:latin typeface="Arial"/>
                <a:ea typeface="Arial"/>
                <a:cs typeface="Arial"/>
                <a:sym typeface="Arial"/>
              </a:rPr>
              <a:t>Consists of interconnected nodes called neurons.</a:t>
            </a:r>
            <a:endParaRPr>
              <a:latin typeface="Arial"/>
              <a:ea typeface="Arial"/>
              <a:cs typeface="Arial"/>
              <a:sym typeface="Arial"/>
            </a:endParaRPr>
          </a:p>
          <a:p>
            <a:pPr marL="457200" lvl="0" indent="-406400" algn="l" rtl="0">
              <a:lnSpc>
                <a:spcPct val="115000"/>
              </a:lnSpc>
              <a:spcBef>
                <a:spcPts val="0"/>
              </a:spcBef>
              <a:spcAft>
                <a:spcPts val="0"/>
              </a:spcAft>
              <a:buSzPts val="2800"/>
              <a:buFont typeface="Arial"/>
              <a:buChar char="●"/>
            </a:pPr>
            <a:r>
              <a:rPr lang="en-GB">
                <a:latin typeface="Arial"/>
                <a:ea typeface="Arial"/>
                <a:cs typeface="Arial"/>
                <a:sym typeface="Arial"/>
              </a:rPr>
              <a:t>Consists of input, hidden and output layer with multiple neurons.</a:t>
            </a:r>
            <a:endParaRPr>
              <a:latin typeface="Arial"/>
              <a:ea typeface="Arial"/>
              <a:cs typeface="Arial"/>
              <a:sym typeface="Arial"/>
            </a:endParaRPr>
          </a:p>
          <a:p>
            <a:pPr marL="457200" lvl="0" indent="-406400" algn="l" rtl="0">
              <a:lnSpc>
                <a:spcPct val="115000"/>
              </a:lnSpc>
              <a:spcBef>
                <a:spcPts val="0"/>
              </a:spcBef>
              <a:spcAft>
                <a:spcPts val="0"/>
              </a:spcAft>
              <a:buSzPts val="2800"/>
              <a:buFont typeface="Arial"/>
              <a:buChar char="●"/>
            </a:pPr>
            <a:r>
              <a:rPr lang="en-GB">
                <a:latin typeface="Arial"/>
                <a:ea typeface="Arial"/>
                <a:cs typeface="Arial"/>
                <a:sym typeface="Arial"/>
              </a:rPr>
              <a:t>Performs forward propagation and backward propagation</a:t>
            </a:r>
            <a:endParaRPr>
              <a:latin typeface="Arial"/>
              <a:ea typeface="Arial"/>
              <a:cs typeface="Arial"/>
              <a:sym typeface="Arial"/>
            </a:endParaRPr>
          </a:p>
          <a:p>
            <a:pPr marL="457200" lvl="0" indent="-406400" algn="l" rtl="0">
              <a:lnSpc>
                <a:spcPct val="115000"/>
              </a:lnSpc>
              <a:spcBef>
                <a:spcPts val="0"/>
              </a:spcBef>
              <a:spcAft>
                <a:spcPts val="0"/>
              </a:spcAft>
              <a:buSzPts val="2800"/>
              <a:buFont typeface="Arial"/>
              <a:buChar char="●"/>
            </a:pPr>
            <a:r>
              <a:rPr lang="en-GB">
                <a:latin typeface="Arial"/>
                <a:ea typeface="Arial"/>
                <a:cs typeface="Arial"/>
                <a:sym typeface="Arial"/>
              </a:rPr>
              <a:t>Learns by adjusting parameters using gradient descent</a:t>
            </a:r>
            <a:endParaRPr>
              <a:latin typeface="Arial"/>
              <a:ea typeface="Arial"/>
              <a:cs typeface="Arial"/>
              <a:sym typeface="Arial"/>
            </a:endParaRPr>
          </a:p>
          <a:p>
            <a:pPr marL="457200" lvl="0" indent="-406400" algn="l" rtl="0">
              <a:lnSpc>
                <a:spcPct val="115000"/>
              </a:lnSpc>
              <a:spcBef>
                <a:spcPts val="0"/>
              </a:spcBef>
              <a:spcAft>
                <a:spcPts val="0"/>
              </a:spcAft>
              <a:buSzPts val="2800"/>
              <a:buFont typeface="Arial"/>
              <a:buChar char="●"/>
            </a:pPr>
            <a:r>
              <a:rPr lang="en-GB">
                <a:latin typeface="Arial"/>
                <a:ea typeface="Arial"/>
                <a:cs typeface="Arial"/>
                <a:sym typeface="Arial"/>
              </a:rPr>
              <a:t>Adjusts the parameters using the computed gradient to reduce overall cost</a:t>
            </a:r>
            <a:endParaRPr>
              <a:latin typeface="Arial"/>
              <a:ea typeface="Arial"/>
              <a:cs typeface="Arial"/>
              <a:sym typeface="Arial"/>
            </a:endParaRPr>
          </a:p>
          <a:p>
            <a:pPr marL="914400" lvl="0" indent="0" algn="l" rtl="0">
              <a:lnSpc>
                <a:spcPct val="115000"/>
              </a:lnSpc>
              <a:spcBef>
                <a:spcPts val="1000"/>
              </a:spcBef>
              <a:spcAft>
                <a:spcPts val="0"/>
              </a:spcAft>
              <a:buSzPts val="1800"/>
              <a:buNone/>
            </a:pPr>
            <a:endParaRPr>
              <a:latin typeface="Arial"/>
              <a:ea typeface="Arial"/>
              <a:cs typeface="Arial"/>
              <a:sym typeface="Arial"/>
            </a:endParaRPr>
          </a:p>
        </p:txBody>
      </p:sp>
      <p:sp>
        <p:nvSpPr>
          <p:cNvPr id="198" name="Google Shape;198;p1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2000"/>
              <a:buFont typeface="Arial"/>
              <a:buNone/>
            </a:pPr>
            <a:fld id="{00000000-1234-1234-1234-123412341234}" type="slidenum">
              <a:rPr lang="en-GB" sz="2000"/>
              <a:t>15</a:t>
            </a:fld>
            <a:endParaRPr sz="2000"/>
          </a:p>
        </p:txBody>
      </p:sp>
      <p:sp>
        <p:nvSpPr>
          <p:cNvPr id="199" name="Google Shape;199;p1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sz="2000">
                <a:latin typeface="Arial"/>
                <a:ea typeface="Arial"/>
                <a:cs typeface="Arial"/>
                <a:sym typeface="Arial"/>
              </a:rPr>
              <a:t>9/3/2023</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GB" sz="4000" b="1">
                <a:latin typeface="Arial"/>
                <a:ea typeface="Arial"/>
                <a:cs typeface="Arial"/>
                <a:sym typeface="Arial"/>
              </a:rPr>
              <a:t>Methodology - Neural Network</a:t>
            </a:r>
            <a:endParaRPr/>
          </a:p>
        </p:txBody>
      </p:sp>
      <p:sp>
        <p:nvSpPr>
          <p:cNvPr id="205" name="Google Shape;205;p1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2000"/>
              <a:buFont typeface="Arial"/>
              <a:buNone/>
            </a:pPr>
            <a:fld id="{00000000-1234-1234-1234-123412341234}" type="slidenum">
              <a:rPr lang="en-GB" sz="2000">
                <a:latin typeface="Arial"/>
                <a:ea typeface="Arial"/>
                <a:cs typeface="Arial"/>
                <a:sym typeface="Arial"/>
              </a:rPr>
              <a:t>16</a:t>
            </a:fld>
            <a:endParaRPr sz="2000">
              <a:latin typeface="Arial"/>
              <a:ea typeface="Arial"/>
              <a:cs typeface="Arial"/>
              <a:sym typeface="Arial"/>
            </a:endParaRPr>
          </a:p>
        </p:txBody>
      </p:sp>
      <p:sp>
        <p:nvSpPr>
          <p:cNvPr id="206" name="Google Shape;206;p11"/>
          <p:cNvSpPr txBox="1"/>
          <p:nvPr/>
        </p:nvSpPr>
        <p:spPr>
          <a:xfrm>
            <a:off x="4083625" y="6105900"/>
            <a:ext cx="34110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GB" sz="1600" b="0" i="0" u="none" strike="noStrike" cap="none">
                <a:solidFill>
                  <a:srgbClr val="000000"/>
                </a:solidFill>
                <a:latin typeface="Arial"/>
                <a:ea typeface="Arial"/>
                <a:cs typeface="Arial"/>
                <a:sym typeface="Arial"/>
              </a:rPr>
              <a:t>Figure </a:t>
            </a:r>
            <a:r>
              <a:rPr lang="en-GB" sz="1600"/>
              <a:t>2</a:t>
            </a:r>
            <a:r>
              <a:rPr lang="en-GB" sz="1600" b="0" i="0" u="none" strike="noStrike" cap="none">
                <a:solidFill>
                  <a:srgbClr val="000000"/>
                </a:solidFill>
                <a:latin typeface="Arial"/>
                <a:ea typeface="Arial"/>
                <a:cs typeface="Arial"/>
                <a:sym typeface="Arial"/>
              </a:rPr>
              <a:t> : Artificial Neural Network</a:t>
            </a:r>
            <a:endParaRPr sz="1600" b="0" i="0" u="none" strike="noStrike" cap="none">
              <a:solidFill>
                <a:srgbClr val="000000"/>
              </a:solidFill>
              <a:latin typeface="Arial"/>
              <a:ea typeface="Arial"/>
              <a:cs typeface="Arial"/>
              <a:sym typeface="Arial"/>
            </a:endParaRPr>
          </a:p>
        </p:txBody>
      </p:sp>
      <p:sp>
        <p:nvSpPr>
          <p:cNvPr id="207" name="Google Shape;207;p1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sz="2000">
                <a:latin typeface="Arial"/>
                <a:ea typeface="Arial"/>
                <a:cs typeface="Arial"/>
                <a:sym typeface="Arial"/>
              </a:rPr>
              <a:t>9/3/2023</a:t>
            </a:r>
            <a:endParaRPr/>
          </a:p>
        </p:txBody>
      </p:sp>
      <p:pic>
        <p:nvPicPr>
          <p:cNvPr id="208" name="Google Shape;208;p11"/>
          <p:cNvPicPr preferRelativeResize="0"/>
          <p:nvPr/>
        </p:nvPicPr>
        <p:blipFill rotWithShape="1">
          <a:blip r:embed="rId3">
            <a:alphaModFix/>
          </a:blip>
          <a:srcRect b="-10680"/>
          <a:stretch/>
        </p:blipFill>
        <p:spPr>
          <a:xfrm>
            <a:off x="899325" y="1466875"/>
            <a:ext cx="9779599" cy="45491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GB" sz="4000" b="1">
                <a:latin typeface="Arial"/>
                <a:ea typeface="Arial"/>
                <a:cs typeface="Arial"/>
                <a:sym typeface="Arial"/>
              </a:rPr>
              <a:t>Methodology- Support Vector Machine</a:t>
            </a:r>
            <a:endParaRPr sz="4000" b="1">
              <a:latin typeface="Arial"/>
              <a:ea typeface="Arial"/>
              <a:cs typeface="Arial"/>
              <a:sym typeface="Arial"/>
            </a:endParaRPr>
          </a:p>
        </p:txBody>
      </p:sp>
      <p:sp>
        <p:nvSpPr>
          <p:cNvPr id="214" name="Google Shape;214;p12"/>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457200" lvl="0" indent="-406400" algn="l" rtl="0">
              <a:lnSpc>
                <a:spcPct val="115000"/>
              </a:lnSpc>
              <a:spcBef>
                <a:spcPts val="1000"/>
              </a:spcBef>
              <a:spcAft>
                <a:spcPts val="0"/>
              </a:spcAft>
              <a:buSzPts val="2800"/>
              <a:buChar char="●"/>
            </a:pPr>
            <a:r>
              <a:rPr lang="en-GB">
                <a:highlight>
                  <a:schemeClr val="lt1"/>
                </a:highlight>
                <a:latin typeface="Arial"/>
                <a:ea typeface="Arial"/>
                <a:cs typeface="Arial"/>
                <a:sym typeface="Arial"/>
              </a:rPr>
              <a:t>A supervised learning algorithm used for classification and regression analysis.</a:t>
            </a:r>
            <a:endParaRPr>
              <a:highlight>
                <a:schemeClr val="lt1"/>
              </a:highlight>
              <a:latin typeface="Arial"/>
              <a:ea typeface="Arial"/>
              <a:cs typeface="Arial"/>
              <a:sym typeface="Arial"/>
            </a:endParaRPr>
          </a:p>
          <a:p>
            <a:pPr marL="457200" lvl="0" indent="-406400" algn="l" rtl="0">
              <a:lnSpc>
                <a:spcPct val="115000"/>
              </a:lnSpc>
              <a:spcBef>
                <a:spcPts val="0"/>
              </a:spcBef>
              <a:spcAft>
                <a:spcPts val="0"/>
              </a:spcAft>
              <a:buSzPts val="2800"/>
              <a:buChar char="●"/>
            </a:pPr>
            <a:r>
              <a:rPr lang="en-GB">
                <a:highlight>
                  <a:schemeClr val="lt1"/>
                </a:highlight>
                <a:latin typeface="Arial"/>
                <a:ea typeface="Arial"/>
                <a:cs typeface="Arial"/>
                <a:sym typeface="Arial"/>
              </a:rPr>
              <a:t>Finds the best hyperplane between classes in high dimensional space.</a:t>
            </a:r>
            <a:endParaRPr>
              <a:highlight>
                <a:schemeClr val="lt1"/>
              </a:highlight>
              <a:latin typeface="Arial"/>
              <a:ea typeface="Arial"/>
              <a:cs typeface="Arial"/>
              <a:sym typeface="Arial"/>
            </a:endParaRPr>
          </a:p>
          <a:p>
            <a:pPr marL="457200" lvl="0" indent="-406400" algn="l" rtl="0">
              <a:lnSpc>
                <a:spcPct val="115000"/>
              </a:lnSpc>
              <a:spcBef>
                <a:spcPts val="0"/>
              </a:spcBef>
              <a:spcAft>
                <a:spcPts val="0"/>
              </a:spcAft>
              <a:buSzPts val="2800"/>
              <a:buChar char="●"/>
            </a:pPr>
            <a:r>
              <a:rPr lang="en-GB">
                <a:highlight>
                  <a:schemeClr val="lt1"/>
                </a:highlight>
                <a:latin typeface="Arial"/>
                <a:ea typeface="Arial"/>
                <a:cs typeface="Arial"/>
                <a:sym typeface="Arial"/>
              </a:rPr>
              <a:t>Maximizes the distance between the separating hyperplane and the support vectors.</a:t>
            </a:r>
            <a:endParaRPr>
              <a:highlight>
                <a:schemeClr val="lt1"/>
              </a:highlight>
              <a:latin typeface="Arial"/>
              <a:ea typeface="Arial"/>
              <a:cs typeface="Arial"/>
              <a:sym typeface="Arial"/>
            </a:endParaRPr>
          </a:p>
          <a:p>
            <a:pPr marL="457200" lvl="0" indent="-406400" algn="l" rtl="0">
              <a:lnSpc>
                <a:spcPct val="115000"/>
              </a:lnSpc>
              <a:spcBef>
                <a:spcPts val="0"/>
              </a:spcBef>
              <a:spcAft>
                <a:spcPts val="0"/>
              </a:spcAft>
              <a:buSzPts val="2800"/>
              <a:buChar char="●"/>
            </a:pPr>
            <a:r>
              <a:rPr lang="en-GB">
                <a:highlight>
                  <a:schemeClr val="lt1"/>
                </a:highlight>
                <a:latin typeface="Arial"/>
                <a:ea typeface="Arial"/>
                <a:cs typeface="Arial"/>
                <a:sym typeface="Arial"/>
              </a:rPr>
              <a:t>Uses a kernel function to transform the input data into a higher dimensional space.</a:t>
            </a:r>
            <a:endParaRPr>
              <a:highlight>
                <a:schemeClr val="lt1"/>
              </a:highlight>
              <a:latin typeface="Arial"/>
              <a:ea typeface="Arial"/>
              <a:cs typeface="Arial"/>
              <a:sym typeface="Arial"/>
            </a:endParaRPr>
          </a:p>
        </p:txBody>
      </p:sp>
      <p:sp>
        <p:nvSpPr>
          <p:cNvPr id="215" name="Google Shape;215;p1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2000"/>
              <a:buFont typeface="Arial"/>
              <a:buNone/>
            </a:pPr>
            <a:fld id="{00000000-1234-1234-1234-123412341234}" type="slidenum">
              <a:rPr lang="en-GB" sz="2000">
                <a:latin typeface="Arial"/>
                <a:ea typeface="Arial"/>
                <a:cs typeface="Arial"/>
                <a:sym typeface="Arial"/>
              </a:rPr>
              <a:t>17</a:t>
            </a:fld>
            <a:endParaRPr sz="2000">
              <a:latin typeface="Arial"/>
              <a:ea typeface="Arial"/>
              <a:cs typeface="Arial"/>
              <a:sym typeface="Arial"/>
            </a:endParaRPr>
          </a:p>
        </p:txBody>
      </p:sp>
      <p:sp>
        <p:nvSpPr>
          <p:cNvPr id="216" name="Google Shape;216;p1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sz="2000">
                <a:latin typeface="Arial"/>
                <a:ea typeface="Arial"/>
                <a:cs typeface="Arial"/>
                <a:sym typeface="Arial"/>
              </a:rPr>
              <a:t>9/3/2023</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GB" sz="4000" b="1">
                <a:latin typeface="Arial"/>
                <a:ea typeface="Arial"/>
                <a:cs typeface="Arial"/>
                <a:sym typeface="Arial"/>
              </a:rPr>
              <a:t>Methodology - Support Vector Machines</a:t>
            </a:r>
            <a:endParaRPr sz="4000" b="1">
              <a:latin typeface="Arial"/>
              <a:ea typeface="Arial"/>
              <a:cs typeface="Arial"/>
              <a:sym typeface="Arial"/>
            </a:endParaRPr>
          </a:p>
        </p:txBody>
      </p:sp>
      <p:sp>
        <p:nvSpPr>
          <p:cNvPr id="222" name="Google Shape;222;p1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2000"/>
              <a:buFont typeface="Arial"/>
              <a:buNone/>
            </a:pPr>
            <a:fld id="{00000000-1234-1234-1234-123412341234}" type="slidenum">
              <a:rPr lang="en-GB" sz="2000">
                <a:latin typeface="Arial"/>
                <a:ea typeface="Arial"/>
                <a:cs typeface="Arial"/>
                <a:sym typeface="Arial"/>
              </a:rPr>
              <a:t>18</a:t>
            </a:fld>
            <a:endParaRPr sz="2000">
              <a:latin typeface="Arial"/>
              <a:ea typeface="Arial"/>
              <a:cs typeface="Arial"/>
              <a:sym typeface="Arial"/>
            </a:endParaRPr>
          </a:p>
        </p:txBody>
      </p:sp>
      <p:sp>
        <p:nvSpPr>
          <p:cNvPr id="223" name="Google Shape;223;p13"/>
          <p:cNvSpPr txBox="1"/>
          <p:nvPr/>
        </p:nvSpPr>
        <p:spPr>
          <a:xfrm>
            <a:off x="4727075" y="5928600"/>
            <a:ext cx="33870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GB" sz="1600" b="0" i="0" u="none" strike="noStrike" cap="none">
                <a:solidFill>
                  <a:srgbClr val="000000"/>
                </a:solidFill>
                <a:latin typeface="Arial"/>
                <a:ea typeface="Arial"/>
                <a:cs typeface="Arial"/>
                <a:sym typeface="Arial"/>
              </a:rPr>
              <a:t>Figure </a:t>
            </a:r>
            <a:r>
              <a:rPr lang="en-GB" sz="1600"/>
              <a:t>3</a:t>
            </a:r>
            <a:r>
              <a:rPr lang="en-GB" sz="1600" b="0" i="0" u="none" strike="noStrike" cap="none">
                <a:solidFill>
                  <a:srgbClr val="000000"/>
                </a:solidFill>
                <a:latin typeface="Arial"/>
                <a:ea typeface="Arial"/>
                <a:cs typeface="Arial"/>
                <a:sym typeface="Arial"/>
              </a:rPr>
              <a:t> : Support Vector Machine</a:t>
            </a:r>
            <a:endParaRPr sz="1600" b="0" i="0" u="none" strike="noStrike" cap="none">
              <a:solidFill>
                <a:srgbClr val="000000"/>
              </a:solidFill>
              <a:latin typeface="Arial"/>
              <a:ea typeface="Arial"/>
              <a:cs typeface="Arial"/>
              <a:sym typeface="Arial"/>
            </a:endParaRPr>
          </a:p>
        </p:txBody>
      </p:sp>
      <p:sp>
        <p:nvSpPr>
          <p:cNvPr id="224" name="Google Shape;224;p1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sz="2000">
                <a:latin typeface="Arial"/>
                <a:ea typeface="Arial"/>
                <a:cs typeface="Arial"/>
                <a:sym typeface="Arial"/>
              </a:rPr>
              <a:t>9/3/2023</a:t>
            </a:r>
            <a:endParaRPr/>
          </a:p>
        </p:txBody>
      </p:sp>
      <p:pic>
        <p:nvPicPr>
          <p:cNvPr id="225" name="Google Shape;225;p13"/>
          <p:cNvPicPr preferRelativeResize="0"/>
          <p:nvPr/>
        </p:nvPicPr>
        <p:blipFill>
          <a:blip r:embed="rId3">
            <a:alphaModFix/>
          </a:blip>
          <a:stretch>
            <a:fillRect/>
          </a:stretch>
        </p:blipFill>
        <p:spPr>
          <a:xfrm>
            <a:off x="2988000" y="1723837"/>
            <a:ext cx="5941027" cy="41717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g216a4d09305_0_49"/>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GB" sz="4000" b="1">
                <a:latin typeface="Arial"/>
                <a:ea typeface="Arial"/>
                <a:cs typeface="Arial"/>
                <a:sym typeface="Arial"/>
              </a:rPr>
              <a:t>Methodology - WSN</a:t>
            </a:r>
            <a:endParaRPr/>
          </a:p>
        </p:txBody>
      </p:sp>
      <p:sp>
        <p:nvSpPr>
          <p:cNvPr id="231" name="Google Shape;231;g216a4d09305_0_49"/>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lnSpcReduction="10000"/>
          </a:bodyPr>
          <a:lstStyle/>
          <a:p>
            <a:pPr marL="457200" lvl="0" indent="-406400" algn="l" rtl="0">
              <a:spcBef>
                <a:spcPts val="1000"/>
              </a:spcBef>
              <a:spcAft>
                <a:spcPts val="0"/>
              </a:spcAft>
              <a:buSzPts val="2800"/>
              <a:buChar char="●"/>
            </a:pPr>
            <a:r>
              <a:rPr lang="en-GB"/>
              <a:t>Client-Server Architecture</a:t>
            </a:r>
            <a:endParaRPr/>
          </a:p>
          <a:p>
            <a:pPr marL="914400" lvl="1" indent="-342900" algn="l" rtl="0">
              <a:spcBef>
                <a:spcPts val="0"/>
              </a:spcBef>
              <a:spcAft>
                <a:spcPts val="0"/>
              </a:spcAft>
              <a:buSzPts val="1800"/>
              <a:buChar char="○"/>
            </a:pPr>
            <a:r>
              <a:rPr lang="en-GB"/>
              <a:t>Server node uses STA-AP mode for communication.</a:t>
            </a:r>
            <a:endParaRPr/>
          </a:p>
          <a:p>
            <a:pPr marL="914400" lvl="1" indent="-342900" algn="l" rtl="0">
              <a:spcBef>
                <a:spcPts val="0"/>
              </a:spcBef>
              <a:spcAft>
                <a:spcPts val="0"/>
              </a:spcAft>
              <a:buSzPts val="1800"/>
              <a:buChar char="○"/>
            </a:pPr>
            <a:r>
              <a:rPr lang="en-GB"/>
              <a:t>Client nodes only use STA mode.</a:t>
            </a:r>
            <a:endParaRPr/>
          </a:p>
          <a:p>
            <a:pPr marL="914400" lvl="1" indent="-342900" algn="l" rtl="0">
              <a:spcBef>
                <a:spcPts val="0"/>
              </a:spcBef>
              <a:spcAft>
                <a:spcPts val="0"/>
              </a:spcAft>
              <a:buSzPts val="1800"/>
              <a:buChar char="○"/>
            </a:pPr>
            <a:r>
              <a:rPr lang="en-GB"/>
              <a:t>Client nodes fetches soil parameters and sends data server node.</a:t>
            </a:r>
            <a:endParaRPr/>
          </a:p>
          <a:p>
            <a:pPr marL="914400" lvl="1" indent="-342900" algn="l" rtl="0">
              <a:spcBef>
                <a:spcPts val="0"/>
              </a:spcBef>
              <a:spcAft>
                <a:spcPts val="0"/>
              </a:spcAft>
              <a:buSzPts val="1800"/>
              <a:buChar char="○"/>
            </a:pPr>
            <a:r>
              <a:rPr lang="en-GB"/>
              <a:t>Server node sends the parameter to database server and backend.</a:t>
            </a:r>
            <a:endParaRPr/>
          </a:p>
          <a:p>
            <a:pPr marL="457200" lvl="0" indent="-406400" algn="l" rtl="0">
              <a:spcBef>
                <a:spcPts val="0"/>
              </a:spcBef>
              <a:spcAft>
                <a:spcPts val="0"/>
              </a:spcAft>
              <a:buSzPts val="2800"/>
              <a:buChar char="●"/>
            </a:pPr>
            <a:r>
              <a:rPr lang="en-GB"/>
              <a:t>ESP web server</a:t>
            </a:r>
            <a:endParaRPr/>
          </a:p>
          <a:p>
            <a:pPr marL="914400" lvl="1" indent="-342900" algn="l" rtl="0">
              <a:spcBef>
                <a:spcPts val="0"/>
              </a:spcBef>
              <a:spcAft>
                <a:spcPts val="0"/>
              </a:spcAft>
              <a:buSzPts val="1800"/>
              <a:buChar char="○"/>
            </a:pPr>
            <a:r>
              <a:rPr lang="en-GB"/>
              <a:t>ESP8266 enables web server creation.</a:t>
            </a:r>
            <a:endParaRPr/>
          </a:p>
          <a:p>
            <a:pPr marL="914400" lvl="1" indent="-342900" algn="l" rtl="0">
              <a:spcBef>
                <a:spcPts val="0"/>
              </a:spcBef>
              <a:spcAft>
                <a:spcPts val="0"/>
              </a:spcAft>
              <a:buSzPts val="1800"/>
              <a:buChar char="○"/>
            </a:pPr>
            <a:r>
              <a:rPr lang="en-GB"/>
              <a:t>GET request retrieves data, POST request pushes data.</a:t>
            </a:r>
            <a:endParaRPr/>
          </a:p>
          <a:p>
            <a:pPr marL="457200" lvl="0" indent="-406400" algn="l" rtl="0">
              <a:spcBef>
                <a:spcPts val="0"/>
              </a:spcBef>
              <a:spcAft>
                <a:spcPts val="0"/>
              </a:spcAft>
              <a:buSzPts val="2800"/>
              <a:buChar char="●"/>
            </a:pPr>
            <a:r>
              <a:rPr lang="en-GB"/>
              <a:t>ESP NOW</a:t>
            </a:r>
            <a:endParaRPr/>
          </a:p>
          <a:p>
            <a:pPr marL="914400" lvl="1" indent="-342900" algn="l" rtl="0">
              <a:spcBef>
                <a:spcPts val="0"/>
              </a:spcBef>
              <a:spcAft>
                <a:spcPts val="0"/>
              </a:spcAft>
              <a:buSzPts val="1800"/>
              <a:buChar char="○"/>
            </a:pPr>
            <a:r>
              <a:rPr lang="en-GB"/>
              <a:t>Connects multiple devices for data sharing.</a:t>
            </a:r>
            <a:endParaRPr/>
          </a:p>
          <a:p>
            <a:pPr marL="914400" lvl="1" indent="-342900" algn="l" rtl="0">
              <a:spcBef>
                <a:spcPts val="0"/>
              </a:spcBef>
              <a:spcAft>
                <a:spcPts val="0"/>
              </a:spcAft>
              <a:buSzPts val="1800"/>
              <a:buChar char="○"/>
            </a:pPr>
            <a:r>
              <a:rPr lang="en-GB"/>
              <a:t>Uses vendor-specific action frame for data transfer.</a:t>
            </a:r>
            <a:endParaRPr/>
          </a:p>
          <a:p>
            <a:pPr marL="914400" lvl="1" indent="-342900" algn="l" rtl="0">
              <a:spcBef>
                <a:spcPts val="0"/>
              </a:spcBef>
              <a:spcAft>
                <a:spcPts val="0"/>
              </a:spcAft>
              <a:buSzPts val="1800"/>
              <a:buChar char="○"/>
            </a:pPr>
            <a:r>
              <a:rPr lang="en-GB"/>
              <a:t>Pairing required before communication.</a:t>
            </a:r>
            <a:endParaRPr/>
          </a:p>
          <a:p>
            <a:pPr marL="914400" lvl="1" indent="-342900" algn="l" rtl="0">
              <a:spcBef>
                <a:spcPts val="0"/>
              </a:spcBef>
              <a:spcAft>
                <a:spcPts val="0"/>
              </a:spcAft>
              <a:buSzPts val="1800"/>
              <a:buChar char="○"/>
            </a:pPr>
            <a:r>
              <a:rPr lang="en-GB"/>
              <a:t>Supports one-way and two-way communication, limited peers.</a:t>
            </a:r>
            <a:endParaRPr/>
          </a:p>
        </p:txBody>
      </p:sp>
      <p:sp>
        <p:nvSpPr>
          <p:cNvPr id="232" name="Google Shape;232;g216a4d09305_0_4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sz="2000">
                <a:latin typeface="Arial"/>
                <a:ea typeface="Arial"/>
                <a:cs typeface="Arial"/>
                <a:sym typeface="Arial"/>
              </a:rPr>
              <a:t>9/3/2023</a:t>
            </a:r>
            <a:endParaRPr/>
          </a:p>
        </p:txBody>
      </p:sp>
      <p:sp>
        <p:nvSpPr>
          <p:cNvPr id="233" name="Google Shape;233;g216a4d09305_0_4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000"/>
              <a:buNone/>
            </a:pPr>
            <a:fld id="{00000000-1234-1234-1234-123412341234}" type="slidenum">
              <a:rPr lang="en-GB" sz="2000">
                <a:latin typeface="Arial"/>
                <a:ea typeface="Arial"/>
                <a:cs typeface="Arial"/>
                <a:sym typeface="Arial"/>
              </a:rPr>
              <a:t>19</a:t>
            </a:fld>
            <a:endParaRPr sz="20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765900" y="232550"/>
            <a:ext cx="10515600" cy="10524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Arial"/>
              <a:buNone/>
            </a:pPr>
            <a:r>
              <a:rPr lang="en-GB" b="1">
                <a:latin typeface="Arial"/>
                <a:ea typeface="Arial"/>
                <a:cs typeface="Arial"/>
                <a:sym typeface="Arial"/>
              </a:rPr>
              <a:t>Outline</a:t>
            </a:r>
            <a:endParaRPr/>
          </a:p>
        </p:txBody>
      </p:sp>
      <p:sp>
        <p:nvSpPr>
          <p:cNvPr id="91" name="Google Shape;91;p2"/>
          <p:cNvSpPr txBox="1">
            <a:spLocks noGrp="1"/>
          </p:cNvSpPr>
          <p:nvPr>
            <p:ph type="sldNum" idx="12"/>
          </p:nvPr>
        </p:nvSpPr>
        <p:spPr>
          <a:xfrm>
            <a:off x="8514600" y="6288175"/>
            <a:ext cx="2839200" cy="415500"/>
          </a:xfrm>
          <a:prstGeom prst="rect">
            <a:avLst/>
          </a:prstGeom>
          <a:noFill/>
          <a:ln>
            <a:noFill/>
          </a:ln>
        </p:spPr>
        <p:txBody>
          <a:bodyPr spcFirstLastPara="1" wrap="square" lIns="91425" tIns="45700" rIns="91425" bIns="45700" anchor="ctr" anchorCtr="0">
            <a:spAutoFit/>
          </a:bodyPr>
          <a:lstStyle/>
          <a:p>
            <a:pPr marL="0" lvl="0" indent="0" algn="r" rtl="0">
              <a:lnSpc>
                <a:spcPct val="100000"/>
              </a:lnSpc>
              <a:spcBef>
                <a:spcPts val="0"/>
              </a:spcBef>
              <a:spcAft>
                <a:spcPts val="0"/>
              </a:spcAft>
              <a:buSzPts val="2100"/>
              <a:buNone/>
            </a:pPr>
            <a:fld id="{00000000-1234-1234-1234-123412341234}" type="slidenum">
              <a:rPr lang="en-GB" sz="2100">
                <a:latin typeface="Arial"/>
                <a:ea typeface="Arial"/>
                <a:cs typeface="Arial"/>
                <a:sym typeface="Arial"/>
              </a:rPr>
              <a:t>2</a:t>
            </a:fld>
            <a:endParaRPr sz="2000">
              <a:latin typeface="Arial"/>
              <a:ea typeface="Arial"/>
              <a:cs typeface="Arial"/>
              <a:sym typeface="Arial"/>
            </a:endParaRPr>
          </a:p>
        </p:txBody>
      </p:sp>
      <p:sp>
        <p:nvSpPr>
          <p:cNvPr id="92" name="Google Shape;92;p2"/>
          <p:cNvSpPr txBox="1">
            <a:spLocks noGrp="1"/>
          </p:cNvSpPr>
          <p:nvPr>
            <p:ph type="body" idx="1"/>
          </p:nvPr>
        </p:nvSpPr>
        <p:spPr>
          <a:xfrm>
            <a:off x="618313" y="1561163"/>
            <a:ext cx="5166900" cy="4276800"/>
          </a:xfrm>
          <a:prstGeom prst="rect">
            <a:avLst/>
          </a:prstGeom>
          <a:noFill/>
          <a:ln>
            <a:noFill/>
          </a:ln>
        </p:spPr>
        <p:txBody>
          <a:bodyPr spcFirstLastPara="1" wrap="square" lIns="91425" tIns="45700" rIns="91425" bIns="45700" anchor="t" anchorCtr="0">
            <a:noAutofit/>
          </a:bodyPr>
          <a:lstStyle/>
          <a:p>
            <a:pPr marL="457200" lvl="0" indent="-406400" algn="l" rtl="0">
              <a:lnSpc>
                <a:spcPct val="150000"/>
              </a:lnSpc>
              <a:spcBef>
                <a:spcPts val="0"/>
              </a:spcBef>
              <a:spcAft>
                <a:spcPts val="0"/>
              </a:spcAft>
              <a:buSzPts val="2800"/>
              <a:buChar char="●"/>
            </a:pPr>
            <a:r>
              <a:rPr lang="en-GB">
                <a:latin typeface="Arial"/>
                <a:ea typeface="Arial"/>
                <a:cs typeface="Arial"/>
                <a:sym typeface="Arial"/>
              </a:rPr>
              <a:t>Motivation </a:t>
            </a:r>
            <a:endParaRPr>
              <a:latin typeface="Arial"/>
              <a:ea typeface="Arial"/>
              <a:cs typeface="Arial"/>
              <a:sym typeface="Arial"/>
            </a:endParaRPr>
          </a:p>
          <a:p>
            <a:pPr marL="457200" lvl="0" indent="-406400" algn="l" rtl="0">
              <a:lnSpc>
                <a:spcPct val="150000"/>
              </a:lnSpc>
              <a:spcBef>
                <a:spcPts val="0"/>
              </a:spcBef>
              <a:spcAft>
                <a:spcPts val="0"/>
              </a:spcAft>
              <a:buSzPts val="2800"/>
              <a:buFont typeface="Arial"/>
              <a:buChar char="●"/>
            </a:pPr>
            <a:r>
              <a:rPr lang="en-GB">
                <a:latin typeface="Arial"/>
                <a:ea typeface="Arial"/>
                <a:cs typeface="Arial"/>
                <a:sym typeface="Arial"/>
              </a:rPr>
              <a:t>Introduction</a:t>
            </a:r>
            <a:endParaRPr>
              <a:latin typeface="Arial"/>
              <a:ea typeface="Arial"/>
              <a:cs typeface="Arial"/>
              <a:sym typeface="Arial"/>
            </a:endParaRPr>
          </a:p>
          <a:p>
            <a:pPr marL="457200" lvl="0" indent="-406400" algn="l" rtl="0">
              <a:lnSpc>
                <a:spcPct val="150000"/>
              </a:lnSpc>
              <a:spcBef>
                <a:spcPts val="0"/>
              </a:spcBef>
              <a:spcAft>
                <a:spcPts val="0"/>
              </a:spcAft>
              <a:buSzPts val="2800"/>
              <a:buChar char="●"/>
            </a:pPr>
            <a:r>
              <a:rPr lang="en-GB">
                <a:latin typeface="Arial"/>
                <a:ea typeface="Arial"/>
                <a:cs typeface="Arial"/>
                <a:sym typeface="Arial"/>
              </a:rPr>
              <a:t>Objectives</a:t>
            </a:r>
            <a:endParaRPr>
              <a:latin typeface="Arial"/>
              <a:ea typeface="Arial"/>
              <a:cs typeface="Arial"/>
              <a:sym typeface="Arial"/>
            </a:endParaRPr>
          </a:p>
          <a:p>
            <a:pPr marL="457200" lvl="0" indent="-406400" algn="l" rtl="0">
              <a:lnSpc>
                <a:spcPct val="150000"/>
              </a:lnSpc>
              <a:spcBef>
                <a:spcPts val="0"/>
              </a:spcBef>
              <a:spcAft>
                <a:spcPts val="0"/>
              </a:spcAft>
              <a:buSzPts val="2800"/>
              <a:buChar char="●"/>
            </a:pPr>
            <a:r>
              <a:rPr lang="en-GB">
                <a:latin typeface="Arial"/>
                <a:ea typeface="Arial"/>
                <a:cs typeface="Arial"/>
                <a:sym typeface="Arial"/>
              </a:rPr>
              <a:t>Scope of Project</a:t>
            </a:r>
            <a:endParaRPr>
              <a:latin typeface="Arial"/>
              <a:ea typeface="Arial"/>
              <a:cs typeface="Arial"/>
              <a:sym typeface="Arial"/>
            </a:endParaRPr>
          </a:p>
          <a:p>
            <a:pPr marL="457200" lvl="0" indent="-406400" algn="l" rtl="0">
              <a:lnSpc>
                <a:spcPct val="150000"/>
              </a:lnSpc>
              <a:spcBef>
                <a:spcPts val="0"/>
              </a:spcBef>
              <a:spcAft>
                <a:spcPts val="0"/>
              </a:spcAft>
              <a:buSzPts val="2800"/>
              <a:buChar char="●"/>
            </a:pPr>
            <a:r>
              <a:rPr lang="en-GB">
                <a:latin typeface="Arial"/>
                <a:ea typeface="Arial"/>
                <a:cs typeface="Arial"/>
                <a:sym typeface="Arial"/>
              </a:rPr>
              <a:t>Project Applications</a:t>
            </a:r>
            <a:endParaRPr>
              <a:latin typeface="Arial"/>
              <a:ea typeface="Arial"/>
              <a:cs typeface="Arial"/>
              <a:sym typeface="Arial"/>
            </a:endParaRPr>
          </a:p>
          <a:p>
            <a:pPr marL="457200" lvl="0" indent="-406400" algn="l" rtl="0">
              <a:lnSpc>
                <a:spcPct val="150000"/>
              </a:lnSpc>
              <a:spcBef>
                <a:spcPts val="0"/>
              </a:spcBef>
              <a:spcAft>
                <a:spcPts val="0"/>
              </a:spcAft>
              <a:buSzPts val="2800"/>
              <a:buChar char="●"/>
            </a:pPr>
            <a:r>
              <a:rPr lang="en-GB">
                <a:latin typeface="Arial"/>
                <a:ea typeface="Arial"/>
                <a:cs typeface="Arial"/>
                <a:sym typeface="Arial"/>
              </a:rPr>
              <a:t>Methodology</a:t>
            </a:r>
            <a:endParaRPr>
              <a:latin typeface="Arial"/>
              <a:ea typeface="Arial"/>
              <a:cs typeface="Arial"/>
              <a:sym typeface="Arial"/>
            </a:endParaRPr>
          </a:p>
          <a:p>
            <a:pPr marL="228600" lvl="0" indent="-50800" algn="l" rtl="0">
              <a:lnSpc>
                <a:spcPct val="150000"/>
              </a:lnSpc>
              <a:spcBef>
                <a:spcPts val="1000"/>
              </a:spcBef>
              <a:spcAft>
                <a:spcPts val="0"/>
              </a:spcAft>
              <a:buClr>
                <a:schemeClr val="dk1"/>
              </a:buClr>
              <a:buSzPts val="2800"/>
              <a:buNone/>
            </a:pPr>
            <a:endParaRPr sz="1800">
              <a:latin typeface="Arial"/>
              <a:ea typeface="Arial"/>
              <a:cs typeface="Arial"/>
              <a:sym typeface="Arial"/>
            </a:endParaRPr>
          </a:p>
          <a:p>
            <a:pPr marL="228600" lvl="0" indent="-50800" algn="l" rtl="0">
              <a:lnSpc>
                <a:spcPct val="150000"/>
              </a:lnSpc>
              <a:spcBef>
                <a:spcPts val="1000"/>
              </a:spcBef>
              <a:spcAft>
                <a:spcPts val="0"/>
              </a:spcAft>
              <a:buClr>
                <a:schemeClr val="dk1"/>
              </a:buClr>
              <a:buSzPts val="2800"/>
              <a:buNone/>
            </a:pPr>
            <a:endParaRPr sz="1800">
              <a:latin typeface="Arial"/>
              <a:ea typeface="Arial"/>
              <a:cs typeface="Arial"/>
              <a:sym typeface="Arial"/>
            </a:endParaRPr>
          </a:p>
          <a:p>
            <a:pPr marL="228600" lvl="0" indent="-50800" algn="l" rtl="0">
              <a:lnSpc>
                <a:spcPct val="150000"/>
              </a:lnSpc>
              <a:spcBef>
                <a:spcPts val="1000"/>
              </a:spcBef>
              <a:spcAft>
                <a:spcPts val="0"/>
              </a:spcAft>
              <a:buClr>
                <a:schemeClr val="dk1"/>
              </a:buClr>
              <a:buSzPts val="2800"/>
              <a:buNone/>
            </a:pPr>
            <a:endParaRPr sz="1800">
              <a:latin typeface="Arial"/>
              <a:ea typeface="Arial"/>
              <a:cs typeface="Arial"/>
              <a:sym typeface="Arial"/>
            </a:endParaRPr>
          </a:p>
        </p:txBody>
      </p:sp>
      <p:sp>
        <p:nvSpPr>
          <p:cNvPr id="93" name="Google Shape;93;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sz="2000">
                <a:latin typeface="Arial"/>
                <a:ea typeface="Arial"/>
                <a:cs typeface="Arial"/>
                <a:sym typeface="Arial"/>
              </a:rPr>
              <a:t>9/3/2023</a:t>
            </a:r>
            <a:endParaRPr/>
          </a:p>
        </p:txBody>
      </p:sp>
      <p:sp>
        <p:nvSpPr>
          <p:cNvPr id="94" name="Google Shape;94;p2"/>
          <p:cNvSpPr txBox="1">
            <a:spLocks noGrp="1"/>
          </p:cNvSpPr>
          <p:nvPr>
            <p:ph type="body" idx="1"/>
          </p:nvPr>
        </p:nvSpPr>
        <p:spPr>
          <a:xfrm>
            <a:off x="6406789" y="1561163"/>
            <a:ext cx="5166900" cy="4450800"/>
          </a:xfrm>
          <a:prstGeom prst="rect">
            <a:avLst/>
          </a:prstGeom>
          <a:noFill/>
          <a:ln>
            <a:noFill/>
          </a:ln>
        </p:spPr>
        <p:txBody>
          <a:bodyPr spcFirstLastPara="1" wrap="square" lIns="91425" tIns="45700" rIns="91425" bIns="45700" anchor="t" anchorCtr="0">
            <a:noAutofit/>
          </a:bodyPr>
          <a:lstStyle/>
          <a:p>
            <a:pPr marL="457200" lvl="0" indent="-406400" algn="l" rtl="0">
              <a:lnSpc>
                <a:spcPct val="150000"/>
              </a:lnSpc>
              <a:spcBef>
                <a:spcPts val="0"/>
              </a:spcBef>
              <a:spcAft>
                <a:spcPts val="0"/>
              </a:spcAft>
              <a:buSzPts val="2800"/>
              <a:buFont typeface="Arial"/>
              <a:buChar char="●"/>
            </a:pPr>
            <a:r>
              <a:rPr lang="en-GB">
                <a:latin typeface="Arial"/>
                <a:ea typeface="Arial"/>
                <a:cs typeface="Arial"/>
                <a:sym typeface="Arial"/>
              </a:rPr>
              <a:t>Results</a:t>
            </a:r>
            <a:endParaRPr>
              <a:latin typeface="Arial"/>
              <a:ea typeface="Arial"/>
              <a:cs typeface="Arial"/>
              <a:sym typeface="Arial"/>
            </a:endParaRPr>
          </a:p>
          <a:p>
            <a:pPr marL="457200" lvl="0" indent="-406400" algn="l" rtl="0">
              <a:lnSpc>
                <a:spcPct val="150000"/>
              </a:lnSpc>
              <a:spcBef>
                <a:spcPts val="0"/>
              </a:spcBef>
              <a:spcAft>
                <a:spcPts val="0"/>
              </a:spcAft>
              <a:buSzPts val="2800"/>
              <a:buChar char="●"/>
            </a:pPr>
            <a:r>
              <a:rPr lang="en-GB">
                <a:latin typeface="Arial"/>
                <a:ea typeface="Arial"/>
                <a:cs typeface="Arial"/>
                <a:sym typeface="Arial"/>
              </a:rPr>
              <a:t>Analysis</a:t>
            </a:r>
            <a:endParaRPr>
              <a:latin typeface="Arial"/>
              <a:ea typeface="Arial"/>
              <a:cs typeface="Arial"/>
              <a:sym typeface="Arial"/>
            </a:endParaRPr>
          </a:p>
          <a:p>
            <a:pPr marL="457200" lvl="0" indent="-406400" algn="l" rtl="0">
              <a:lnSpc>
                <a:spcPct val="150000"/>
              </a:lnSpc>
              <a:spcBef>
                <a:spcPts val="0"/>
              </a:spcBef>
              <a:spcAft>
                <a:spcPts val="0"/>
              </a:spcAft>
              <a:buSzPts val="2800"/>
              <a:buChar char="●"/>
            </a:pPr>
            <a:r>
              <a:rPr lang="en-GB">
                <a:latin typeface="Arial"/>
                <a:ea typeface="Arial"/>
                <a:cs typeface="Arial"/>
                <a:sym typeface="Arial"/>
              </a:rPr>
              <a:t>Future Enhancements</a:t>
            </a:r>
            <a:endParaRPr>
              <a:latin typeface="Arial"/>
              <a:ea typeface="Arial"/>
              <a:cs typeface="Arial"/>
              <a:sym typeface="Arial"/>
            </a:endParaRPr>
          </a:p>
          <a:p>
            <a:pPr marL="457200" lvl="0" indent="-406400" algn="l" rtl="0">
              <a:lnSpc>
                <a:spcPct val="150000"/>
              </a:lnSpc>
              <a:spcBef>
                <a:spcPts val="0"/>
              </a:spcBef>
              <a:spcAft>
                <a:spcPts val="0"/>
              </a:spcAft>
              <a:buSzPts val="2800"/>
              <a:buChar char="●"/>
            </a:pPr>
            <a:r>
              <a:rPr lang="en-GB">
                <a:latin typeface="Arial"/>
                <a:ea typeface="Arial"/>
                <a:cs typeface="Arial"/>
                <a:sym typeface="Arial"/>
              </a:rPr>
              <a:t>Conclusion</a:t>
            </a:r>
            <a:endParaRPr>
              <a:latin typeface="Arial"/>
              <a:ea typeface="Arial"/>
              <a:cs typeface="Arial"/>
              <a:sym typeface="Arial"/>
            </a:endParaRPr>
          </a:p>
          <a:p>
            <a:pPr marL="457200" lvl="0" indent="-406400" algn="l" rtl="0">
              <a:lnSpc>
                <a:spcPct val="150000"/>
              </a:lnSpc>
              <a:spcBef>
                <a:spcPts val="0"/>
              </a:spcBef>
              <a:spcAft>
                <a:spcPts val="0"/>
              </a:spcAft>
              <a:buSzPts val="2800"/>
              <a:buChar char="●"/>
            </a:pPr>
            <a:r>
              <a:rPr lang="en-GB">
                <a:latin typeface="Arial"/>
                <a:ea typeface="Arial"/>
                <a:cs typeface="Arial"/>
                <a:sym typeface="Arial"/>
              </a:rPr>
              <a:t>References</a:t>
            </a:r>
            <a:endParaRPr>
              <a:latin typeface="Arial"/>
              <a:ea typeface="Arial"/>
              <a:cs typeface="Arial"/>
              <a:sym typeface="Arial"/>
            </a:endParaRPr>
          </a:p>
          <a:p>
            <a:pPr marL="228600" lvl="0" indent="-50800" algn="l" rtl="0">
              <a:lnSpc>
                <a:spcPct val="150000"/>
              </a:lnSpc>
              <a:spcBef>
                <a:spcPts val="1000"/>
              </a:spcBef>
              <a:spcAft>
                <a:spcPts val="0"/>
              </a:spcAft>
              <a:buClr>
                <a:schemeClr val="dk1"/>
              </a:buClr>
              <a:buSzPts val="2800"/>
              <a:buNone/>
            </a:pPr>
            <a:endParaRPr>
              <a:latin typeface="Arial"/>
              <a:ea typeface="Arial"/>
              <a:cs typeface="Arial"/>
              <a:sym typeface="Arial"/>
            </a:endParaRPr>
          </a:p>
          <a:p>
            <a:pPr marL="228600" lvl="0" indent="-50800" algn="l" rtl="0">
              <a:lnSpc>
                <a:spcPct val="150000"/>
              </a:lnSpc>
              <a:spcBef>
                <a:spcPts val="1000"/>
              </a:spcBef>
              <a:spcAft>
                <a:spcPts val="0"/>
              </a:spcAft>
              <a:buClr>
                <a:schemeClr val="dk1"/>
              </a:buClr>
              <a:buSzPts val="2800"/>
              <a:buNone/>
            </a:pPr>
            <a:endParaRPr sz="1800">
              <a:latin typeface="Arial"/>
              <a:ea typeface="Arial"/>
              <a:cs typeface="Arial"/>
              <a:sym typeface="Arial"/>
            </a:endParaRPr>
          </a:p>
          <a:p>
            <a:pPr marL="228600" lvl="0" indent="-50800" algn="l" rtl="0">
              <a:lnSpc>
                <a:spcPct val="150000"/>
              </a:lnSpc>
              <a:spcBef>
                <a:spcPts val="1000"/>
              </a:spcBef>
              <a:spcAft>
                <a:spcPts val="0"/>
              </a:spcAft>
              <a:buClr>
                <a:schemeClr val="dk1"/>
              </a:buClr>
              <a:buSzPts val="2800"/>
              <a:buNone/>
            </a:pPr>
            <a:endParaRPr sz="180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g216a4d09305_0_61"/>
          <p:cNvSpPr txBox="1">
            <a:spLocks noGrp="1"/>
          </p:cNvSpPr>
          <p:nvPr>
            <p:ph type="title"/>
          </p:nvPr>
        </p:nvSpPr>
        <p:spPr>
          <a:xfrm>
            <a:off x="838200" y="28937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GB" sz="4000" b="1">
                <a:latin typeface="Arial"/>
                <a:ea typeface="Arial"/>
                <a:cs typeface="Arial"/>
                <a:sym typeface="Arial"/>
              </a:rPr>
              <a:t>Methodology : WSN</a:t>
            </a:r>
            <a:endParaRPr/>
          </a:p>
        </p:txBody>
      </p:sp>
      <p:pic>
        <p:nvPicPr>
          <p:cNvPr id="239" name="Google Shape;239;g216a4d09305_0_61"/>
          <p:cNvPicPr preferRelativeResize="0"/>
          <p:nvPr/>
        </p:nvPicPr>
        <p:blipFill rotWithShape="1">
          <a:blip r:embed="rId3">
            <a:alphaModFix/>
          </a:blip>
          <a:srcRect/>
          <a:stretch/>
        </p:blipFill>
        <p:spPr>
          <a:xfrm>
            <a:off x="3068263" y="1474300"/>
            <a:ext cx="6055476" cy="4290124"/>
          </a:xfrm>
          <a:prstGeom prst="rect">
            <a:avLst/>
          </a:prstGeom>
          <a:noFill/>
          <a:ln>
            <a:noFill/>
          </a:ln>
        </p:spPr>
      </p:pic>
      <p:sp>
        <p:nvSpPr>
          <p:cNvPr id="240" name="Google Shape;240;g216a4d09305_0_61"/>
          <p:cNvSpPr txBox="1"/>
          <p:nvPr/>
        </p:nvSpPr>
        <p:spPr>
          <a:xfrm>
            <a:off x="4069000" y="5925250"/>
            <a:ext cx="4761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a:t>Figure 4: Wireless Sensor Network of NodeMCU</a:t>
            </a:r>
            <a:endParaRPr sz="1600"/>
          </a:p>
        </p:txBody>
      </p:sp>
      <p:sp>
        <p:nvSpPr>
          <p:cNvPr id="241" name="Google Shape;241;g216a4d09305_0_6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000"/>
              <a:buNone/>
            </a:pPr>
            <a:fld id="{00000000-1234-1234-1234-123412341234}" type="slidenum">
              <a:rPr lang="en-GB" sz="2000">
                <a:latin typeface="Arial"/>
                <a:ea typeface="Arial"/>
                <a:cs typeface="Arial"/>
                <a:sym typeface="Arial"/>
              </a:rPr>
              <a:t>20</a:t>
            </a:fld>
            <a:endParaRPr sz="2000">
              <a:latin typeface="Arial"/>
              <a:ea typeface="Arial"/>
              <a:cs typeface="Arial"/>
              <a:sym typeface="Arial"/>
            </a:endParaRPr>
          </a:p>
        </p:txBody>
      </p:sp>
      <p:sp>
        <p:nvSpPr>
          <p:cNvPr id="242" name="Google Shape;242;g216a4d09305_0_6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sz="2000">
                <a:latin typeface="Arial"/>
                <a:ea typeface="Arial"/>
                <a:cs typeface="Arial"/>
                <a:sym typeface="Arial"/>
              </a:rPr>
              <a:t>9/3/2023</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g216a4d09305_0_55"/>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GB" b="1"/>
              <a:t>Calibration</a:t>
            </a:r>
            <a:endParaRPr b="1"/>
          </a:p>
        </p:txBody>
      </p:sp>
      <p:sp>
        <p:nvSpPr>
          <p:cNvPr id="248" name="Google Shape;248;g216a4d09305_0_55"/>
          <p:cNvSpPr txBox="1">
            <a:spLocks noGrp="1"/>
          </p:cNvSpPr>
          <p:nvPr>
            <p:ph type="body" idx="1"/>
          </p:nvPr>
        </p:nvSpPr>
        <p:spPr>
          <a:xfrm>
            <a:off x="838200" y="1825625"/>
            <a:ext cx="5257500" cy="4351200"/>
          </a:xfrm>
          <a:prstGeom prst="rect">
            <a:avLst/>
          </a:prstGeom>
        </p:spPr>
        <p:txBody>
          <a:bodyPr spcFirstLastPara="1" wrap="square" lIns="91425" tIns="45700" rIns="91425" bIns="45700" anchor="t" anchorCtr="0">
            <a:normAutofit/>
          </a:bodyPr>
          <a:lstStyle/>
          <a:p>
            <a:pPr marL="457200" lvl="0" indent="-406400" algn="l" rtl="0">
              <a:spcBef>
                <a:spcPts val="1000"/>
              </a:spcBef>
              <a:spcAft>
                <a:spcPts val="0"/>
              </a:spcAft>
              <a:buSzPts val="2800"/>
              <a:buChar char="●"/>
            </a:pPr>
            <a:r>
              <a:rPr lang="en-GB"/>
              <a:t>The readings from DHT11 sensor were close to the internet readings</a:t>
            </a:r>
            <a:endParaRPr/>
          </a:p>
          <a:p>
            <a:pPr marL="457200" lvl="0" indent="-406400" algn="l" rtl="0">
              <a:spcBef>
                <a:spcPts val="0"/>
              </a:spcBef>
              <a:spcAft>
                <a:spcPts val="0"/>
              </a:spcAft>
              <a:buSzPts val="2800"/>
              <a:buChar char="●"/>
            </a:pPr>
            <a:r>
              <a:rPr lang="en-GB"/>
              <a:t>pH sensor was calibrated by testing it through known pH solutions</a:t>
            </a:r>
            <a:endParaRPr/>
          </a:p>
          <a:p>
            <a:pPr marL="457200" lvl="0" indent="-406400" algn="l" rtl="0">
              <a:spcBef>
                <a:spcPts val="0"/>
              </a:spcBef>
              <a:spcAft>
                <a:spcPts val="0"/>
              </a:spcAft>
              <a:buSzPts val="2800"/>
              <a:buChar char="●"/>
            </a:pPr>
            <a:r>
              <a:rPr lang="en-GB"/>
              <a:t>The readings were plotted and a equation was obtained</a:t>
            </a:r>
            <a:endParaRPr/>
          </a:p>
        </p:txBody>
      </p:sp>
      <p:pic>
        <p:nvPicPr>
          <p:cNvPr id="249" name="Google Shape;249;g216a4d09305_0_55"/>
          <p:cNvPicPr preferRelativeResize="0"/>
          <p:nvPr/>
        </p:nvPicPr>
        <p:blipFill>
          <a:blip r:embed="rId3">
            <a:alphaModFix/>
          </a:blip>
          <a:stretch>
            <a:fillRect/>
          </a:stretch>
        </p:blipFill>
        <p:spPr>
          <a:xfrm>
            <a:off x="6433125" y="1275850"/>
            <a:ext cx="5362575" cy="4114800"/>
          </a:xfrm>
          <a:prstGeom prst="rect">
            <a:avLst/>
          </a:prstGeom>
          <a:noFill/>
          <a:ln>
            <a:noFill/>
          </a:ln>
        </p:spPr>
      </p:pic>
      <p:sp>
        <p:nvSpPr>
          <p:cNvPr id="250" name="Google Shape;250;g216a4d09305_0_55"/>
          <p:cNvSpPr txBox="1"/>
          <p:nvPr/>
        </p:nvSpPr>
        <p:spPr>
          <a:xfrm>
            <a:off x="7835500" y="5390650"/>
            <a:ext cx="30918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a:t>Figure 5: pH calibration graph </a:t>
            </a:r>
            <a:endParaRPr sz="1600"/>
          </a:p>
        </p:txBody>
      </p:sp>
      <p:sp>
        <p:nvSpPr>
          <p:cNvPr id="251" name="Google Shape;251;g216a4d09305_0_5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sz="2000">
                <a:latin typeface="Arial"/>
                <a:ea typeface="Arial"/>
                <a:cs typeface="Arial"/>
                <a:sym typeface="Arial"/>
              </a:rPr>
              <a:t>9/3/2023</a:t>
            </a:r>
            <a:endParaRPr/>
          </a:p>
        </p:txBody>
      </p:sp>
      <p:sp>
        <p:nvSpPr>
          <p:cNvPr id="252" name="Google Shape;252;g216a4d09305_0_5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000"/>
              <a:buNone/>
            </a:pPr>
            <a:fld id="{00000000-1234-1234-1234-123412341234}" type="slidenum">
              <a:rPr lang="en-GB" sz="2000">
                <a:latin typeface="Arial"/>
                <a:ea typeface="Arial"/>
                <a:cs typeface="Arial"/>
                <a:sym typeface="Arial"/>
              </a:rPr>
              <a:t>21</a:t>
            </a:fld>
            <a:endParaRPr sz="2000">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6"/>
        <p:cNvGrpSpPr/>
        <p:nvPr/>
      </p:nvGrpSpPr>
      <p:grpSpPr>
        <a:xfrm>
          <a:off x="0" y="0"/>
          <a:ext cx="0" cy="0"/>
          <a:chOff x="0" y="0"/>
          <a:chExt cx="0" cy="0"/>
        </a:xfrm>
      </p:grpSpPr>
      <p:sp>
        <p:nvSpPr>
          <p:cNvPr id="257" name="Google Shape;257;p15"/>
          <p:cNvSpPr txBox="1">
            <a:spLocks noGrp="1"/>
          </p:cNvSpPr>
          <p:nvPr>
            <p:ph type="title"/>
          </p:nvPr>
        </p:nvSpPr>
        <p:spPr>
          <a:xfrm>
            <a:off x="838199" y="291090"/>
            <a:ext cx="10515599" cy="932688"/>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4000"/>
              <a:buFont typeface="Arial"/>
              <a:buNone/>
            </a:pPr>
            <a:r>
              <a:rPr lang="en-GB" sz="4000" b="1">
                <a:latin typeface="Arial"/>
                <a:ea typeface="Arial"/>
                <a:cs typeface="Arial"/>
                <a:sym typeface="Arial"/>
              </a:rPr>
              <a:t>Results</a:t>
            </a:r>
            <a:endParaRPr/>
          </a:p>
        </p:txBody>
      </p:sp>
      <p:graphicFrame>
        <p:nvGraphicFramePr>
          <p:cNvPr id="258" name="Google Shape;258;p15"/>
          <p:cNvGraphicFramePr/>
          <p:nvPr/>
        </p:nvGraphicFramePr>
        <p:xfrm>
          <a:off x="838194" y="1891192"/>
          <a:ext cx="10765425" cy="4248200"/>
        </p:xfrm>
        <a:graphic>
          <a:graphicData uri="http://schemas.openxmlformats.org/drawingml/2006/table">
            <a:tbl>
              <a:tblPr firstRow="1" bandRow="1">
                <a:noFill/>
                <a:tableStyleId>{8F56D330-2374-43D3-8B15-A25B841D25AD}</a:tableStyleId>
              </a:tblPr>
              <a:tblGrid>
                <a:gridCol w="4390825">
                  <a:extLst>
                    <a:ext uri="{9D8B030D-6E8A-4147-A177-3AD203B41FA5}">
                      <a16:colId xmlns:a16="http://schemas.microsoft.com/office/drawing/2014/main" val="20000"/>
                    </a:ext>
                  </a:extLst>
                </a:gridCol>
                <a:gridCol w="3253525">
                  <a:extLst>
                    <a:ext uri="{9D8B030D-6E8A-4147-A177-3AD203B41FA5}">
                      <a16:colId xmlns:a16="http://schemas.microsoft.com/office/drawing/2014/main" val="20001"/>
                    </a:ext>
                  </a:extLst>
                </a:gridCol>
                <a:gridCol w="3121075">
                  <a:extLst>
                    <a:ext uri="{9D8B030D-6E8A-4147-A177-3AD203B41FA5}">
                      <a16:colId xmlns:a16="http://schemas.microsoft.com/office/drawing/2014/main" val="20002"/>
                    </a:ext>
                  </a:extLst>
                </a:gridCol>
              </a:tblGrid>
              <a:tr h="918600">
                <a:tc>
                  <a:txBody>
                    <a:bodyPr/>
                    <a:lstStyle/>
                    <a:p>
                      <a:pPr marL="0" marR="0" lvl="0" indent="0" algn="l" rtl="0">
                        <a:lnSpc>
                          <a:spcPct val="100000"/>
                        </a:lnSpc>
                        <a:spcBef>
                          <a:spcPts val="0"/>
                        </a:spcBef>
                        <a:spcAft>
                          <a:spcPts val="0"/>
                        </a:spcAft>
                        <a:buClr>
                          <a:srgbClr val="000000"/>
                        </a:buClr>
                        <a:buSzPts val="2500"/>
                        <a:buFont typeface="Arial"/>
                        <a:buNone/>
                      </a:pPr>
                      <a:endParaRPr sz="2500" b="1"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500"/>
                        <a:buFont typeface="Arial"/>
                        <a:buNone/>
                      </a:pPr>
                      <a:r>
                        <a:rPr lang="en-GB" sz="2500" b="1" u="none" strike="noStrike" cap="none">
                          <a:solidFill>
                            <a:schemeClr val="dk1"/>
                          </a:solidFill>
                          <a:latin typeface="Arial"/>
                          <a:ea typeface="Arial"/>
                          <a:cs typeface="Arial"/>
                          <a:sym typeface="Arial"/>
                        </a:rPr>
                        <a:t>Models  </a:t>
                      </a:r>
                      <a:endParaRPr sz="2500" b="1" i="0" u="none" strike="noStrike" cap="none">
                        <a:solidFill>
                          <a:schemeClr val="dk1"/>
                        </a:solidFill>
                        <a:latin typeface="Arial"/>
                        <a:ea typeface="Arial"/>
                        <a:cs typeface="Arial"/>
                        <a:sym typeface="Arial"/>
                      </a:endParaRPr>
                    </a:p>
                  </a:txBody>
                  <a:tcPr marL="300050" marR="150025" marT="150025" marB="1500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2500"/>
                        <a:buFont typeface="Arial"/>
                        <a:buNone/>
                      </a:pPr>
                      <a:endParaRPr sz="2500" b="1"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500"/>
                        <a:buFont typeface="Arial"/>
                        <a:buNone/>
                      </a:pPr>
                      <a:r>
                        <a:rPr lang="en-GB" sz="2500" b="1" u="none" strike="noStrike" cap="none">
                          <a:solidFill>
                            <a:schemeClr val="dk1"/>
                          </a:solidFill>
                          <a:latin typeface="Arial"/>
                          <a:ea typeface="Arial"/>
                          <a:cs typeface="Arial"/>
                          <a:sym typeface="Arial"/>
                        </a:rPr>
                        <a:t>Train accuracy </a:t>
                      </a:r>
                      <a:endParaRPr sz="2500" b="1" i="0" u="none" strike="noStrike" cap="none">
                        <a:solidFill>
                          <a:schemeClr val="dk1"/>
                        </a:solidFill>
                        <a:latin typeface="Arial"/>
                        <a:ea typeface="Arial"/>
                        <a:cs typeface="Arial"/>
                        <a:sym typeface="Arial"/>
                      </a:endParaRPr>
                    </a:p>
                  </a:txBody>
                  <a:tcPr marL="300050" marR="150025" marT="150025" marB="1500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2500"/>
                        <a:buFont typeface="Arial"/>
                        <a:buNone/>
                      </a:pPr>
                      <a:endParaRPr sz="2500" b="1"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500"/>
                        <a:buFont typeface="Arial"/>
                        <a:buNone/>
                      </a:pPr>
                      <a:r>
                        <a:rPr lang="en-GB" sz="2500" b="1" u="none" strike="noStrike" cap="none">
                          <a:solidFill>
                            <a:schemeClr val="dk1"/>
                          </a:solidFill>
                          <a:latin typeface="Arial"/>
                          <a:ea typeface="Arial"/>
                          <a:cs typeface="Arial"/>
                          <a:sym typeface="Arial"/>
                        </a:rPr>
                        <a:t>Test accuracy </a:t>
                      </a:r>
                      <a:endParaRPr sz="2500" b="1" i="0" u="none" strike="noStrike" cap="none">
                        <a:solidFill>
                          <a:schemeClr val="dk1"/>
                        </a:solidFill>
                        <a:latin typeface="Arial"/>
                        <a:ea typeface="Arial"/>
                        <a:cs typeface="Arial"/>
                        <a:sym typeface="Arial"/>
                      </a:endParaRPr>
                    </a:p>
                  </a:txBody>
                  <a:tcPr marL="300050" marR="150025" marT="150025" marB="1500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918600">
                <a:tc>
                  <a:txBody>
                    <a:bodyPr/>
                    <a:lstStyle/>
                    <a:p>
                      <a:pPr marL="0" marR="0" lvl="0" indent="0" algn="ctr" rtl="0">
                        <a:lnSpc>
                          <a:spcPct val="100000"/>
                        </a:lnSpc>
                        <a:spcBef>
                          <a:spcPts val="0"/>
                        </a:spcBef>
                        <a:spcAft>
                          <a:spcPts val="0"/>
                        </a:spcAft>
                        <a:buClr>
                          <a:srgbClr val="000000"/>
                        </a:buClr>
                        <a:buSzPts val="2500"/>
                        <a:buFont typeface="Arial"/>
                        <a:buNone/>
                      </a:pPr>
                      <a:endParaRPr sz="250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500"/>
                        <a:buFont typeface="Arial"/>
                        <a:buNone/>
                      </a:pPr>
                      <a:r>
                        <a:rPr lang="en-GB" sz="2500" u="none" strike="noStrike" cap="none">
                          <a:solidFill>
                            <a:schemeClr val="dk1"/>
                          </a:solidFill>
                          <a:latin typeface="Arial"/>
                          <a:ea typeface="Arial"/>
                          <a:cs typeface="Arial"/>
                          <a:sym typeface="Arial"/>
                        </a:rPr>
                        <a:t>Logistic regression </a:t>
                      </a:r>
                      <a:endParaRPr sz="2500" b="0" i="0" u="none" strike="noStrike" cap="none">
                        <a:solidFill>
                          <a:schemeClr val="dk1"/>
                        </a:solidFill>
                        <a:latin typeface="Arial"/>
                        <a:ea typeface="Arial"/>
                        <a:cs typeface="Arial"/>
                        <a:sym typeface="Arial"/>
                      </a:endParaRPr>
                    </a:p>
                  </a:txBody>
                  <a:tcPr marL="300050" marR="150025" marT="150025" marB="1500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2500"/>
                        <a:buFont typeface="Arial"/>
                        <a:buNone/>
                      </a:pPr>
                      <a:endParaRPr sz="250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500"/>
                        <a:buFont typeface="Arial"/>
                        <a:buNone/>
                      </a:pPr>
                      <a:r>
                        <a:rPr lang="en-GB" sz="2500" u="none" strike="noStrike" cap="none">
                          <a:solidFill>
                            <a:schemeClr val="dk1"/>
                          </a:solidFill>
                          <a:latin typeface="Arial"/>
                          <a:ea typeface="Arial"/>
                          <a:cs typeface="Arial"/>
                          <a:sym typeface="Arial"/>
                        </a:rPr>
                        <a:t>0.826 </a:t>
                      </a:r>
                      <a:endParaRPr sz="2500" b="0" i="0" u="none" strike="noStrike" cap="none">
                        <a:solidFill>
                          <a:schemeClr val="dk1"/>
                        </a:solidFill>
                        <a:latin typeface="Arial"/>
                        <a:ea typeface="Arial"/>
                        <a:cs typeface="Arial"/>
                        <a:sym typeface="Arial"/>
                      </a:endParaRPr>
                    </a:p>
                  </a:txBody>
                  <a:tcPr marL="300050" marR="150025" marT="150025" marB="1500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2500"/>
                        <a:buFont typeface="Arial"/>
                        <a:buNone/>
                      </a:pPr>
                      <a:endParaRPr sz="250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500"/>
                        <a:buFont typeface="Arial"/>
                        <a:buNone/>
                      </a:pPr>
                      <a:r>
                        <a:rPr lang="en-GB" sz="2500" u="none" strike="noStrike" cap="none">
                          <a:solidFill>
                            <a:schemeClr val="dk1"/>
                          </a:solidFill>
                          <a:latin typeface="Arial"/>
                          <a:ea typeface="Arial"/>
                          <a:cs typeface="Arial"/>
                          <a:sym typeface="Arial"/>
                        </a:rPr>
                        <a:t>0.8145 </a:t>
                      </a:r>
                      <a:endParaRPr sz="2500" b="0" i="0" u="none" strike="noStrike" cap="none">
                        <a:solidFill>
                          <a:schemeClr val="dk1"/>
                        </a:solidFill>
                        <a:latin typeface="Arial"/>
                        <a:ea typeface="Arial"/>
                        <a:cs typeface="Arial"/>
                        <a:sym typeface="Arial"/>
                      </a:endParaRPr>
                    </a:p>
                  </a:txBody>
                  <a:tcPr marL="300050" marR="150025" marT="150025" marB="1500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918600">
                <a:tc>
                  <a:txBody>
                    <a:bodyPr/>
                    <a:lstStyle/>
                    <a:p>
                      <a:pPr marL="0" marR="0" lvl="0" indent="0" algn="l" rtl="0">
                        <a:lnSpc>
                          <a:spcPct val="100000"/>
                        </a:lnSpc>
                        <a:spcBef>
                          <a:spcPts val="0"/>
                        </a:spcBef>
                        <a:spcAft>
                          <a:spcPts val="0"/>
                        </a:spcAft>
                        <a:buClr>
                          <a:srgbClr val="000000"/>
                        </a:buClr>
                        <a:buSzPts val="2500"/>
                        <a:buFont typeface="Arial"/>
                        <a:buNone/>
                      </a:pPr>
                      <a:endParaRPr sz="250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500"/>
                        <a:buFont typeface="Arial"/>
                        <a:buNone/>
                      </a:pPr>
                      <a:r>
                        <a:rPr lang="en-GB" sz="2500" u="none" strike="noStrike" cap="none">
                          <a:solidFill>
                            <a:schemeClr val="dk1"/>
                          </a:solidFill>
                          <a:latin typeface="Arial"/>
                          <a:ea typeface="Arial"/>
                          <a:cs typeface="Arial"/>
                          <a:sym typeface="Arial"/>
                        </a:rPr>
                        <a:t>3-layer Neural network  </a:t>
                      </a:r>
                      <a:endParaRPr sz="2500" b="0" i="0" u="none" strike="noStrike" cap="none">
                        <a:solidFill>
                          <a:schemeClr val="dk1"/>
                        </a:solidFill>
                        <a:latin typeface="Arial"/>
                        <a:ea typeface="Arial"/>
                        <a:cs typeface="Arial"/>
                        <a:sym typeface="Arial"/>
                      </a:endParaRPr>
                    </a:p>
                  </a:txBody>
                  <a:tcPr marL="300050" marR="150025" marT="150025" marB="1500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500"/>
                        <a:buFont typeface="Arial"/>
                        <a:buNone/>
                      </a:pPr>
                      <a:endParaRPr sz="250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500"/>
                        <a:buFont typeface="Arial"/>
                        <a:buNone/>
                      </a:pPr>
                      <a:r>
                        <a:rPr lang="en-GB" sz="2500" u="none" strike="noStrike" cap="none">
                          <a:solidFill>
                            <a:schemeClr val="dk1"/>
                          </a:solidFill>
                          <a:latin typeface="Arial"/>
                          <a:ea typeface="Arial"/>
                          <a:cs typeface="Arial"/>
                          <a:sym typeface="Arial"/>
                        </a:rPr>
                        <a:t>0.9</a:t>
                      </a:r>
                      <a:r>
                        <a:rPr lang="en-GB" sz="2500">
                          <a:latin typeface="Arial"/>
                          <a:ea typeface="Arial"/>
                          <a:cs typeface="Arial"/>
                          <a:sym typeface="Arial"/>
                        </a:rPr>
                        <a:t>36</a:t>
                      </a:r>
                      <a:endParaRPr sz="2500" b="0" i="0" u="none" strike="noStrike" cap="none">
                        <a:solidFill>
                          <a:schemeClr val="dk1"/>
                        </a:solidFill>
                        <a:latin typeface="Arial"/>
                        <a:ea typeface="Arial"/>
                        <a:cs typeface="Arial"/>
                        <a:sym typeface="Arial"/>
                      </a:endParaRPr>
                    </a:p>
                  </a:txBody>
                  <a:tcPr marL="300050" marR="150025" marT="150025" marB="1500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500"/>
                        <a:buFont typeface="Arial"/>
                        <a:buNone/>
                      </a:pPr>
                      <a:endParaRPr sz="250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500"/>
                        <a:buFont typeface="Arial"/>
                        <a:buNone/>
                      </a:pPr>
                      <a:r>
                        <a:rPr lang="en-GB" sz="2500" u="none" strike="noStrike" cap="none">
                          <a:solidFill>
                            <a:schemeClr val="dk1"/>
                          </a:solidFill>
                          <a:latin typeface="Arial"/>
                          <a:ea typeface="Arial"/>
                          <a:cs typeface="Arial"/>
                          <a:sym typeface="Arial"/>
                        </a:rPr>
                        <a:t>0.9</a:t>
                      </a:r>
                      <a:r>
                        <a:rPr lang="en-GB" sz="2500">
                          <a:latin typeface="Arial"/>
                          <a:ea typeface="Arial"/>
                          <a:cs typeface="Arial"/>
                          <a:sym typeface="Arial"/>
                        </a:rPr>
                        <a:t>28</a:t>
                      </a:r>
                      <a:r>
                        <a:rPr lang="en-GB" sz="2500" u="none" strike="noStrike" cap="none">
                          <a:solidFill>
                            <a:schemeClr val="dk1"/>
                          </a:solidFill>
                          <a:latin typeface="Arial"/>
                          <a:ea typeface="Arial"/>
                          <a:cs typeface="Arial"/>
                          <a:sym typeface="Arial"/>
                        </a:rPr>
                        <a:t> </a:t>
                      </a:r>
                      <a:endParaRPr sz="2500" b="0" i="0" u="none" strike="noStrike" cap="none">
                        <a:solidFill>
                          <a:schemeClr val="dk1"/>
                        </a:solidFill>
                        <a:latin typeface="Arial"/>
                        <a:ea typeface="Arial"/>
                        <a:cs typeface="Arial"/>
                        <a:sym typeface="Arial"/>
                      </a:endParaRPr>
                    </a:p>
                  </a:txBody>
                  <a:tcPr marL="300050" marR="150025" marT="150025" marB="1500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675225">
                <a:tc>
                  <a:txBody>
                    <a:bodyPr/>
                    <a:lstStyle/>
                    <a:p>
                      <a:pPr marL="0" marR="0" lvl="0" indent="0" algn="l" rtl="0">
                        <a:lnSpc>
                          <a:spcPct val="100000"/>
                        </a:lnSpc>
                        <a:spcBef>
                          <a:spcPts val="0"/>
                        </a:spcBef>
                        <a:spcAft>
                          <a:spcPts val="0"/>
                        </a:spcAft>
                        <a:buClr>
                          <a:srgbClr val="000000"/>
                        </a:buClr>
                        <a:buSzPts val="2500"/>
                        <a:buFont typeface="Arial"/>
                        <a:buNone/>
                      </a:pPr>
                      <a:endParaRPr sz="250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500"/>
                        <a:buFont typeface="Arial"/>
                        <a:buNone/>
                      </a:pPr>
                      <a:r>
                        <a:rPr lang="en-GB" sz="2500" u="none" strike="noStrike" cap="none">
                          <a:solidFill>
                            <a:schemeClr val="dk1"/>
                          </a:solidFill>
                          <a:latin typeface="Arial"/>
                          <a:ea typeface="Arial"/>
                          <a:cs typeface="Arial"/>
                          <a:sym typeface="Arial"/>
                        </a:rPr>
                        <a:t>SVM </a:t>
                      </a:r>
                      <a:endParaRPr sz="2500" b="0" i="0" u="none" strike="noStrike" cap="none">
                        <a:solidFill>
                          <a:schemeClr val="dk1"/>
                        </a:solidFill>
                        <a:latin typeface="Arial"/>
                        <a:ea typeface="Arial"/>
                        <a:cs typeface="Arial"/>
                        <a:sym typeface="Arial"/>
                      </a:endParaRPr>
                    </a:p>
                  </a:txBody>
                  <a:tcPr marL="300050" marR="150025" marT="150025" marB="1500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500"/>
                        <a:buFont typeface="Arial"/>
                        <a:buNone/>
                      </a:pPr>
                      <a:endParaRPr sz="250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500"/>
                        <a:buFont typeface="Arial"/>
                        <a:buNone/>
                      </a:pPr>
                      <a:r>
                        <a:rPr lang="en-GB" sz="2500" u="none" strike="noStrike" cap="none">
                          <a:solidFill>
                            <a:schemeClr val="dk1"/>
                          </a:solidFill>
                          <a:latin typeface="Arial"/>
                          <a:ea typeface="Arial"/>
                          <a:cs typeface="Arial"/>
                          <a:sym typeface="Arial"/>
                        </a:rPr>
                        <a:t>0.9</a:t>
                      </a:r>
                      <a:r>
                        <a:rPr lang="en-GB" sz="2500">
                          <a:latin typeface="Arial"/>
                          <a:ea typeface="Arial"/>
                          <a:cs typeface="Arial"/>
                          <a:sym typeface="Arial"/>
                        </a:rPr>
                        <a:t>51</a:t>
                      </a:r>
                      <a:endParaRPr sz="2500" b="0" i="0" u="none" strike="noStrike" cap="none">
                        <a:solidFill>
                          <a:schemeClr val="dk1"/>
                        </a:solidFill>
                        <a:latin typeface="Arial"/>
                        <a:ea typeface="Arial"/>
                        <a:cs typeface="Arial"/>
                        <a:sym typeface="Arial"/>
                      </a:endParaRPr>
                    </a:p>
                  </a:txBody>
                  <a:tcPr marL="300050" marR="150025" marT="150025" marB="1500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500"/>
                        <a:buFont typeface="Arial"/>
                        <a:buNone/>
                      </a:pPr>
                      <a:endParaRPr sz="250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500"/>
                        <a:buFont typeface="Arial"/>
                        <a:buNone/>
                      </a:pPr>
                      <a:r>
                        <a:rPr lang="en-GB" sz="2500" u="none" strike="noStrike" cap="none">
                          <a:solidFill>
                            <a:schemeClr val="dk1"/>
                          </a:solidFill>
                          <a:latin typeface="Arial"/>
                          <a:ea typeface="Arial"/>
                          <a:cs typeface="Arial"/>
                          <a:sym typeface="Arial"/>
                        </a:rPr>
                        <a:t>0.9</a:t>
                      </a:r>
                      <a:r>
                        <a:rPr lang="en-GB" sz="2500">
                          <a:latin typeface="Arial"/>
                          <a:ea typeface="Arial"/>
                          <a:cs typeface="Arial"/>
                          <a:sym typeface="Arial"/>
                        </a:rPr>
                        <a:t>40</a:t>
                      </a:r>
                      <a:endParaRPr sz="2500" b="0" i="0" u="none" strike="noStrike" cap="none">
                        <a:solidFill>
                          <a:schemeClr val="dk1"/>
                        </a:solidFill>
                        <a:latin typeface="Arial"/>
                        <a:ea typeface="Arial"/>
                        <a:cs typeface="Arial"/>
                        <a:sym typeface="Arial"/>
                      </a:endParaRPr>
                    </a:p>
                  </a:txBody>
                  <a:tcPr marL="300050" marR="150025" marT="150025" marB="1500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259" name="Google Shape;25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000"/>
              <a:buNone/>
            </a:pPr>
            <a:fld id="{00000000-1234-1234-1234-123412341234}" type="slidenum">
              <a:rPr lang="en-GB" sz="2000">
                <a:latin typeface="Arial"/>
                <a:ea typeface="Arial"/>
                <a:cs typeface="Arial"/>
                <a:sym typeface="Arial"/>
              </a:rPr>
              <a:t>22</a:t>
            </a:fld>
            <a:endParaRPr sz="2000">
              <a:latin typeface="Arial"/>
              <a:ea typeface="Arial"/>
              <a:cs typeface="Arial"/>
              <a:sym typeface="Arial"/>
            </a:endParaRPr>
          </a:p>
        </p:txBody>
      </p:sp>
      <p:sp>
        <p:nvSpPr>
          <p:cNvPr id="260" name="Google Shape;260;p15"/>
          <p:cNvSpPr txBox="1"/>
          <p:nvPr/>
        </p:nvSpPr>
        <p:spPr>
          <a:xfrm>
            <a:off x="3577250" y="1341938"/>
            <a:ext cx="49053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GB" sz="1600" b="0" i="0" u="none" strike="noStrike" cap="none">
                <a:solidFill>
                  <a:srgbClr val="000000"/>
                </a:solidFill>
                <a:latin typeface="Arial"/>
                <a:ea typeface="Arial"/>
                <a:cs typeface="Arial"/>
                <a:sym typeface="Arial"/>
              </a:rPr>
              <a:t>Table 1 : Accuracy Comparison of ML models</a:t>
            </a:r>
            <a:endParaRPr sz="1600" b="0" i="0" u="none" strike="noStrike" cap="none">
              <a:solidFill>
                <a:srgbClr val="000000"/>
              </a:solidFill>
              <a:latin typeface="Arial"/>
              <a:ea typeface="Arial"/>
              <a:cs typeface="Arial"/>
              <a:sym typeface="Arial"/>
            </a:endParaRPr>
          </a:p>
        </p:txBody>
      </p:sp>
      <p:sp>
        <p:nvSpPr>
          <p:cNvPr id="261" name="Google Shape;261;p1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sz="2000">
                <a:latin typeface="Arial"/>
                <a:ea typeface="Arial"/>
                <a:cs typeface="Arial"/>
                <a:sym typeface="Arial"/>
              </a:rPr>
              <a:t>9/3/2023</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Arial"/>
              <a:buNone/>
            </a:pPr>
            <a:r>
              <a:rPr lang="en-GB" sz="4000" b="1">
                <a:latin typeface="Arial"/>
                <a:ea typeface="Arial"/>
                <a:cs typeface="Arial"/>
                <a:sym typeface="Arial"/>
              </a:rPr>
              <a:t>Analysis: Machine Learning </a:t>
            </a:r>
            <a:endParaRPr sz="4000"/>
          </a:p>
        </p:txBody>
      </p:sp>
      <p:sp>
        <p:nvSpPr>
          <p:cNvPr id="267" name="Google Shape;267;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1000"/>
              </a:spcBef>
              <a:spcAft>
                <a:spcPts val="0"/>
              </a:spcAft>
              <a:buClr>
                <a:schemeClr val="dk1"/>
              </a:buClr>
              <a:buSzPts val="2800"/>
              <a:buChar char="●"/>
            </a:pPr>
            <a:r>
              <a:rPr lang="en-GB">
                <a:latin typeface="Arial"/>
                <a:ea typeface="Arial"/>
                <a:cs typeface="Arial"/>
                <a:sym typeface="Arial"/>
              </a:rPr>
              <a:t>Logistic Regression is discarded due to low accuracy</a:t>
            </a:r>
            <a:endParaRPr/>
          </a:p>
          <a:p>
            <a:pPr marL="228600" lvl="0" indent="-228600" algn="l" rtl="0">
              <a:lnSpc>
                <a:spcPct val="90000"/>
              </a:lnSpc>
              <a:spcBef>
                <a:spcPts val="1000"/>
              </a:spcBef>
              <a:spcAft>
                <a:spcPts val="0"/>
              </a:spcAft>
              <a:buClr>
                <a:schemeClr val="dk1"/>
              </a:buClr>
              <a:buSzPts val="2800"/>
              <a:buChar char="●"/>
            </a:pPr>
            <a:r>
              <a:rPr lang="en-GB">
                <a:latin typeface="Arial"/>
                <a:ea typeface="Arial"/>
                <a:cs typeface="Arial"/>
                <a:sym typeface="Arial"/>
              </a:rPr>
              <a:t>Neural Network uses Relu and SoftMax activation</a:t>
            </a:r>
            <a:endParaRPr/>
          </a:p>
          <a:p>
            <a:pPr marL="228600" lvl="0" indent="-228600" algn="l" rtl="0">
              <a:lnSpc>
                <a:spcPct val="90000"/>
              </a:lnSpc>
              <a:spcBef>
                <a:spcPts val="1000"/>
              </a:spcBef>
              <a:spcAft>
                <a:spcPts val="0"/>
              </a:spcAft>
              <a:buClr>
                <a:schemeClr val="dk1"/>
              </a:buClr>
              <a:buSzPts val="2800"/>
              <a:buChar char="●"/>
            </a:pPr>
            <a:r>
              <a:rPr lang="en-GB">
                <a:latin typeface="Arial"/>
                <a:ea typeface="Arial"/>
                <a:cs typeface="Arial"/>
                <a:sym typeface="Arial"/>
              </a:rPr>
              <a:t>SVM utilizes RBF kernel, 50 epochs</a:t>
            </a:r>
            <a:endParaRPr>
              <a:latin typeface="Arial"/>
              <a:ea typeface="Arial"/>
              <a:cs typeface="Arial"/>
              <a:sym typeface="Arial"/>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sp>
        <p:nvSpPr>
          <p:cNvPr id="268" name="Google Shape;268;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000"/>
              <a:buNone/>
            </a:pPr>
            <a:r>
              <a:rPr lang="en-GB" sz="2000">
                <a:latin typeface="Arial"/>
                <a:ea typeface="Arial"/>
                <a:cs typeface="Arial"/>
                <a:sym typeface="Arial"/>
              </a:rPr>
              <a:t>16</a:t>
            </a:r>
            <a:endParaRPr sz="2000">
              <a:latin typeface="Arial"/>
              <a:ea typeface="Arial"/>
              <a:cs typeface="Arial"/>
              <a:sym typeface="Arial"/>
            </a:endParaRPr>
          </a:p>
        </p:txBody>
      </p:sp>
      <p:sp>
        <p:nvSpPr>
          <p:cNvPr id="269" name="Google Shape;269;p1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sz="2000">
                <a:latin typeface="Arial"/>
                <a:ea typeface="Arial"/>
                <a:cs typeface="Arial"/>
                <a:sym typeface="Arial"/>
              </a:rPr>
              <a:t>9/3/2023</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3"/>
        <p:cNvGrpSpPr/>
        <p:nvPr/>
      </p:nvGrpSpPr>
      <p:grpSpPr>
        <a:xfrm>
          <a:off x="0" y="0"/>
          <a:ext cx="0" cy="0"/>
          <a:chOff x="0" y="0"/>
          <a:chExt cx="0" cy="0"/>
        </a:xfrm>
      </p:grpSpPr>
      <p:sp>
        <p:nvSpPr>
          <p:cNvPr id="274" name="Google Shape;274;p17"/>
          <p:cNvSpPr txBox="1">
            <a:spLocks noGrp="1"/>
          </p:cNvSpPr>
          <p:nvPr>
            <p:ph type="title"/>
          </p:nvPr>
        </p:nvSpPr>
        <p:spPr>
          <a:xfrm>
            <a:off x="838199" y="291090"/>
            <a:ext cx="10515599" cy="932688"/>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4000"/>
              <a:buFont typeface="Arial"/>
              <a:buNone/>
            </a:pPr>
            <a:r>
              <a:rPr lang="en-GB" sz="4000" b="1">
                <a:latin typeface="Arial"/>
                <a:ea typeface="Arial"/>
                <a:cs typeface="Arial"/>
                <a:sym typeface="Arial"/>
              </a:rPr>
              <a:t>Analysis : Neural Network </a:t>
            </a:r>
            <a:endParaRPr/>
          </a:p>
        </p:txBody>
      </p:sp>
      <p:graphicFrame>
        <p:nvGraphicFramePr>
          <p:cNvPr id="275" name="Google Shape;275;p17"/>
          <p:cNvGraphicFramePr/>
          <p:nvPr/>
        </p:nvGraphicFramePr>
        <p:xfrm>
          <a:off x="667733" y="2044609"/>
          <a:ext cx="10778825" cy="3425365"/>
        </p:xfrm>
        <a:graphic>
          <a:graphicData uri="http://schemas.openxmlformats.org/drawingml/2006/table">
            <a:tbl>
              <a:tblPr firstRow="1" bandRow="1">
                <a:noFill/>
                <a:tableStyleId>{8F56D330-2374-43D3-8B15-A25B841D25AD}</a:tableStyleId>
              </a:tblPr>
              <a:tblGrid>
                <a:gridCol w="1192075">
                  <a:extLst>
                    <a:ext uri="{9D8B030D-6E8A-4147-A177-3AD203B41FA5}">
                      <a16:colId xmlns:a16="http://schemas.microsoft.com/office/drawing/2014/main" val="20000"/>
                    </a:ext>
                  </a:extLst>
                </a:gridCol>
                <a:gridCol w="2173900">
                  <a:extLst>
                    <a:ext uri="{9D8B030D-6E8A-4147-A177-3AD203B41FA5}">
                      <a16:colId xmlns:a16="http://schemas.microsoft.com/office/drawing/2014/main" val="20001"/>
                    </a:ext>
                  </a:extLst>
                </a:gridCol>
                <a:gridCol w="2173900">
                  <a:extLst>
                    <a:ext uri="{9D8B030D-6E8A-4147-A177-3AD203B41FA5}">
                      <a16:colId xmlns:a16="http://schemas.microsoft.com/office/drawing/2014/main" val="20002"/>
                    </a:ext>
                  </a:extLst>
                </a:gridCol>
                <a:gridCol w="2685200">
                  <a:extLst>
                    <a:ext uri="{9D8B030D-6E8A-4147-A177-3AD203B41FA5}">
                      <a16:colId xmlns:a16="http://schemas.microsoft.com/office/drawing/2014/main" val="20003"/>
                    </a:ext>
                  </a:extLst>
                </a:gridCol>
                <a:gridCol w="2553750">
                  <a:extLst>
                    <a:ext uri="{9D8B030D-6E8A-4147-A177-3AD203B41FA5}">
                      <a16:colId xmlns:a16="http://schemas.microsoft.com/office/drawing/2014/main" val="20004"/>
                    </a:ext>
                  </a:extLst>
                </a:gridCol>
              </a:tblGrid>
              <a:tr h="857650">
                <a:tc>
                  <a:txBody>
                    <a:bodyPr/>
                    <a:lstStyle/>
                    <a:p>
                      <a:pPr marL="0" marR="0" lvl="0" indent="0" algn="l" rtl="0">
                        <a:lnSpc>
                          <a:spcPct val="100000"/>
                        </a:lnSpc>
                        <a:spcBef>
                          <a:spcPts val="0"/>
                        </a:spcBef>
                        <a:spcAft>
                          <a:spcPts val="0"/>
                        </a:spcAft>
                        <a:buClr>
                          <a:srgbClr val="000000"/>
                        </a:buClr>
                        <a:buSzPts val="1600"/>
                        <a:buFont typeface="Arial"/>
                        <a:buNone/>
                      </a:pPr>
                      <a:r>
                        <a:rPr lang="en-GB" sz="1600" b="1" u="none" strike="noStrike" cap="none">
                          <a:solidFill>
                            <a:schemeClr val="dk1"/>
                          </a:solidFill>
                          <a:latin typeface="Arial"/>
                          <a:ea typeface="Arial"/>
                          <a:cs typeface="Arial"/>
                          <a:sym typeface="Arial"/>
                        </a:rPr>
                        <a:t>​​</a:t>
                      </a:r>
                      <a:endParaRPr sz="1400" u="none" strike="noStrike" cap="none"/>
                    </a:p>
                    <a:p>
                      <a:pPr marL="0" marR="0" lvl="0" indent="0" algn="ctr" rtl="0">
                        <a:lnSpc>
                          <a:spcPct val="100000"/>
                        </a:lnSpc>
                        <a:spcBef>
                          <a:spcPts val="0"/>
                        </a:spcBef>
                        <a:spcAft>
                          <a:spcPts val="0"/>
                        </a:spcAft>
                        <a:buClr>
                          <a:srgbClr val="000000"/>
                        </a:buClr>
                        <a:buSzPts val="1600"/>
                        <a:buFont typeface="Arial"/>
                        <a:buNone/>
                      </a:pPr>
                      <a:r>
                        <a:rPr lang="en-GB" sz="1600" b="1" u="none" strike="noStrike" cap="none">
                          <a:solidFill>
                            <a:schemeClr val="dk1"/>
                          </a:solidFill>
                          <a:latin typeface="Arial"/>
                          <a:ea typeface="Arial"/>
                          <a:cs typeface="Arial"/>
                          <a:sym typeface="Arial"/>
                        </a:rPr>
                        <a:t>LAYERS  ​​</a:t>
                      </a:r>
                      <a:endParaRPr sz="1400" u="none" strike="noStrike" cap="none"/>
                    </a:p>
                  </a:txBody>
                  <a:tcPr marL="61200" marR="87425" marT="17475" marB="13115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GB" sz="1600" b="1" u="none" strike="noStrike" cap="none">
                          <a:solidFill>
                            <a:schemeClr val="dk1"/>
                          </a:solidFill>
                          <a:latin typeface="Arial"/>
                          <a:ea typeface="Arial"/>
                          <a:cs typeface="Arial"/>
                          <a:sym typeface="Arial"/>
                        </a:rPr>
                        <a:t>​​</a:t>
                      </a:r>
                      <a:endParaRPr sz="1400" u="none" strike="noStrike" cap="none"/>
                    </a:p>
                    <a:p>
                      <a:pPr marL="0" marR="0" lvl="0" indent="0" algn="ctr" rtl="0">
                        <a:lnSpc>
                          <a:spcPct val="100000"/>
                        </a:lnSpc>
                        <a:spcBef>
                          <a:spcPts val="0"/>
                        </a:spcBef>
                        <a:spcAft>
                          <a:spcPts val="0"/>
                        </a:spcAft>
                        <a:buClr>
                          <a:srgbClr val="000000"/>
                        </a:buClr>
                        <a:buSzPts val="1600"/>
                        <a:buFont typeface="Arial"/>
                        <a:buNone/>
                      </a:pPr>
                      <a:r>
                        <a:rPr lang="en-GB" sz="1600" b="1" u="none" strike="noStrike" cap="none">
                          <a:solidFill>
                            <a:schemeClr val="dk1"/>
                          </a:solidFill>
                          <a:latin typeface="Arial"/>
                          <a:ea typeface="Arial"/>
                          <a:cs typeface="Arial"/>
                          <a:sym typeface="Arial"/>
                        </a:rPr>
                        <a:t>TRAIN ACCURACY ‘RELU’ ​​</a:t>
                      </a:r>
                      <a:endParaRPr sz="1600" b="1" i="0" u="none" strike="noStrike" cap="none">
                        <a:solidFill>
                          <a:schemeClr val="dk1"/>
                        </a:solidFill>
                        <a:latin typeface="Arial"/>
                        <a:ea typeface="Arial"/>
                        <a:cs typeface="Arial"/>
                        <a:sym typeface="Arial"/>
                      </a:endParaRPr>
                    </a:p>
                  </a:txBody>
                  <a:tcPr marL="61200" marR="87425" marT="17475" marB="13115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GB" sz="1600" b="1" u="none" strike="noStrike" cap="none">
                          <a:solidFill>
                            <a:schemeClr val="dk1"/>
                          </a:solidFill>
                          <a:latin typeface="Arial"/>
                          <a:ea typeface="Arial"/>
                          <a:cs typeface="Arial"/>
                          <a:sym typeface="Arial"/>
                        </a:rPr>
                        <a:t>​​</a:t>
                      </a:r>
                      <a:endParaRPr sz="1400" u="none" strike="noStrike" cap="none"/>
                    </a:p>
                    <a:p>
                      <a:pPr marL="0" marR="0" lvl="0" indent="0" algn="ctr" rtl="0">
                        <a:lnSpc>
                          <a:spcPct val="100000"/>
                        </a:lnSpc>
                        <a:spcBef>
                          <a:spcPts val="0"/>
                        </a:spcBef>
                        <a:spcAft>
                          <a:spcPts val="0"/>
                        </a:spcAft>
                        <a:buClr>
                          <a:srgbClr val="000000"/>
                        </a:buClr>
                        <a:buSzPts val="1600"/>
                        <a:buFont typeface="Arial"/>
                        <a:buNone/>
                      </a:pPr>
                      <a:r>
                        <a:rPr lang="en-GB" sz="1600" b="1" u="none" strike="noStrike" cap="none">
                          <a:solidFill>
                            <a:schemeClr val="dk1"/>
                          </a:solidFill>
                          <a:latin typeface="Arial"/>
                          <a:ea typeface="Arial"/>
                          <a:cs typeface="Arial"/>
                          <a:sym typeface="Arial"/>
                        </a:rPr>
                        <a:t>TEST ACCURACY ‘RELU’ ​​</a:t>
                      </a:r>
                      <a:endParaRPr sz="1600" b="1" i="0" u="none" strike="noStrike" cap="none">
                        <a:solidFill>
                          <a:schemeClr val="dk1"/>
                        </a:solidFill>
                        <a:latin typeface="Arial"/>
                        <a:ea typeface="Arial"/>
                        <a:cs typeface="Arial"/>
                        <a:sym typeface="Arial"/>
                      </a:endParaRPr>
                    </a:p>
                  </a:txBody>
                  <a:tcPr marL="61200" marR="87425" marT="17475" marB="13115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GB" sz="1600" b="1" u="none" strike="noStrike" cap="none">
                          <a:solidFill>
                            <a:schemeClr val="dk1"/>
                          </a:solidFill>
                          <a:latin typeface="Arial"/>
                          <a:ea typeface="Arial"/>
                          <a:cs typeface="Arial"/>
                          <a:sym typeface="Arial"/>
                        </a:rPr>
                        <a:t>​TRAIN ACCURACY ‘SIGMOID’ ​​</a:t>
                      </a:r>
                      <a:endParaRPr sz="1600" b="1" i="0" u="none" strike="noStrike" cap="none">
                        <a:solidFill>
                          <a:schemeClr val="dk1"/>
                        </a:solidFill>
                        <a:latin typeface="Arial"/>
                        <a:ea typeface="Arial"/>
                        <a:cs typeface="Arial"/>
                        <a:sym typeface="Arial"/>
                      </a:endParaRPr>
                    </a:p>
                  </a:txBody>
                  <a:tcPr marL="61200" marR="87425" marT="17475" marB="13115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GB" sz="1600" b="1" u="none" strike="noStrike" cap="none">
                          <a:solidFill>
                            <a:schemeClr val="dk1"/>
                          </a:solidFill>
                          <a:latin typeface="Arial"/>
                          <a:ea typeface="Arial"/>
                          <a:cs typeface="Arial"/>
                          <a:sym typeface="Arial"/>
                        </a:rPr>
                        <a:t>​​</a:t>
                      </a:r>
                      <a:endParaRPr sz="1400" u="none" strike="noStrike" cap="none"/>
                    </a:p>
                    <a:p>
                      <a:pPr marL="0" marR="0" lvl="0" indent="0" algn="ctr" rtl="0">
                        <a:lnSpc>
                          <a:spcPct val="100000"/>
                        </a:lnSpc>
                        <a:spcBef>
                          <a:spcPts val="0"/>
                        </a:spcBef>
                        <a:spcAft>
                          <a:spcPts val="0"/>
                        </a:spcAft>
                        <a:buClr>
                          <a:srgbClr val="000000"/>
                        </a:buClr>
                        <a:buSzPts val="1600"/>
                        <a:buFont typeface="Arial"/>
                        <a:buNone/>
                      </a:pPr>
                      <a:r>
                        <a:rPr lang="en-GB" sz="1600" b="1" u="none" strike="noStrike" cap="none">
                          <a:solidFill>
                            <a:schemeClr val="dk1"/>
                          </a:solidFill>
                          <a:latin typeface="Arial"/>
                          <a:ea typeface="Arial"/>
                          <a:cs typeface="Arial"/>
                          <a:sym typeface="Arial"/>
                        </a:rPr>
                        <a:t>TEST ACCURACY ’SIGMOID’ ​​</a:t>
                      </a:r>
                      <a:endParaRPr sz="1600" b="1" i="0" u="none" strike="noStrike" cap="none">
                        <a:solidFill>
                          <a:schemeClr val="dk1"/>
                        </a:solidFill>
                        <a:latin typeface="Arial"/>
                        <a:ea typeface="Arial"/>
                        <a:cs typeface="Arial"/>
                        <a:sym typeface="Arial"/>
                      </a:endParaRPr>
                    </a:p>
                  </a:txBody>
                  <a:tcPr marL="61200" marR="87425" marT="17475" marB="13115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620025">
                <a:tc>
                  <a:txBody>
                    <a:bodyPr/>
                    <a:lstStyle/>
                    <a:p>
                      <a:pPr marL="0" marR="0" lvl="0" indent="0" algn="l" rtl="0">
                        <a:lnSpc>
                          <a:spcPct val="100000"/>
                        </a:lnSpc>
                        <a:spcBef>
                          <a:spcPts val="0"/>
                        </a:spcBef>
                        <a:spcAft>
                          <a:spcPts val="0"/>
                        </a:spcAft>
                        <a:buClr>
                          <a:srgbClr val="000000"/>
                        </a:buClr>
                        <a:buSzPts val="1600"/>
                        <a:buFont typeface="Arial"/>
                        <a:buNone/>
                      </a:pPr>
                      <a:r>
                        <a:rPr lang="en-GB" sz="1600" u="none" strike="noStrike" cap="none">
                          <a:solidFill>
                            <a:schemeClr val="dk1"/>
                          </a:solidFill>
                          <a:latin typeface="Arial"/>
                          <a:ea typeface="Arial"/>
                          <a:cs typeface="Arial"/>
                          <a:sym typeface="Arial"/>
                        </a:rPr>
                        <a:t>​​</a:t>
                      </a:r>
                      <a:endParaRPr sz="1400" u="none" strike="noStrike" cap="none"/>
                    </a:p>
                    <a:p>
                      <a:pPr marL="0" marR="0" lvl="0" indent="0" algn="ctr" rtl="0">
                        <a:lnSpc>
                          <a:spcPct val="100000"/>
                        </a:lnSpc>
                        <a:spcBef>
                          <a:spcPts val="0"/>
                        </a:spcBef>
                        <a:spcAft>
                          <a:spcPts val="0"/>
                        </a:spcAft>
                        <a:buClr>
                          <a:srgbClr val="000000"/>
                        </a:buClr>
                        <a:buSzPts val="1600"/>
                        <a:buFont typeface="Arial"/>
                        <a:buNone/>
                      </a:pPr>
                      <a:r>
                        <a:rPr lang="en-GB" sz="1600" u="none" strike="noStrike" cap="none">
                          <a:solidFill>
                            <a:schemeClr val="dk1"/>
                          </a:solidFill>
                          <a:latin typeface="Arial"/>
                          <a:ea typeface="Arial"/>
                          <a:cs typeface="Arial"/>
                          <a:sym typeface="Arial"/>
                        </a:rPr>
                        <a:t>2 ​​</a:t>
                      </a:r>
                      <a:endParaRPr sz="1600" b="0" i="0" u="none" strike="noStrike" cap="none">
                        <a:solidFill>
                          <a:schemeClr val="dk1"/>
                        </a:solidFill>
                        <a:latin typeface="Arial"/>
                        <a:ea typeface="Arial"/>
                        <a:cs typeface="Arial"/>
                        <a:sym typeface="Arial"/>
                      </a:endParaRPr>
                    </a:p>
                  </a:txBody>
                  <a:tcPr marL="61200" marR="87425" marT="17475" marB="1311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1600"/>
                        <a:buFont typeface="Arial"/>
                        <a:buNone/>
                      </a:pPr>
                      <a:r>
                        <a:rPr lang="en-GB" sz="1600" u="none" strike="noStrike" cap="none">
                          <a:solidFill>
                            <a:schemeClr val="dk1"/>
                          </a:solidFill>
                          <a:latin typeface="Arial"/>
                          <a:ea typeface="Arial"/>
                          <a:cs typeface="Arial"/>
                          <a:sym typeface="Arial"/>
                        </a:rPr>
                        <a:t>​​</a:t>
                      </a:r>
                      <a:endParaRPr sz="1400" u="none" strike="noStrike" cap="none"/>
                    </a:p>
                    <a:p>
                      <a:pPr marL="0" marR="0" lvl="0" indent="0" algn="ctr" rtl="0">
                        <a:lnSpc>
                          <a:spcPct val="100000"/>
                        </a:lnSpc>
                        <a:spcBef>
                          <a:spcPts val="0"/>
                        </a:spcBef>
                        <a:spcAft>
                          <a:spcPts val="0"/>
                        </a:spcAft>
                        <a:buClr>
                          <a:srgbClr val="000000"/>
                        </a:buClr>
                        <a:buSzPts val="1600"/>
                        <a:buFont typeface="Arial"/>
                        <a:buNone/>
                      </a:pPr>
                      <a:r>
                        <a:rPr lang="en-GB" sz="1600" u="none" strike="noStrike" cap="none">
                          <a:solidFill>
                            <a:schemeClr val="dk1"/>
                          </a:solidFill>
                          <a:latin typeface="Arial"/>
                          <a:ea typeface="Arial"/>
                          <a:cs typeface="Arial"/>
                          <a:sym typeface="Arial"/>
                        </a:rPr>
                        <a:t>0.9</a:t>
                      </a:r>
                      <a:r>
                        <a:rPr lang="en-GB" sz="1600">
                          <a:latin typeface="Arial"/>
                          <a:ea typeface="Arial"/>
                          <a:cs typeface="Arial"/>
                          <a:sym typeface="Arial"/>
                        </a:rPr>
                        <a:t>26</a:t>
                      </a:r>
                      <a:endParaRPr sz="1600" b="0" i="0" u="none" strike="noStrike" cap="none">
                        <a:solidFill>
                          <a:schemeClr val="dk1"/>
                        </a:solidFill>
                        <a:latin typeface="Arial"/>
                        <a:ea typeface="Arial"/>
                        <a:cs typeface="Arial"/>
                        <a:sym typeface="Arial"/>
                      </a:endParaRPr>
                    </a:p>
                  </a:txBody>
                  <a:tcPr marL="61200" marR="87425" marT="17475" marB="1311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1600"/>
                        <a:buFont typeface="Arial"/>
                        <a:buNone/>
                      </a:pPr>
                      <a:r>
                        <a:rPr lang="en-GB" sz="1600" u="none" strike="noStrike" cap="none">
                          <a:solidFill>
                            <a:schemeClr val="dk1"/>
                          </a:solidFill>
                          <a:latin typeface="Arial"/>
                          <a:ea typeface="Arial"/>
                          <a:cs typeface="Arial"/>
                          <a:sym typeface="Arial"/>
                        </a:rPr>
                        <a:t>​​</a:t>
                      </a:r>
                      <a:endParaRPr sz="1400" u="none" strike="noStrike" cap="none"/>
                    </a:p>
                    <a:p>
                      <a:pPr marL="0" marR="0" lvl="0" indent="0" algn="ctr" rtl="0">
                        <a:lnSpc>
                          <a:spcPct val="100000"/>
                        </a:lnSpc>
                        <a:spcBef>
                          <a:spcPts val="0"/>
                        </a:spcBef>
                        <a:spcAft>
                          <a:spcPts val="0"/>
                        </a:spcAft>
                        <a:buClr>
                          <a:srgbClr val="000000"/>
                        </a:buClr>
                        <a:buSzPts val="1600"/>
                        <a:buFont typeface="Arial"/>
                        <a:buNone/>
                      </a:pPr>
                      <a:r>
                        <a:rPr lang="en-GB" sz="1600" u="none" strike="noStrike" cap="none">
                          <a:solidFill>
                            <a:schemeClr val="dk1"/>
                          </a:solidFill>
                          <a:latin typeface="Arial"/>
                          <a:ea typeface="Arial"/>
                          <a:cs typeface="Arial"/>
                          <a:sym typeface="Arial"/>
                        </a:rPr>
                        <a:t>0.9</a:t>
                      </a:r>
                      <a:r>
                        <a:rPr lang="en-GB" sz="1600">
                          <a:latin typeface="Arial"/>
                          <a:ea typeface="Arial"/>
                          <a:cs typeface="Arial"/>
                          <a:sym typeface="Arial"/>
                        </a:rPr>
                        <a:t>25</a:t>
                      </a:r>
                      <a:r>
                        <a:rPr lang="en-GB" sz="1600" u="none" strike="noStrike" cap="none">
                          <a:solidFill>
                            <a:schemeClr val="dk1"/>
                          </a:solidFill>
                          <a:latin typeface="Arial"/>
                          <a:ea typeface="Arial"/>
                          <a:cs typeface="Arial"/>
                          <a:sym typeface="Arial"/>
                        </a:rPr>
                        <a:t> ​​</a:t>
                      </a:r>
                      <a:endParaRPr sz="1600" b="0" i="0" u="none" strike="noStrike" cap="none">
                        <a:solidFill>
                          <a:schemeClr val="dk1"/>
                        </a:solidFill>
                        <a:latin typeface="Arial"/>
                        <a:ea typeface="Arial"/>
                        <a:cs typeface="Arial"/>
                        <a:sym typeface="Arial"/>
                      </a:endParaRPr>
                    </a:p>
                  </a:txBody>
                  <a:tcPr marL="61200" marR="87425" marT="17475" marB="1311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1600"/>
                        <a:buFont typeface="Arial"/>
                        <a:buNone/>
                      </a:pPr>
                      <a:r>
                        <a:rPr lang="en-GB" sz="1600" u="none" strike="noStrike" cap="none">
                          <a:solidFill>
                            <a:schemeClr val="dk1"/>
                          </a:solidFill>
                          <a:latin typeface="Arial"/>
                          <a:ea typeface="Arial"/>
                          <a:cs typeface="Arial"/>
                          <a:sym typeface="Arial"/>
                        </a:rPr>
                        <a:t>​​</a:t>
                      </a:r>
                      <a:endParaRPr sz="1400" u="none" strike="noStrike" cap="none"/>
                    </a:p>
                    <a:p>
                      <a:pPr marL="0" marR="0" lvl="0" indent="0" algn="ctr" rtl="0">
                        <a:lnSpc>
                          <a:spcPct val="100000"/>
                        </a:lnSpc>
                        <a:spcBef>
                          <a:spcPts val="0"/>
                        </a:spcBef>
                        <a:spcAft>
                          <a:spcPts val="0"/>
                        </a:spcAft>
                        <a:buClr>
                          <a:srgbClr val="000000"/>
                        </a:buClr>
                        <a:buSzPts val="1600"/>
                        <a:buFont typeface="Arial"/>
                        <a:buNone/>
                      </a:pPr>
                      <a:r>
                        <a:rPr lang="en-GB" sz="1600" u="none" strike="noStrike" cap="none">
                          <a:solidFill>
                            <a:schemeClr val="dk1"/>
                          </a:solidFill>
                          <a:latin typeface="Arial"/>
                          <a:ea typeface="Arial"/>
                          <a:cs typeface="Arial"/>
                          <a:sym typeface="Arial"/>
                        </a:rPr>
                        <a:t>0.</a:t>
                      </a:r>
                      <a:r>
                        <a:rPr lang="en-GB" sz="1600">
                          <a:latin typeface="Arial"/>
                          <a:ea typeface="Arial"/>
                          <a:cs typeface="Arial"/>
                          <a:sym typeface="Arial"/>
                        </a:rPr>
                        <a:t>862</a:t>
                      </a:r>
                      <a:r>
                        <a:rPr lang="en-GB" sz="1600" u="none" strike="noStrike" cap="none">
                          <a:solidFill>
                            <a:schemeClr val="dk1"/>
                          </a:solidFill>
                          <a:latin typeface="Arial"/>
                          <a:ea typeface="Arial"/>
                          <a:cs typeface="Arial"/>
                          <a:sym typeface="Arial"/>
                        </a:rPr>
                        <a:t> ​​</a:t>
                      </a:r>
                      <a:endParaRPr sz="1600" b="0" i="0" u="none" strike="noStrike" cap="none">
                        <a:solidFill>
                          <a:schemeClr val="dk1"/>
                        </a:solidFill>
                        <a:latin typeface="Arial"/>
                        <a:ea typeface="Arial"/>
                        <a:cs typeface="Arial"/>
                        <a:sym typeface="Arial"/>
                      </a:endParaRPr>
                    </a:p>
                  </a:txBody>
                  <a:tcPr marL="61200" marR="87425" marT="17475" marB="1311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1600"/>
                        <a:buFont typeface="Arial"/>
                        <a:buNone/>
                      </a:pPr>
                      <a:r>
                        <a:rPr lang="en-GB" sz="1600" u="none" strike="noStrike" cap="none">
                          <a:solidFill>
                            <a:schemeClr val="dk1"/>
                          </a:solidFill>
                          <a:latin typeface="Arial"/>
                          <a:ea typeface="Arial"/>
                          <a:cs typeface="Arial"/>
                          <a:sym typeface="Arial"/>
                        </a:rPr>
                        <a:t>​​</a:t>
                      </a:r>
                      <a:endParaRPr sz="1400" u="none" strike="noStrike" cap="none"/>
                    </a:p>
                    <a:p>
                      <a:pPr marL="0" marR="0" lvl="0" indent="0" algn="ctr" rtl="0">
                        <a:lnSpc>
                          <a:spcPct val="100000"/>
                        </a:lnSpc>
                        <a:spcBef>
                          <a:spcPts val="0"/>
                        </a:spcBef>
                        <a:spcAft>
                          <a:spcPts val="0"/>
                        </a:spcAft>
                        <a:buClr>
                          <a:srgbClr val="000000"/>
                        </a:buClr>
                        <a:buSzPts val="1600"/>
                        <a:buFont typeface="Arial"/>
                        <a:buNone/>
                      </a:pPr>
                      <a:r>
                        <a:rPr lang="en-GB" sz="1600" u="none" strike="noStrike" cap="none">
                          <a:solidFill>
                            <a:schemeClr val="dk1"/>
                          </a:solidFill>
                          <a:latin typeface="Arial"/>
                          <a:ea typeface="Arial"/>
                          <a:cs typeface="Arial"/>
                          <a:sym typeface="Arial"/>
                        </a:rPr>
                        <a:t>0.8</a:t>
                      </a:r>
                      <a:r>
                        <a:rPr lang="en-GB" sz="1600">
                          <a:latin typeface="Arial"/>
                          <a:ea typeface="Arial"/>
                          <a:cs typeface="Arial"/>
                          <a:sym typeface="Arial"/>
                        </a:rPr>
                        <a:t>56</a:t>
                      </a:r>
                      <a:r>
                        <a:rPr lang="en-GB" sz="1600" u="none" strike="noStrike" cap="none">
                          <a:solidFill>
                            <a:schemeClr val="dk1"/>
                          </a:solidFill>
                          <a:latin typeface="Arial"/>
                          <a:ea typeface="Arial"/>
                          <a:cs typeface="Arial"/>
                          <a:sym typeface="Arial"/>
                        </a:rPr>
                        <a:t> ​​</a:t>
                      </a:r>
                      <a:endParaRPr sz="1600" b="0" i="0" u="none" strike="noStrike" cap="none">
                        <a:solidFill>
                          <a:schemeClr val="dk1"/>
                        </a:solidFill>
                        <a:latin typeface="Arial"/>
                        <a:ea typeface="Arial"/>
                        <a:cs typeface="Arial"/>
                        <a:sym typeface="Arial"/>
                      </a:endParaRPr>
                    </a:p>
                  </a:txBody>
                  <a:tcPr marL="61200" marR="87425" marT="17475" marB="1311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620025">
                <a:tc>
                  <a:txBody>
                    <a:bodyPr/>
                    <a:lstStyle/>
                    <a:p>
                      <a:pPr marL="0" marR="0" lvl="0" indent="0" algn="l" rtl="0">
                        <a:lnSpc>
                          <a:spcPct val="100000"/>
                        </a:lnSpc>
                        <a:spcBef>
                          <a:spcPts val="0"/>
                        </a:spcBef>
                        <a:spcAft>
                          <a:spcPts val="0"/>
                        </a:spcAft>
                        <a:buClr>
                          <a:srgbClr val="000000"/>
                        </a:buClr>
                        <a:buSzPts val="1600"/>
                        <a:buFont typeface="Arial"/>
                        <a:buNone/>
                      </a:pPr>
                      <a:r>
                        <a:rPr lang="en-GB" sz="1600" u="none" strike="noStrike" cap="none">
                          <a:solidFill>
                            <a:schemeClr val="dk1"/>
                          </a:solidFill>
                          <a:latin typeface="Arial"/>
                          <a:ea typeface="Arial"/>
                          <a:cs typeface="Arial"/>
                          <a:sym typeface="Arial"/>
                        </a:rPr>
                        <a:t>​​</a:t>
                      </a:r>
                      <a:endParaRPr sz="1400" u="none" strike="noStrike" cap="none"/>
                    </a:p>
                    <a:p>
                      <a:pPr marL="0" marR="0" lvl="0" indent="0" algn="ctr" rtl="0">
                        <a:lnSpc>
                          <a:spcPct val="100000"/>
                        </a:lnSpc>
                        <a:spcBef>
                          <a:spcPts val="0"/>
                        </a:spcBef>
                        <a:spcAft>
                          <a:spcPts val="0"/>
                        </a:spcAft>
                        <a:buClr>
                          <a:srgbClr val="000000"/>
                        </a:buClr>
                        <a:buSzPts val="1600"/>
                        <a:buFont typeface="Arial"/>
                        <a:buNone/>
                      </a:pPr>
                      <a:r>
                        <a:rPr lang="en-GB" sz="1600" u="none" strike="noStrike" cap="none">
                          <a:solidFill>
                            <a:schemeClr val="dk1"/>
                          </a:solidFill>
                          <a:latin typeface="Arial"/>
                          <a:ea typeface="Arial"/>
                          <a:cs typeface="Arial"/>
                          <a:sym typeface="Arial"/>
                        </a:rPr>
                        <a:t>3 ​​</a:t>
                      </a:r>
                      <a:endParaRPr sz="1600" b="0" i="0" u="none" strike="noStrike" cap="none">
                        <a:solidFill>
                          <a:schemeClr val="dk1"/>
                        </a:solidFill>
                        <a:latin typeface="Arial"/>
                        <a:ea typeface="Arial"/>
                        <a:cs typeface="Arial"/>
                        <a:sym typeface="Arial"/>
                      </a:endParaRPr>
                    </a:p>
                  </a:txBody>
                  <a:tcPr marL="61200" marR="87425" marT="17475" marB="1311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1600"/>
                        <a:buFont typeface="Arial"/>
                        <a:buNone/>
                      </a:pPr>
                      <a:r>
                        <a:rPr lang="en-GB" sz="1600" u="none" strike="noStrike" cap="none">
                          <a:solidFill>
                            <a:schemeClr val="dk1"/>
                          </a:solidFill>
                          <a:latin typeface="Arial"/>
                          <a:ea typeface="Arial"/>
                          <a:cs typeface="Arial"/>
                          <a:sym typeface="Arial"/>
                        </a:rPr>
                        <a:t>​​</a:t>
                      </a:r>
                      <a:endParaRPr sz="1400" u="none" strike="noStrike" cap="none"/>
                    </a:p>
                    <a:p>
                      <a:pPr marL="0" marR="0" lvl="0" indent="0" algn="ctr" rtl="0">
                        <a:lnSpc>
                          <a:spcPct val="100000"/>
                        </a:lnSpc>
                        <a:spcBef>
                          <a:spcPts val="0"/>
                        </a:spcBef>
                        <a:spcAft>
                          <a:spcPts val="0"/>
                        </a:spcAft>
                        <a:buClr>
                          <a:srgbClr val="000000"/>
                        </a:buClr>
                        <a:buSzPts val="1600"/>
                        <a:buFont typeface="Arial"/>
                        <a:buNone/>
                      </a:pPr>
                      <a:r>
                        <a:rPr lang="en-GB" sz="1600" u="none" strike="noStrike" cap="none">
                          <a:solidFill>
                            <a:schemeClr val="dk1"/>
                          </a:solidFill>
                          <a:latin typeface="Arial"/>
                          <a:ea typeface="Arial"/>
                          <a:cs typeface="Arial"/>
                          <a:sym typeface="Arial"/>
                        </a:rPr>
                        <a:t>0.9</a:t>
                      </a:r>
                      <a:r>
                        <a:rPr lang="en-GB" sz="1600">
                          <a:latin typeface="Arial"/>
                          <a:ea typeface="Arial"/>
                          <a:cs typeface="Arial"/>
                          <a:sym typeface="Arial"/>
                        </a:rPr>
                        <a:t>36</a:t>
                      </a:r>
                      <a:endParaRPr sz="1600" b="0" i="0" u="none" strike="noStrike" cap="none">
                        <a:solidFill>
                          <a:schemeClr val="dk1"/>
                        </a:solidFill>
                        <a:latin typeface="Arial"/>
                        <a:ea typeface="Arial"/>
                        <a:cs typeface="Arial"/>
                        <a:sym typeface="Arial"/>
                      </a:endParaRPr>
                    </a:p>
                  </a:txBody>
                  <a:tcPr marL="61200" marR="87425" marT="17475" marB="1311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1600"/>
                        <a:buFont typeface="Arial"/>
                        <a:buNone/>
                      </a:pPr>
                      <a:r>
                        <a:rPr lang="en-GB" sz="1600" u="none" strike="noStrike" cap="none">
                          <a:solidFill>
                            <a:schemeClr val="dk1"/>
                          </a:solidFill>
                          <a:latin typeface="Arial"/>
                          <a:ea typeface="Arial"/>
                          <a:cs typeface="Arial"/>
                          <a:sym typeface="Arial"/>
                        </a:rPr>
                        <a:t>​​</a:t>
                      </a:r>
                      <a:endParaRPr sz="1400" u="none" strike="noStrike" cap="none"/>
                    </a:p>
                    <a:p>
                      <a:pPr marL="0" marR="0" lvl="0" indent="0" algn="ctr" rtl="0">
                        <a:lnSpc>
                          <a:spcPct val="100000"/>
                        </a:lnSpc>
                        <a:spcBef>
                          <a:spcPts val="0"/>
                        </a:spcBef>
                        <a:spcAft>
                          <a:spcPts val="0"/>
                        </a:spcAft>
                        <a:buClr>
                          <a:srgbClr val="000000"/>
                        </a:buClr>
                        <a:buSzPts val="1600"/>
                        <a:buFont typeface="Arial"/>
                        <a:buNone/>
                      </a:pPr>
                      <a:r>
                        <a:rPr lang="en-GB" sz="1600" u="none" strike="noStrike" cap="none">
                          <a:solidFill>
                            <a:schemeClr val="dk1"/>
                          </a:solidFill>
                          <a:latin typeface="Arial"/>
                          <a:ea typeface="Arial"/>
                          <a:cs typeface="Arial"/>
                          <a:sym typeface="Arial"/>
                        </a:rPr>
                        <a:t>0.9</a:t>
                      </a:r>
                      <a:r>
                        <a:rPr lang="en-GB" sz="1600">
                          <a:latin typeface="Arial"/>
                          <a:ea typeface="Arial"/>
                          <a:cs typeface="Arial"/>
                          <a:sym typeface="Arial"/>
                        </a:rPr>
                        <a:t>28</a:t>
                      </a:r>
                      <a:r>
                        <a:rPr lang="en-GB" sz="1600" u="none" strike="noStrike" cap="none">
                          <a:solidFill>
                            <a:schemeClr val="dk1"/>
                          </a:solidFill>
                          <a:latin typeface="Arial"/>
                          <a:ea typeface="Arial"/>
                          <a:cs typeface="Arial"/>
                          <a:sym typeface="Arial"/>
                        </a:rPr>
                        <a:t> ​​</a:t>
                      </a:r>
                      <a:endParaRPr sz="1400" u="none" strike="noStrike" cap="none"/>
                    </a:p>
                  </a:txBody>
                  <a:tcPr marL="61200" marR="87425" marT="17475" marB="1311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1600"/>
                        <a:buFont typeface="Arial"/>
                        <a:buNone/>
                      </a:pPr>
                      <a:r>
                        <a:rPr lang="en-GB" sz="1600" u="none" strike="noStrike" cap="none">
                          <a:solidFill>
                            <a:schemeClr val="dk1"/>
                          </a:solidFill>
                          <a:latin typeface="Arial"/>
                          <a:ea typeface="Arial"/>
                          <a:cs typeface="Arial"/>
                          <a:sym typeface="Arial"/>
                        </a:rPr>
                        <a:t>​​</a:t>
                      </a:r>
                      <a:endParaRPr sz="1400" u="none" strike="noStrike" cap="none"/>
                    </a:p>
                    <a:p>
                      <a:pPr marL="0" marR="0" lvl="0" indent="0" algn="ctr" rtl="0">
                        <a:lnSpc>
                          <a:spcPct val="100000"/>
                        </a:lnSpc>
                        <a:spcBef>
                          <a:spcPts val="0"/>
                        </a:spcBef>
                        <a:spcAft>
                          <a:spcPts val="0"/>
                        </a:spcAft>
                        <a:buClr>
                          <a:srgbClr val="000000"/>
                        </a:buClr>
                        <a:buSzPts val="1600"/>
                        <a:buFont typeface="Arial"/>
                        <a:buNone/>
                      </a:pPr>
                      <a:r>
                        <a:rPr lang="en-GB" sz="1600" u="none" strike="noStrike" cap="none">
                          <a:solidFill>
                            <a:schemeClr val="dk1"/>
                          </a:solidFill>
                          <a:latin typeface="Arial"/>
                          <a:ea typeface="Arial"/>
                          <a:cs typeface="Arial"/>
                          <a:sym typeface="Arial"/>
                        </a:rPr>
                        <a:t>0.</a:t>
                      </a:r>
                      <a:r>
                        <a:rPr lang="en-GB" sz="1600">
                          <a:latin typeface="Arial"/>
                          <a:ea typeface="Arial"/>
                          <a:cs typeface="Arial"/>
                          <a:sym typeface="Arial"/>
                        </a:rPr>
                        <a:t>216</a:t>
                      </a:r>
                      <a:r>
                        <a:rPr lang="en-GB" sz="1600" u="none" strike="noStrike" cap="none">
                          <a:solidFill>
                            <a:schemeClr val="dk1"/>
                          </a:solidFill>
                          <a:latin typeface="Arial"/>
                          <a:ea typeface="Arial"/>
                          <a:cs typeface="Arial"/>
                          <a:sym typeface="Arial"/>
                        </a:rPr>
                        <a:t> ​​</a:t>
                      </a:r>
                      <a:endParaRPr sz="1600" b="0" i="0" u="none" strike="noStrike" cap="none">
                        <a:solidFill>
                          <a:schemeClr val="dk1"/>
                        </a:solidFill>
                        <a:latin typeface="Arial"/>
                        <a:ea typeface="Arial"/>
                        <a:cs typeface="Arial"/>
                        <a:sym typeface="Arial"/>
                      </a:endParaRPr>
                    </a:p>
                  </a:txBody>
                  <a:tcPr marL="61200" marR="87425" marT="17475" marB="1311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1600"/>
                        <a:buFont typeface="Arial"/>
                        <a:buNone/>
                      </a:pPr>
                      <a:r>
                        <a:rPr lang="en-GB" sz="1600" u="none" strike="noStrike" cap="none">
                          <a:solidFill>
                            <a:schemeClr val="dk1"/>
                          </a:solidFill>
                          <a:latin typeface="Arial"/>
                          <a:ea typeface="Arial"/>
                          <a:cs typeface="Arial"/>
                          <a:sym typeface="Arial"/>
                        </a:rPr>
                        <a:t>​​</a:t>
                      </a:r>
                      <a:endParaRPr sz="1400" u="none" strike="noStrike" cap="none"/>
                    </a:p>
                    <a:p>
                      <a:pPr marL="0" marR="0" lvl="0" indent="0" algn="ctr" rtl="0">
                        <a:lnSpc>
                          <a:spcPct val="100000"/>
                        </a:lnSpc>
                        <a:spcBef>
                          <a:spcPts val="0"/>
                        </a:spcBef>
                        <a:spcAft>
                          <a:spcPts val="0"/>
                        </a:spcAft>
                        <a:buClr>
                          <a:srgbClr val="000000"/>
                        </a:buClr>
                        <a:buSzPts val="1600"/>
                        <a:buFont typeface="Arial"/>
                        <a:buNone/>
                      </a:pPr>
                      <a:r>
                        <a:rPr lang="en-GB" sz="1600" u="none" strike="noStrike" cap="none">
                          <a:solidFill>
                            <a:schemeClr val="dk1"/>
                          </a:solidFill>
                          <a:latin typeface="Arial"/>
                          <a:ea typeface="Arial"/>
                          <a:cs typeface="Arial"/>
                          <a:sym typeface="Arial"/>
                        </a:rPr>
                        <a:t>0.</a:t>
                      </a:r>
                      <a:r>
                        <a:rPr lang="en-GB" sz="1600">
                          <a:latin typeface="Arial"/>
                          <a:ea typeface="Arial"/>
                          <a:cs typeface="Arial"/>
                          <a:sym typeface="Arial"/>
                        </a:rPr>
                        <a:t>213</a:t>
                      </a:r>
                      <a:r>
                        <a:rPr lang="en-GB" sz="1600" u="none" strike="noStrike" cap="none">
                          <a:solidFill>
                            <a:schemeClr val="dk1"/>
                          </a:solidFill>
                          <a:latin typeface="Arial"/>
                          <a:ea typeface="Arial"/>
                          <a:cs typeface="Arial"/>
                          <a:sym typeface="Arial"/>
                        </a:rPr>
                        <a:t> ​​</a:t>
                      </a:r>
                      <a:endParaRPr sz="1600" b="0" i="0" u="none" strike="noStrike" cap="none">
                        <a:solidFill>
                          <a:schemeClr val="dk1"/>
                        </a:solidFill>
                        <a:latin typeface="Arial"/>
                        <a:ea typeface="Arial"/>
                        <a:cs typeface="Arial"/>
                        <a:sym typeface="Arial"/>
                      </a:endParaRPr>
                    </a:p>
                  </a:txBody>
                  <a:tcPr marL="61200" marR="87425" marT="17475" marB="1311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620025">
                <a:tc>
                  <a:txBody>
                    <a:bodyPr/>
                    <a:lstStyle/>
                    <a:p>
                      <a:pPr marL="0" marR="0" lvl="0" indent="0" algn="l" rtl="0">
                        <a:lnSpc>
                          <a:spcPct val="100000"/>
                        </a:lnSpc>
                        <a:spcBef>
                          <a:spcPts val="0"/>
                        </a:spcBef>
                        <a:spcAft>
                          <a:spcPts val="0"/>
                        </a:spcAft>
                        <a:buClr>
                          <a:srgbClr val="000000"/>
                        </a:buClr>
                        <a:buSzPts val="1600"/>
                        <a:buFont typeface="Arial"/>
                        <a:buNone/>
                      </a:pPr>
                      <a:r>
                        <a:rPr lang="en-GB" sz="1600" u="none" strike="noStrike" cap="none">
                          <a:solidFill>
                            <a:schemeClr val="dk1"/>
                          </a:solidFill>
                          <a:latin typeface="Arial"/>
                          <a:ea typeface="Arial"/>
                          <a:cs typeface="Arial"/>
                          <a:sym typeface="Arial"/>
                        </a:rPr>
                        <a:t>​​</a:t>
                      </a:r>
                      <a:endParaRPr sz="1400" u="none" strike="noStrike" cap="none"/>
                    </a:p>
                    <a:p>
                      <a:pPr marL="0" marR="0" lvl="0" indent="0" algn="ctr" rtl="0">
                        <a:lnSpc>
                          <a:spcPct val="100000"/>
                        </a:lnSpc>
                        <a:spcBef>
                          <a:spcPts val="0"/>
                        </a:spcBef>
                        <a:spcAft>
                          <a:spcPts val="0"/>
                        </a:spcAft>
                        <a:buClr>
                          <a:srgbClr val="000000"/>
                        </a:buClr>
                        <a:buSzPts val="1600"/>
                        <a:buFont typeface="Arial"/>
                        <a:buNone/>
                      </a:pPr>
                      <a:r>
                        <a:rPr lang="en-GB" sz="1600" u="none" strike="noStrike" cap="none">
                          <a:solidFill>
                            <a:schemeClr val="dk1"/>
                          </a:solidFill>
                          <a:latin typeface="Arial"/>
                          <a:ea typeface="Arial"/>
                          <a:cs typeface="Arial"/>
                          <a:sym typeface="Arial"/>
                        </a:rPr>
                        <a:t>4 ​​</a:t>
                      </a:r>
                      <a:endParaRPr sz="1600" b="0" i="0" u="none" strike="noStrike" cap="none">
                        <a:solidFill>
                          <a:schemeClr val="dk1"/>
                        </a:solidFill>
                        <a:latin typeface="Arial"/>
                        <a:ea typeface="Arial"/>
                        <a:cs typeface="Arial"/>
                        <a:sym typeface="Arial"/>
                      </a:endParaRPr>
                    </a:p>
                  </a:txBody>
                  <a:tcPr marL="61200" marR="87425" marT="17475" marB="1311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1600"/>
                        <a:buFont typeface="Arial"/>
                        <a:buNone/>
                      </a:pPr>
                      <a:r>
                        <a:rPr lang="en-GB" sz="1600" u="none" strike="noStrike" cap="none">
                          <a:solidFill>
                            <a:schemeClr val="dk1"/>
                          </a:solidFill>
                          <a:latin typeface="Arial"/>
                          <a:ea typeface="Arial"/>
                          <a:cs typeface="Arial"/>
                          <a:sym typeface="Arial"/>
                        </a:rPr>
                        <a:t>​​</a:t>
                      </a:r>
                      <a:endParaRPr sz="1400" u="none" strike="noStrike" cap="none"/>
                    </a:p>
                    <a:p>
                      <a:pPr marL="0" marR="0" lvl="0" indent="0" algn="ctr" rtl="0">
                        <a:lnSpc>
                          <a:spcPct val="100000"/>
                        </a:lnSpc>
                        <a:spcBef>
                          <a:spcPts val="0"/>
                        </a:spcBef>
                        <a:spcAft>
                          <a:spcPts val="0"/>
                        </a:spcAft>
                        <a:buClr>
                          <a:srgbClr val="000000"/>
                        </a:buClr>
                        <a:buSzPts val="1600"/>
                        <a:buFont typeface="Arial"/>
                        <a:buNone/>
                      </a:pPr>
                      <a:r>
                        <a:rPr lang="en-GB" sz="1600" u="none" strike="noStrike" cap="none">
                          <a:solidFill>
                            <a:schemeClr val="dk1"/>
                          </a:solidFill>
                          <a:latin typeface="Arial"/>
                          <a:ea typeface="Arial"/>
                          <a:cs typeface="Arial"/>
                          <a:sym typeface="Arial"/>
                        </a:rPr>
                        <a:t>0.</a:t>
                      </a:r>
                      <a:r>
                        <a:rPr lang="en-GB" sz="1600">
                          <a:latin typeface="Arial"/>
                          <a:ea typeface="Arial"/>
                          <a:cs typeface="Arial"/>
                          <a:sym typeface="Arial"/>
                        </a:rPr>
                        <a:t>219</a:t>
                      </a:r>
                      <a:r>
                        <a:rPr lang="en-GB" sz="1600" u="none" strike="noStrike" cap="none">
                          <a:solidFill>
                            <a:schemeClr val="dk1"/>
                          </a:solidFill>
                          <a:latin typeface="Arial"/>
                          <a:ea typeface="Arial"/>
                          <a:cs typeface="Arial"/>
                          <a:sym typeface="Arial"/>
                        </a:rPr>
                        <a:t> ​​</a:t>
                      </a:r>
                      <a:endParaRPr sz="1600" b="0" i="0" u="none" strike="noStrike" cap="none">
                        <a:solidFill>
                          <a:schemeClr val="dk1"/>
                        </a:solidFill>
                        <a:latin typeface="Arial"/>
                        <a:ea typeface="Arial"/>
                        <a:cs typeface="Arial"/>
                        <a:sym typeface="Arial"/>
                      </a:endParaRPr>
                    </a:p>
                  </a:txBody>
                  <a:tcPr marL="61200" marR="87425" marT="17475" marB="1311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1600"/>
                        <a:buFont typeface="Arial"/>
                        <a:buNone/>
                      </a:pPr>
                      <a:r>
                        <a:rPr lang="en-GB" sz="1600" u="none" strike="noStrike" cap="none">
                          <a:solidFill>
                            <a:schemeClr val="dk1"/>
                          </a:solidFill>
                          <a:latin typeface="Arial"/>
                          <a:ea typeface="Arial"/>
                          <a:cs typeface="Arial"/>
                          <a:sym typeface="Arial"/>
                        </a:rPr>
                        <a:t>​​</a:t>
                      </a:r>
                      <a:endParaRPr sz="1400" u="none" strike="noStrike" cap="none"/>
                    </a:p>
                    <a:p>
                      <a:pPr marL="0" marR="0" lvl="0" indent="0" algn="ctr" rtl="0">
                        <a:lnSpc>
                          <a:spcPct val="100000"/>
                        </a:lnSpc>
                        <a:spcBef>
                          <a:spcPts val="0"/>
                        </a:spcBef>
                        <a:spcAft>
                          <a:spcPts val="0"/>
                        </a:spcAft>
                        <a:buClr>
                          <a:srgbClr val="000000"/>
                        </a:buClr>
                        <a:buSzPts val="1600"/>
                        <a:buFont typeface="Arial"/>
                        <a:buNone/>
                      </a:pPr>
                      <a:r>
                        <a:rPr lang="en-GB" sz="1600" u="none" strike="noStrike" cap="none">
                          <a:solidFill>
                            <a:schemeClr val="dk1"/>
                          </a:solidFill>
                          <a:latin typeface="Arial"/>
                          <a:ea typeface="Arial"/>
                          <a:cs typeface="Arial"/>
                          <a:sym typeface="Arial"/>
                        </a:rPr>
                        <a:t>0.</a:t>
                      </a:r>
                      <a:r>
                        <a:rPr lang="en-GB" sz="1600">
                          <a:latin typeface="Arial"/>
                          <a:ea typeface="Arial"/>
                          <a:cs typeface="Arial"/>
                          <a:sym typeface="Arial"/>
                        </a:rPr>
                        <a:t>232</a:t>
                      </a:r>
                      <a:r>
                        <a:rPr lang="en-GB" sz="1600" u="none" strike="noStrike" cap="none">
                          <a:solidFill>
                            <a:schemeClr val="dk1"/>
                          </a:solidFill>
                          <a:latin typeface="Arial"/>
                          <a:ea typeface="Arial"/>
                          <a:cs typeface="Arial"/>
                          <a:sym typeface="Arial"/>
                        </a:rPr>
                        <a:t> ​​</a:t>
                      </a:r>
                      <a:endParaRPr sz="1600" b="0" i="0" u="none" strike="noStrike" cap="none">
                        <a:solidFill>
                          <a:schemeClr val="dk1"/>
                        </a:solidFill>
                        <a:latin typeface="Arial"/>
                        <a:ea typeface="Arial"/>
                        <a:cs typeface="Arial"/>
                        <a:sym typeface="Arial"/>
                      </a:endParaRPr>
                    </a:p>
                  </a:txBody>
                  <a:tcPr marL="61200" marR="87425" marT="17475" marB="1311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1600"/>
                        <a:buFont typeface="Arial"/>
                        <a:buNone/>
                      </a:pPr>
                      <a:r>
                        <a:rPr lang="en-GB" sz="1600" u="none" strike="noStrike" cap="none">
                          <a:solidFill>
                            <a:schemeClr val="dk1"/>
                          </a:solidFill>
                          <a:latin typeface="Arial"/>
                          <a:ea typeface="Arial"/>
                          <a:cs typeface="Arial"/>
                          <a:sym typeface="Arial"/>
                        </a:rPr>
                        <a:t>​​</a:t>
                      </a:r>
                      <a:endParaRPr sz="1400" u="none" strike="noStrike" cap="none"/>
                    </a:p>
                    <a:p>
                      <a:pPr marL="0" marR="0" lvl="0" indent="0" algn="ctr" rtl="0">
                        <a:lnSpc>
                          <a:spcPct val="100000"/>
                        </a:lnSpc>
                        <a:spcBef>
                          <a:spcPts val="0"/>
                        </a:spcBef>
                        <a:spcAft>
                          <a:spcPts val="0"/>
                        </a:spcAft>
                        <a:buClr>
                          <a:srgbClr val="000000"/>
                        </a:buClr>
                        <a:buSzPts val="1600"/>
                        <a:buFont typeface="Arial"/>
                        <a:buNone/>
                      </a:pPr>
                      <a:r>
                        <a:rPr lang="en-GB" sz="1600" u="none" strike="noStrike" cap="none">
                          <a:solidFill>
                            <a:schemeClr val="dk1"/>
                          </a:solidFill>
                          <a:latin typeface="Arial"/>
                          <a:ea typeface="Arial"/>
                          <a:cs typeface="Arial"/>
                          <a:sym typeface="Arial"/>
                        </a:rPr>
                        <a:t>0.045 ​​</a:t>
                      </a:r>
                      <a:endParaRPr sz="1600" b="0" i="0" u="none" strike="noStrike" cap="none">
                        <a:solidFill>
                          <a:schemeClr val="dk1"/>
                        </a:solidFill>
                        <a:latin typeface="Arial"/>
                        <a:ea typeface="Arial"/>
                        <a:cs typeface="Arial"/>
                        <a:sym typeface="Arial"/>
                      </a:endParaRPr>
                    </a:p>
                  </a:txBody>
                  <a:tcPr marL="61200" marR="87425" marT="17475" marB="1311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1600"/>
                        <a:buFont typeface="Arial"/>
                        <a:buNone/>
                      </a:pPr>
                      <a:r>
                        <a:rPr lang="en-GB" sz="1600" u="none" strike="noStrike" cap="none">
                          <a:solidFill>
                            <a:schemeClr val="dk1"/>
                          </a:solidFill>
                          <a:latin typeface="Arial"/>
                          <a:ea typeface="Arial"/>
                          <a:cs typeface="Arial"/>
                          <a:sym typeface="Arial"/>
                        </a:rPr>
                        <a:t>​​</a:t>
                      </a:r>
                      <a:endParaRPr sz="1400" u="none" strike="noStrike" cap="none"/>
                    </a:p>
                    <a:p>
                      <a:pPr marL="0" marR="0" lvl="0" indent="0" algn="ctr" rtl="0">
                        <a:lnSpc>
                          <a:spcPct val="100000"/>
                        </a:lnSpc>
                        <a:spcBef>
                          <a:spcPts val="0"/>
                        </a:spcBef>
                        <a:spcAft>
                          <a:spcPts val="0"/>
                        </a:spcAft>
                        <a:buClr>
                          <a:srgbClr val="000000"/>
                        </a:buClr>
                        <a:buSzPts val="1600"/>
                        <a:buFont typeface="Arial"/>
                        <a:buNone/>
                      </a:pPr>
                      <a:r>
                        <a:rPr lang="en-GB" sz="1600" u="none" strike="noStrike" cap="none">
                          <a:solidFill>
                            <a:schemeClr val="dk1"/>
                          </a:solidFill>
                          <a:latin typeface="Arial"/>
                          <a:ea typeface="Arial"/>
                          <a:cs typeface="Arial"/>
                          <a:sym typeface="Arial"/>
                        </a:rPr>
                        <a:t>0.045 ​​</a:t>
                      </a:r>
                      <a:endParaRPr sz="1600" b="0" i="0" u="none" strike="noStrike" cap="none">
                        <a:solidFill>
                          <a:schemeClr val="dk1"/>
                        </a:solidFill>
                        <a:latin typeface="Arial"/>
                        <a:ea typeface="Arial"/>
                        <a:cs typeface="Arial"/>
                        <a:sym typeface="Arial"/>
                      </a:endParaRPr>
                    </a:p>
                  </a:txBody>
                  <a:tcPr marL="61200" marR="87425" marT="17475" marB="1311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620025">
                <a:tc gridSpan="5">
                  <a:txBody>
                    <a:bodyPr/>
                    <a:lstStyle/>
                    <a:p>
                      <a:pPr marL="0" marR="0" lvl="0" indent="0" algn="l" rtl="0">
                        <a:lnSpc>
                          <a:spcPct val="100000"/>
                        </a:lnSpc>
                        <a:spcBef>
                          <a:spcPts val="0"/>
                        </a:spcBef>
                        <a:spcAft>
                          <a:spcPts val="0"/>
                        </a:spcAft>
                        <a:buClr>
                          <a:srgbClr val="000000"/>
                        </a:buClr>
                        <a:buSzPts val="1600"/>
                        <a:buFont typeface="Arial"/>
                        <a:buNone/>
                      </a:pPr>
                      <a:r>
                        <a:rPr lang="en-GB" sz="1600" u="none" strike="noStrike" cap="none">
                          <a:solidFill>
                            <a:schemeClr val="dk1"/>
                          </a:solidFill>
                          <a:latin typeface="Arial"/>
                          <a:ea typeface="Arial"/>
                          <a:cs typeface="Arial"/>
                          <a:sym typeface="Arial"/>
                        </a:rPr>
                        <a:t>​​</a:t>
                      </a:r>
                      <a:endParaRPr sz="1400" u="none" strike="noStrike" cap="none"/>
                    </a:p>
                    <a:p>
                      <a:pPr marL="0" marR="0" lvl="0" indent="0" algn="ctr" rtl="0">
                        <a:lnSpc>
                          <a:spcPct val="100000"/>
                        </a:lnSpc>
                        <a:spcBef>
                          <a:spcPts val="0"/>
                        </a:spcBef>
                        <a:spcAft>
                          <a:spcPts val="0"/>
                        </a:spcAft>
                        <a:buClr>
                          <a:srgbClr val="000000"/>
                        </a:buClr>
                        <a:buSzPts val="1600"/>
                        <a:buFont typeface="Arial"/>
                        <a:buNone/>
                      </a:pPr>
                      <a:r>
                        <a:rPr lang="en-GB" sz="1600" b="1" u="none" strike="noStrike" cap="none">
                          <a:solidFill>
                            <a:schemeClr val="dk1"/>
                          </a:solidFill>
                          <a:latin typeface="Arial"/>
                          <a:ea typeface="Arial"/>
                          <a:cs typeface="Arial"/>
                          <a:sym typeface="Arial"/>
                        </a:rPr>
                        <a:t>Epoch = 1000 ​​</a:t>
                      </a:r>
                      <a:endParaRPr sz="1600" b="1" i="0" u="none" strike="noStrike" cap="none">
                        <a:solidFill>
                          <a:schemeClr val="dk1"/>
                        </a:solidFill>
                        <a:latin typeface="Arial"/>
                        <a:ea typeface="Arial"/>
                        <a:cs typeface="Arial"/>
                        <a:sym typeface="Arial"/>
                      </a:endParaRPr>
                    </a:p>
                  </a:txBody>
                  <a:tcPr marL="61200" marR="87425" marT="17475" marB="1311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bl>
          </a:graphicData>
        </a:graphic>
      </p:graphicFrame>
      <p:sp>
        <p:nvSpPr>
          <p:cNvPr id="276" name="Google Shape;276;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000"/>
              <a:buNone/>
            </a:pPr>
            <a:fld id="{00000000-1234-1234-1234-123412341234}" type="slidenum">
              <a:rPr lang="en-GB" sz="2000">
                <a:latin typeface="Arial"/>
                <a:ea typeface="Arial"/>
                <a:cs typeface="Arial"/>
                <a:sym typeface="Arial"/>
              </a:rPr>
              <a:t>24</a:t>
            </a:fld>
            <a:endParaRPr sz="2000">
              <a:latin typeface="Arial"/>
              <a:ea typeface="Arial"/>
              <a:cs typeface="Arial"/>
              <a:sym typeface="Arial"/>
            </a:endParaRPr>
          </a:p>
        </p:txBody>
      </p:sp>
      <p:sp>
        <p:nvSpPr>
          <p:cNvPr id="277" name="Google Shape;277;p17"/>
          <p:cNvSpPr txBox="1"/>
          <p:nvPr/>
        </p:nvSpPr>
        <p:spPr>
          <a:xfrm>
            <a:off x="3786600" y="1525900"/>
            <a:ext cx="482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GB" sz="1600" b="0" i="0" u="none" strike="noStrike" cap="none">
                <a:solidFill>
                  <a:srgbClr val="000000"/>
                </a:solidFill>
                <a:latin typeface="Arial"/>
                <a:ea typeface="Arial"/>
                <a:cs typeface="Arial"/>
                <a:sym typeface="Arial"/>
              </a:rPr>
              <a:t>Table 2: Accuracy Comparison of Neural Network</a:t>
            </a:r>
            <a:endParaRPr sz="1600" b="0" i="0" u="none" strike="noStrike" cap="none">
              <a:solidFill>
                <a:srgbClr val="000000"/>
              </a:solidFill>
              <a:latin typeface="Arial"/>
              <a:ea typeface="Arial"/>
              <a:cs typeface="Arial"/>
              <a:sym typeface="Arial"/>
            </a:endParaRPr>
          </a:p>
        </p:txBody>
      </p:sp>
      <p:sp>
        <p:nvSpPr>
          <p:cNvPr id="278" name="Google Shape;278;p1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sz="2000">
                <a:latin typeface="Arial"/>
                <a:ea typeface="Arial"/>
                <a:cs typeface="Arial"/>
                <a:sym typeface="Arial"/>
              </a:rPr>
              <a:t>9/3/2023</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GB" sz="4000" b="1">
                <a:latin typeface="Arial"/>
                <a:ea typeface="Arial"/>
                <a:cs typeface="Arial"/>
                <a:sym typeface="Arial"/>
              </a:rPr>
              <a:t>Analysis: 2-layer Neural Network</a:t>
            </a:r>
            <a:endParaRPr sz="4000" b="1">
              <a:latin typeface="Arial"/>
              <a:ea typeface="Arial"/>
              <a:cs typeface="Arial"/>
              <a:sym typeface="Arial"/>
            </a:endParaRPr>
          </a:p>
        </p:txBody>
      </p:sp>
      <p:sp>
        <p:nvSpPr>
          <p:cNvPr id="284" name="Google Shape;284;p1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2000"/>
              <a:buFont typeface="Arial"/>
              <a:buNone/>
            </a:pPr>
            <a:fld id="{00000000-1234-1234-1234-123412341234}" type="slidenum">
              <a:rPr lang="en-GB" sz="2000">
                <a:latin typeface="Arial"/>
                <a:ea typeface="Arial"/>
                <a:cs typeface="Arial"/>
                <a:sym typeface="Arial"/>
              </a:rPr>
              <a:t>25</a:t>
            </a:fld>
            <a:endParaRPr sz="2000">
              <a:latin typeface="Arial"/>
              <a:ea typeface="Arial"/>
              <a:cs typeface="Arial"/>
              <a:sym typeface="Arial"/>
            </a:endParaRPr>
          </a:p>
        </p:txBody>
      </p:sp>
      <p:sp>
        <p:nvSpPr>
          <p:cNvPr id="285" name="Google Shape;285;p18"/>
          <p:cNvSpPr txBox="1"/>
          <p:nvPr/>
        </p:nvSpPr>
        <p:spPr>
          <a:xfrm>
            <a:off x="3102725" y="6037925"/>
            <a:ext cx="6023700" cy="431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GB" sz="1600" b="0" i="0" u="none" strike="noStrike" cap="none">
                <a:solidFill>
                  <a:srgbClr val="000000"/>
                </a:solidFill>
                <a:latin typeface="Arial"/>
                <a:ea typeface="Arial"/>
                <a:cs typeface="Arial"/>
                <a:sym typeface="Arial"/>
              </a:rPr>
              <a:t>Figure </a:t>
            </a:r>
            <a:r>
              <a:rPr lang="en-GB" sz="1600"/>
              <a:t>6</a:t>
            </a:r>
            <a:r>
              <a:rPr lang="en-GB" sz="1600" b="0" i="0" u="none" strike="noStrike" cap="none">
                <a:solidFill>
                  <a:srgbClr val="000000"/>
                </a:solidFill>
                <a:latin typeface="Arial"/>
                <a:ea typeface="Arial"/>
                <a:cs typeface="Arial"/>
                <a:sym typeface="Arial"/>
              </a:rPr>
              <a:t> : Accuracy graph for 2  layers Neura</a:t>
            </a:r>
            <a:r>
              <a:rPr lang="en-GB" sz="1600"/>
              <a:t>l Network</a:t>
            </a:r>
            <a:endParaRPr sz="1600" b="0" i="0" u="none" strike="noStrike" cap="none">
              <a:solidFill>
                <a:srgbClr val="000000"/>
              </a:solidFill>
              <a:latin typeface="Arial"/>
              <a:ea typeface="Arial"/>
              <a:cs typeface="Arial"/>
              <a:sym typeface="Arial"/>
            </a:endParaRPr>
          </a:p>
        </p:txBody>
      </p:sp>
      <p:sp>
        <p:nvSpPr>
          <p:cNvPr id="286" name="Google Shape;286;p1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sz="2000">
                <a:latin typeface="Arial"/>
                <a:ea typeface="Arial"/>
                <a:cs typeface="Arial"/>
                <a:sym typeface="Arial"/>
              </a:rPr>
              <a:t>9/3/2023</a:t>
            </a:r>
            <a:endParaRPr/>
          </a:p>
        </p:txBody>
      </p:sp>
      <p:pic>
        <p:nvPicPr>
          <p:cNvPr id="287" name="Google Shape;287;p18"/>
          <p:cNvPicPr preferRelativeResize="0"/>
          <p:nvPr/>
        </p:nvPicPr>
        <p:blipFill>
          <a:blip r:embed="rId3">
            <a:alphaModFix/>
          </a:blip>
          <a:stretch>
            <a:fillRect/>
          </a:stretch>
        </p:blipFill>
        <p:spPr>
          <a:xfrm>
            <a:off x="1329013" y="1547200"/>
            <a:ext cx="9571122" cy="40423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9"/>
          <p:cNvSpPr txBox="1">
            <a:spLocks noGrp="1"/>
          </p:cNvSpPr>
          <p:nvPr>
            <p:ph type="title"/>
          </p:nvPr>
        </p:nvSpPr>
        <p:spPr>
          <a:xfrm>
            <a:off x="838200" y="820346"/>
            <a:ext cx="10515600" cy="50418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Arial"/>
              <a:buNone/>
            </a:pPr>
            <a:r>
              <a:rPr lang="en-GB" b="1">
                <a:latin typeface="Arial"/>
                <a:ea typeface="Arial"/>
                <a:cs typeface="Arial"/>
                <a:sym typeface="Arial"/>
              </a:rPr>
              <a:t>Analysis:3-layer Neural Network </a:t>
            </a:r>
            <a:endParaRPr>
              <a:latin typeface="Arial"/>
              <a:ea typeface="Arial"/>
              <a:cs typeface="Arial"/>
              <a:sym typeface="Arial"/>
            </a:endParaRPr>
          </a:p>
          <a:p>
            <a:pPr marL="0" lvl="0" indent="0" algn="ctr" rtl="0">
              <a:lnSpc>
                <a:spcPct val="90000"/>
              </a:lnSpc>
              <a:spcBef>
                <a:spcPts val="0"/>
              </a:spcBef>
              <a:spcAft>
                <a:spcPts val="0"/>
              </a:spcAft>
              <a:buClr>
                <a:schemeClr val="dk1"/>
              </a:buClr>
              <a:buSzPct val="100000"/>
              <a:buFont typeface="Calibri"/>
              <a:buNone/>
            </a:pPr>
            <a:endParaRPr>
              <a:latin typeface="Arial"/>
              <a:ea typeface="Arial"/>
              <a:cs typeface="Arial"/>
              <a:sym typeface="Arial"/>
            </a:endParaRPr>
          </a:p>
        </p:txBody>
      </p:sp>
      <p:sp>
        <p:nvSpPr>
          <p:cNvPr id="293" name="Google Shape;293;p19"/>
          <p:cNvSpPr txBox="1"/>
          <p:nvPr/>
        </p:nvSpPr>
        <p:spPr>
          <a:xfrm>
            <a:off x="1595747" y="5059382"/>
            <a:ext cx="9797142" cy="129886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94" name="Google Shape;294;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000"/>
              <a:buNone/>
            </a:pPr>
            <a:fld id="{00000000-1234-1234-1234-123412341234}" type="slidenum">
              <a:rPr lang="en-GB" sz="2000">
                <a:latin typeface="Arial"/>
                <a:ea typeface="Arial"/>
                <a:cs typeface="Arial"/>
                <a:sym typeface="Arial"/>
              </a:rPr>
              <a:t>26</a:t>
            </a:fld>
            <a:endParaRPr sz="2000">
              <a:latin typeface="Arial"/>
              <a:ea typeface="Arial"/>
              <a:cs typeface="Arial"/>
              <a:sym typeface="Arial"/>
            </a:endParaRPr>
          </a:p>
        </p:txBody>
      </p:sp>
      <p:sp>
        <p:nvSpPr>
          <p:cNvPr id="295" name="Google Shape;295;p19"/>
          <p:cNvSpPr txBox="1"/>
          <p:nvPr/>
        </p:nvSpPr>
        <p:spPr>
          <a:xfrm>
            <a:off x="3304300" y="5682238"/>
            <a:ext cx="5905800" cy="431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GB" sz="1600" b="0" i="0" u="none" strike="noStrike" cap="none">
                <a:solidFill>
                  <a:srgbClr val="000000"/>
                </a:solidFill>
                <a:latin typeface="Arial"/>
                <a:ea typeface="Arial"/>
                <a:cs typeface="Arial"/>
                <a:sym typeface="Arial"/>
              </a:rPr>
              <a:t>Figure 5 : Accuracy graph for 3-layer Neural Network</a:t>
            </a:r>
            <a:endParaRPr sz="1600" b="0" i="0" u="none" strike="noStrike" cap="none">
              <a:solidFill>
                <a:srgbClr val="000000"/>
              </a:solidFill>
              <a:latin typeface="Arial"/>
              <a:ea typeface="Arial"/>
              <a:cs typeface="Arial"/>
              <a:sym typeface="Arial"/>
            </a:endParaRPr>
          </a:p>
        </p:txBody>
      </p:sp>
      <p:sp>
        <p:nvSpPr>
          <p:cNvPr id="296" name="Google Shape;296;p1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sz="2000">
                <a:latin typeface="Arial"/>
                <a:ea typeface="Arial"/>
                <a:cs typeface="Arial"/>
                <a:sym typeface="Arial"/>
              </a:rPr>
              <a:t>9/3/2023</a:t>
            </a:r>
            <a:endParaRPr/>
          </a:p>
        </p:txBody>
      </p:sp>
      <p:pic>
        <p:nvPicPr>
          <p:cNvPr id="297" name="Google Shape;297;p19"/>
          <p:cNvPicPr preferRelativeResize="0"/>
          <p:nvPr/>
        </p:nvPicPr>
        <p:blipFill>
          <a:blip r:embed="rId3">
            <a:alphaModFix/>
          </a:blip>
          <a:stretch>
            <a:fillRect/>
          </a:stretch>
        </p:blipFill>
        <p:spPr>
          <a:xfrm>
            <a:off x="1319474" y="1621536"/>
            <a:ext cx="9553074" cy="40607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GB" sz="4000" b="1">
                <a:latin typeface="Arial"/>
                <a:ea typeface="Arial"/>
                <a:cs typeface="Arial"/>
                <a:sym typeface="Arial"/>
              </a:rPr>
              <a:t>Analysis : SVM</a:t>
            </a:r>
            <a:endParaRPr sz="4000" b="1">
              <a:latin typeface="Arial"/>
              <a:ea typeface="Arial"/>
              <a:cs typeface="Arial"/>
              <a:sym typeface="Arial"/>
            </a:endParaRPr>
          </a:p>
        </p:txBody>
      </p:sp>
      <p:sp>
        <p:nvSpPr>
          <p:cNvPr id="303" name="Google Shape;303;p2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2000"/>
              <a:buFont typeface="Arial"/>
              <a:buNone/>
            </a:pPr>
            <a:fld id="{00000000-1234-1234-1234-123412341234}" type="slidenum">
              <a:rPr lang="en-GB" sz="2000">
                <a:latin typeface="Arial"/>
                <a:ea typeface="Arial"/>
                <a:cs typeface="Arial"/>
                <a:sym typeface="Arial"/>
              </a:rPr>
              <a:t>27</a:t>
            </a:fld>
            <a:endParaRPr sz="2000">
              <a:latin typeface="Arial"/>
              <a:ea typeface="Arial"/>
              <a:cs typeface="Arial"/>
              <a:sym typeface="Arial"/>
            </a:endParaRPr>
          </a:p>
        </p:txBody>
      </p:sp>
      <p:sp>
        <p:nvSpPr>
          <p:cNvPr id="304" name="Google Shape;304;p20"/>
          <p:cNvSpPr txBox="1"/>
          <p:nvPr/>
        </p:nvSpPr>
        <p:spPr>
          <a:xfrm>
            <a:off x="3952950" y="5997525"/>
            <a:ext cx="42861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GB" sz="1600" b="0" i="0" u="none" strike="noStrike" cap="none">
                <a:solidFill>
                  <a:srgbClr val="000000"/>
                </a:solidFill>
                <a:latin typeface="Arial"/>
                <a:ea typeface="Arial"/>
                <a:cs typeface="Arial"/>
                <a:sym typeface="Arial"/>
              </a:rPr>
              <a:t>Figure 6 : Accuracy vs Epochs graph of SVM</a:t>
            </a:r>
            <a:endParaRPr sz="1600" b="0" i="0" u="none" strike="noStrike" cap="none">
              <a:solidFill>
                <a:srgbClr val="000000"/>
              </a:solidFill>
              <a:latin typeface="Arial"/>
              <a:ea typeface="Arial"/>
              <a:cs typeface="Arial"/>
              <a:sym typeface="Arial"/>
            </a:endParaRPr>
          </a:p>
        </p:txBody>
      </p:sp>
      <p:sp>
        <p:nvSpPr>
          <p:cNvPr id="305" name="Google Shape;305;p2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sz="2000">
                <a:latin typeface="Arial"/>
                <a:ea typeface="Arial"/>
                <a:cs typeface="Arial"/>
                <a:sym typeface="Arial"/>
              </a:rPr>
              <a:t>9/3/2023</a:t>
            </a:r>
            <a:endParaRPr/>
          </a:p>
        </p:txBody>
      </p:sp>
      <p:pic>
        <p:nvPicPr>
          <p:cNvPr id="306" name="Google Shape;306;p20"/>
          <p:cNvPicPr preferRelativeResize="0"/>
          <p:nvPr/>
        </p:nvPicPr>
        <p:blipFill>
          <a:blip r:embed="rId3">
            <a:alphaModFix/>
          </a:blip>
          <a:stretch>
            <a:fillRect/>
          </a:stretch>
        </p:blipFill>
        <p:spPr>
          <a:xfrm>
            <a:off x="2682688" y="1341250"/>
            <a:ext cx="6826625" cy="47445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2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GB" sz="4000" b="1">
                <a:latin typeface="Arial"/>
                <a:ea typeface="Arial"/>
                <a:cs typeface="Arial"/>
                <a:sym typeface="Arial"/>
              </a:rPr>
              <a:t>Analysis: SVM</a:t>
            </a:r>
            <a:endParaRPr sz="4000" b="1">
              <a:latin typeface="Arial"/>
              <a:ea typeface="Arial"/>
              <a:cs typeface="Arial"/>
              <a:sym typeface="Arial"/>
            </a:endParaRPr>
          </a:p>
        </p:txBody>
      </p:sp>
      <p:sp>
        <p:nvSpPr>
          <p:cNvPr id="312" name="Google Shape;312;p2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2000"/>
              <a:buFont typeface="Arial"/>
              <a:buNone/>
            </a:pPr>
            <a:fld id="{00000000-1234-1234-1234-123412341234}" type="slidenum">
              <a:rPr lang="en-GB" sz="2000">
                <a:latin typeface="Arial"/>
                <a:ea typeface="Arial"/>
                <a:cs typeface="Arial"/>
                <a:sym typeface="Arial"/>
              </a:rPr>
              <a:t>28</a:t>
            </a:fld>
            <a:endParaRPr sz="2000">
              <a:latin typeface="Arial"/>
              <a:ea typeface="Arial"/>
              <a:cs typeface="Arial"/>
              <a:sym typeface="Arial"/>
            </a:endParaRPr>
          </a:p>
        </p:txBody>
      </p:sp>
      <p:sp>
        <p:nvSpPr>
          <p:cNvPr id="313" name="Google Shape;313;p21"/>
          <p:cNvSpPr txBox="1"/>
          <p:nvPr/>
        </p:nvSpPr>
        <p:spPr>
          <a:xfrm>
            <a:off x="3244575" y="6074950"/>
            <a:ext cx="6122700" cy="646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GB" sz="1600" b="0" i="0" u="none" strike="noStrike" cap="none">
                <a:solidFill>
                  <a:schemeClr val="dk1"/>
                </a:solidFill>
                <a:latin typeface="Arial"/>
                <a:ea typeface="Arial"/>
                <a:cs typeface="Arial"/>
                <a:sym typeface="Arial"/>
              </a:rPr>
              <a:t>Figure 7 : Accuracy vs Epochs graph for different kernels of SVM</a:t>
            </a: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14" name="Google Shape;314;p2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sz="2000">
                <a:latin typeface="Arial"/>
                <a:ea typeface="Arial"/>
                <a:cs typeface="Arial"/>
                <a:sym typeface="Arial"/>
              </a:rPr>
              <a:t>9/3/2023</a:t>
            </a:r>
            <a:endParaRPr/>
          </a:p>
        </p:txBody>
      </p:sp>
      <p:pic>
        <p:nvPicPr>
          <p:cNvPr id="315" name="Google Shape;315;p21"/>
          <p:cNvPicPr preferRelativeResize="0"/>
          <p:nvPr/>
        </p:nvPicPr>
        <p:blipFill>
          <a:blip r:embed="rId3">
            <a:alphaModFix/>
          </a:blip>
          <a:stretch>
            <a:fillRect/>
          </a:stretch>
        </p:blipFill>
        <p:spPr>
          <a:xfrm>
            <a:off x="2385502" y="1690825"/>
            <a:ext cx="7420975" cy="45242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g1f70511175d_0_6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a:buNone/>
            </a:pPr>
            <a:r>
              <a:rPr lang="en-GB" b="1">
                <a:latin typeface="Arial"/>
                <a:ea typeface="Arial"/>
                <a:cs typeface="Arial"/>
                <a:sym typeface="Arial"/>
              </a:rPr>
              <a:t>Analysis - Networking</a:t>
            </a:r>
            <a:endParaRPr b="1"/>
          </a:p>
        </p:txBody>
      </p:sp>
      <p:sp>
        <p:nvSpPr>
          <p:cNvPr id="321" name="Google Shape;321;g1f70511175d_0_6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457200" lvl="0" indent="-406400" algn="l" rtl="0">
              <a:lnSpc>
                <a:spcPct val="115000"/>
              </a:lnSpc>
              <a:spcBef>
                <a:spcPts val="1000"/>
              </a:spcBef>
              <a:spcAft>
                <a:spcPts val="0"/>
              </a:spcAft>
              <a:buSzPts val="2800"/>
              <a:buFont typeface="Arial"/>
              <a:buChar char="●"/>
            </a:pPr>
            <a:r>
              <a:rPr lang="en-GB">
                <a:latin typeface="Arial"/>
                <a:ea typeface="Arial"/>
                <a:cs typeface="Arial"/>
                <a:sym typeface="Arial"/>
              </a:rPr>
              <a:t>ESPWebServer</a:t>
            </a:r>
            <a:endParaRPr>
              <a:latin typeface="Arial"/>
              <a:ea typeface="Arial"/>
              <a:cs typeface="Arial"/>
              <a:sym typeface="Arial"/>
            </a:endParaRPr>
          </a:p>
          <a:p>
            <a:pPr marL="914400" lvl="1" indent="-381000" algn="l" rtl="0">
              <a:lnSpc>
                <a:spcPct val="115000"/>
              </a:lnSpc>
              <a:spcBef>
                <a:spcPts val="0"/>
              </a:spcBef>
              <a:spcAft>
                <a:spcPts val="0"/>
              </a:spcAft>
              <a:buSzPts val="2400"/>
              <a:buFont typeface="Arial"/>
              <a:buChar char="○"/>
            </a:pPr>
            <a:r>
              <a:rPr lang="en-GB">
                <a:latin typeface="Arial"/>
                <a:ea typeface="Arial"/>
                <a:cs typeface="Arial"/>
                <a:sym typeface="Arial"/>
              </a:rPr>
              <a:t>A web server was created in master node on port 80</a:t>
            </a:r>
            <a:endParaRPr>
              <a:latin typeface="Arial"/>
              <a:ea typeface="Arial"/>
              <a:cs typeface="Arial"/>
              <a:sym typeface="Arial"/>
            </a:endParaRPr>
          </a:p>
          <a:p>
            <a:pPr marL="914400" lvl="1" indent="-381000" algn="l" rtl="0">
              <a:lnSpc>
                <a:spcPct val="115000"/>
              </a:lnSpc>
              <a:spcBef>
                <a:spcPts val="0"/>
              </a:spcBef>
              <a:spcAft>
                <a:spcPts val="0"/>
              </a:spcAft>
              <a:buSzPts val="2400"/>
              <a:buFont typeface="Arial"/>
              <a:buChar char="○"/>
            </a:pPr>
            <a:r>
              <a:rPr lang="en-GB">
                <a:latin typeface="Arial"/>
                <a:ea typeface="Arial"/>
                <a:cs typeface="Arial"/>
                <a:sym typeface="Arial"/>
              </a:rPr>
              <a:t>The communication took place successfully in case of one server one client node</a:t>
            </a:r>
            <a:endParaRPr>
              <a:latin typeface="Arial"/>
              <a:ea typeface="Arial"/>
              <a:cs typeface="Arial"/>
              <a:sym typeface="Arial"/>
            </a:endParaRPr>
          </a:p>
          <a:p>
            <a:pPr marL="914400" lvl="1" indent="-381000" algn="l" rtl="0">
              <a:lnSpc>
                <a:spcPct val="115000"/>
              </a:lnSpc>
              <a:spcBef>
                <a:spcPts val="0"/>
              </a:spcBef>
              <a:spcAft>
                <a:spcPts val="0"/>
              </a:spcAft>
              <a:buSzPts val="2400"/>
              <a:buFont typeface="Arial"/>
              <a:buChar char="○"/>
            </a:pPr>
            <a:r>
              <a:rPr lang="en-GB">
                <a:latin typeface="Arial"/>
                <a:ea typeface="Arial"/>
                <a:cs typeface="Arial"/>
                <a:sym typeface="Arial"/>
              </a:rPr>
              <a:t>But when more client nodes were added to the network the data could not be received in the server node at the same instance</a:t>
            </a:r>
            <a:endParaRPr>
              <a:latin typeface="Arial"/>
              <a:ea typeface="Arial"/>
              <a:cs typeface="Arial"/>
              <a:sym typeface="Arial"/>
            </a:endParaRPr>
          </a:p>
          <a:p>
            <a:pPr marL="914400" lvl="1" indent="-381000" algn="l" rtl="0">
              <a:lnSpc>
                <a:spcPct val="115000"/>
              </a:lnSpc>
              <a:spcBef>
                <a:spcPts val="0"/>
              </a:spcBef>
              <a:spcAft>
                <a:spcPts val="0"/>
              </a:spcAft>
              <a:buSzPts val="2400"/>
              <a:buFont typeface="Arial"/>
              <a:buChar char="○"/>
            </a:pPr>
            <a:r>
              <a:rPr lang="en-GB">
                <a:latin typeface="Arial"/>
                <a:ea typeface="Arial"/>
                <a:cs typeface="Arial"/>
                <a:sym typeface="Arial"/>
              </a:rPr>
              <a:t>Due to this reason this approach was discarded</a:t>
            </a:r>
            <a:endParaRPr>
              <a:latin typeface="Arial"/>
              <a:ea typeface="Arial"/>
              <a:cs typeface="Arial"/>
              <a:sym typeface="Arial"/>
            </a:endParaRPr>
          </a:p>
        </p:txBody>
      </p:sp>
      <p:sp>
        <p:nvSpPr>
          <p:cNvPr id="322" name="Google Shape;322;g1f70511175d_0_6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000"/>
              <a:buNone/>
            </a:pPr>
            <a:fld id="{00000000-1234-1234-1234-123412341234}" type="slidenum">
              <a:rPr lang="en-GB" sz="2000">
                <a:latin typeface="Arial"/>
                <a:ea typeface="Arial"/>
                <a:cs typeface="Arial"/>
                <a:sym typeface="Arial"/>
              </a:rPr>
              <a:t>29</a:t>
            </a:fld>
            <a:endParaRPr sz="2000">
              <a:latin typeface="Arial"/>
              <a:ea typeface="Arial"/>
              <a:cs typeface="Arial"/>
              <a:sym typeface="Arial"/>
            </a:endParaRPr>
          </a:p>
        </p:txBody>
      </p:sp>
      <p:sp>
        <p:nvSpPr>
          <p:cNvPr id="323" name="Google Shape;323;g1f70511175d_0_6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sz="2000">
                <a:latin typeface="Arial"/>
                <a:ea typeface="Arial"/>
                <a:cs typeface="Arial"/>
                <a:sym typeface="Arial"/>
              </a:rPr>
              <a:t>9/3/2023</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title" idx="4294967295"/>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Arial"/>
              <a:buNone/>
            </a:pPr>
            <a:r>
              <a:rPr lang="en-GB" sz="4000" b="1">
                <a:latin typeface="Arial"/>
                <a:ea typeface="Arial"/>
                <a:cs typeface="Arial"/>
                <a:sym typeface="Arial"/>
              </a:rPr>
              <a:t>Motivation</a:t>
            </a:r>
            <a:endParaRPr sz="4000"/>
          </a:p>
        </p:txBody>
      </p:sp>
      <p:sp>
        <p:nvSpPr>
          <p:cNvPr id="100" name="Google Shape;100;p3"/>
          <p:cNvSpPr txBox="1">
            <a:spLocks noGrp="1"/>
          </p:cNvSpPr>
          <p:nvPr>
            <p:ph type="body" idx="4294967295"/>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marR="0" lvl="0" indent="-228600" algn="l" rtl="0">
              <a:lnSpc>
                <a:spcPct val="150000"/>
              </a:lnSpc>
              <a:spcBef>
                <a:spcPts val="0"/>
              </a:spcBef>
              <a:spcAft>
                <a:spcPts val="0"/>
              </a:spcAft>
              <a:buClr>
                <a:schemeClr val="dk1"/>
              </a:buClr>
              <a:buSzPts val="2800"/>
              <a:buChar char="●"/>
            </a:pPr>
            <a:r>
              <a:rPr lang="en-GB">
                <a:latin typeface="Arial"/>
                <a:ea typeface="Arial"/>
                <a:cs typeface="Arial"/>
                <a:sym typeface="Arial"/>
              </a:rPr>
              <a:t>Agriculture industry engages around 70% of the total population of Nepal.</a:t>
            </a:r>
            <a:endParaRPr>
              <a:latin typeface="Arial"/>
              <a:ea typeface="Arial"/>
              <a:cs typeface="Arial"/>
              <a:sym typeface="Arial"/>
            </a:endParaRPr>
          </a:p>
          <a:p>
            <a:pPr marL="228600" lvl="0" indent="-228600" algn="l" rtl="0">
              <a:lnSpc>
                <a:spcPct val="150000"/>
              </a:lnSpc>
              <a:spcBef>
                <a:spcPts val="1000"/>
              </a:spcBef>
              <a:spcAft>
                <a:spcPts val="0"/>
              </a:spcAft>
              <a:buClr>
                <a:schemeClr val="dk1"/>
              </a:buClr>
              <a:buSzPts val="2800"/>
              <a:buChar char="●"/>
            </a:pPr>
            <a:r>
              <a:rPr lang="en-GB">
                <a:latin typeface="Arial"/>
                <a:ea typeface="Arial"/>
                <a:cs typeface="Arial"/>
                <a:sym typeface="Arial"/>
              </a:rPr>
              <a:t>Traditional farming methods restricting full potential.</a:t>
            </a:r>
            <a:endParaRPr>
              <a:latin typeface="Arial"/>
              <a:ea typeface="Arial"/>
              <a:cs typeface="Arial"/>
              <a:sym typeface="Arial"/>
            </a:endParaRPr>
          </a:p>
          <a:p>
            <a:pPr marL="228600" lvl="0" indent="-228600" algn="l" rtl="0">
              <a:lnSpc>
                <a:spcPct val="150000"/>
              </a:lnSpc>
              <a:spcBef>
                <a:spcPts val="1000"/>
              </a:spcBef>
              <a:spcAft>
                <a:spcPts val="0"/>
              </a:spcAft>
              <a:buClr>
                <a:schemeClr val="dk1"/>
              </a:buClr>
              <a:buSzPts val="2800"/>
              <a:buChar char="●"/>
            </a:pPr>
            <a:r>
              <a:rPr lang="en-GB">
                <a:latin typeface="Arial"/>
                <a:ea typeface="Arial"/>
                <a:cs typeface="Arial"/>
                <a:sym typeface="Arial"/>
              </a:rPr>
              <a:t>Technology can serve as the main accelerator in this area.</a:t>
            </a:r>
            <a:endParaRPr>
              <a:latin typeface="Arial"/>
              <a:ea typeface="Arial"/>
              <a:cs typeface="Arial"/>
              <a:sym typeface="Arial"/>
            </a:endParaRPr>
          </a:p>
          <a:p>
            <a:pPr marL="228600" lvl="0" indent="-228600" algn="l" rtl="0">
              <a:lnSpc>
                <a:spcPct val="150000"/>
              </a:lnSpc>
              <a:spcBef>
                <a:spcPts val="1000"/>
              </a:spcBef>
              <a:spcAft>
                <a:spcPts val="0"/>
              </a:spcAft>
              <a:buClr>
                <a:schemeClr val="dk1"/>
              </a:buClr>
              <a:buSzPts val="2800"/>
              <a:buChar char="●"/>
            </a:pPr>
            <a:r>
              <a:rPr lang="en-GB">
                <a:latin typeface="Arial"/>
                <a:ea typeface="Arial"/>
                <a:cs typeface="Arial"/>
                <a:sym typeface="Arial"/>
              </a:rPr>
              <a:t>Precision farming</a:t>
            </a:r>
            <a:endParaRPr/>
          </a:p>
          <a:p>
            <a:pPr marL="228600" lvl="0" indent="-50800" algn="l" rtl="0">
              <a:lnSpc>
                <a:spcPct val="150000"/>
              </a:lnSpc>
              <a:spcBef>
                <a:spcPts val="1000"/>
              </a:spcBef>
              <a:spcAft>
                <a:spcPts val="0"/>
              </a:spcAft>
              <a:buClr>
                <a:schemeClr val="dk1"/>
              </a:buClr>
              <a:buSzPts val="2800"/>
              <a:buNone/>
            </a:pPr>
            <a:endParaRPr/>
          </a:p>
          <a:p>
            <a:pPr marL="228600" lvl="0" indent="-50800" algn="l" rtl="0">
              <a:lnSpc>
                <a:spcPct val="150000"/>
              </a:lnSpc>
              <a:spcBef>
                <a:spcPts val="1000"/>
              </a:spcBef>
              <a:spcAft>
                <a:spcPts val="0"/>
              </a:spcAft>
              <a:buClr>
                <a:schemeClr val="dk1"/>
              </a:buClr>
              <a:buSzPts val="2800"/>
              <a:buNone/>
            </a:pPr>
            <a:endParaRPr/>
          </a:p>
          <a:p>
            <a:pPr marL="228600" lvl="0" indent="-50800" algn="l" rtl="0">
              <a:lnSpc>
                <a:spcPct val="150000"/>
              </a:lnSpc>
              <a:spcBef>
                <a:spcPts val="1000"/>
              </a:spcBef>
              <a:spcAft>
                <a:spcPts val="0"/>
              </a:spcAft>
              <a:buClr>
                <a:schemeClr val="dk1"/>
              </a:buClr>
              <a:buSzPts val="2800"/>
              <a:buNone/>
            </a:pPr>
            <a:endParaRPr/>
          </a:p>
          <a:p>
            <a:pPr marL="228600" lvl="0" indent="-50800" algn="l" rtl="0">
              <a:lnSpc>
                <a:spcPct val="150000"/>
              </a:lnSpc>
              <a:spcBef>
                <a:spcPts val="1000"/>
              </a:spcBef>
              <a:spcAft>
                <a:spcPts val="0"/>
              </a:spcAft>
              <a:buClr>
                <a:schemeClr val="dk1"/>
              </a:buClr>
              <a:buSzPts val="2800"/>
              <a:buNone/>
            </a:pPr>
            <a:endParaRPr/>
          </a:p>
        </p:txBody>
      </p:sp>
      <p:sp>
        <p:nvSpPr>
          <p:cNvPr id="101" name="Google Shape;101;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2000"/>
              <a:buFont typeface="Arial"/>
              <a:buNone/>
            </a:pPr>
            <a:fld id="{00000000-1234-1234-1234-123412341234}" type="slidenum">
              <a:rPr lang="en-GB" sz="2000">
                <a:latin typeface="Arial "/>
                <a:ea typeface="Arial "/>
                <a:cs typeface="Arial "/>
                <a:sym typeface="Arial "/>
              </a:rPr>
              <a:t>3</a:t>
            </a:fld>
            <a:endParaRPr sz="2000">
              <a:latin typeface="Arial "/>
              <a:ea typeface="Arial "/>
              <a:cs typeface="Arial "/>
              <a:sym typeface="Arial "/>
            </a:endParaRPr>
          </a:p>
        </p:txBody>
      </p:sp>
      <p:sp>
        <p:nvSpPr>
          <p:cNvPr id="102" name="Google Shape;102;p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sz="2000">
                <a:latin typeface="Arial"/>
                <a:ea typeface="Arial"/>
                <a:cs typeface="Arial"/>
                <a:sym typeface="Arial"/>
              </a:rPr>
              <a:t>9/3/2023</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2"/>
          <p:cNvSpPr txBox="1">
            <a:spLocks noGrp="1"/>
          </p:cNvSpPr>
          <p:nvPr>
            <p:ph type="title"/>
          </p:nvPr>
        </p:nvSpPr>
        <p:spPr>
          <a:xfrm>
            <a:off x="838200" y="49992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a:buNone/>
            </a:pPr>
            <a:r>
              <a:rPr lang="en-GB" b="1">
                <a:latin typeface="Arial"/>
                <a:ea typeface="Arial"/>
                <a:cs typeface="Arial"/>
                <a:sym typeface="Arial"/>
              </a:rPr>
              <a:t>Analysis - Networking</a:t>
            </a:r>
            <a:endParaRPr b="1"/>
          </a:p>
        </p:txBody>
      </p:sp>
      <p:sp>
        <p:nvSpPr>
          <p:cNvPr id="329" name="Google Shape;329;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457200" lvl="0" indent="-406400" algn="l" rtl="0">
              <a:lnSpc>
                <a:spcPct val="115000"/>
              </a:lnSpc>
              <a:spcBef>
                <a:spcPts val="1000"/>
              </a:spcBef>
              <a:spcAft>
                <a:spcPts val="0"/>
              </a:spcAft>
              <a:buSzPts val="2800"/>
              <a:buFont typeface="Arial"/>
              <a:buChar char="●"/>
            </a:pPr>
            <a:r>
              <a:rPr lang="en-GB">
                <a:latin typeface="Arial"/>
                <a:ea typeface="Arial"/>
                <a:cs typeface="Arial"/>
                <a:sym typeface="Arial"/>
              </a:rPr>
              <a:t>ESP-NOW</a:t>
            </a:r>
            <a:endParaRPr>
              <a:latin typeface="Arial"/>
              <a:ea typeface="Arial"/>
              <a:cs typeface="Arial"/>
              <a:sym typeface="Arial"/>
            </a:endParaRPr>
          </a:p>
          <a:p>
            <a:pPr marL="914400" lvl="1" indent="-381000" algn="l" rtl="0">
              <a:lnSpc>
                <a:spcPct val="115000"/>
              </a:lnSpc>
              <a:spcBef>
                <a:spcPts val="0"/>
              </a:spcBef>
              <a:spcAft>
                <a:spcPts val="0"/>
              </a:spcAft>
              <a:buSzPts val="2400"/>
              <a:buFont typeface="Arial"/>
              <a:buChar char="○"/>
            </a:pPr>
            <a:r>
              <a:rPr lang="en-GB">
                <a:latin typeface="Arial"/>
                <a:ea typeface="Arial"/>
                <a:cs typeface="Arial"/>
                <a:sym typeface="Arial"/>
              </a:rPr>
              <a:t>This was implemented for communication between multiple clients and single master</a:t>
            </a:r>
            <a:endParaRPr>
              <a:latin typeface="Arial"/>
              <a:ea typeface="Arial"/>
              <a:cs typeface="Arial"/>
              <a:sym typeface="Arial"/>
            </a:endParaRPr>
          </a:p>
          <a:p>
            <a:pPr marL="914400" lvl="1" indent="-381000" algn="l" rtl="0">
              <a:lnSpc>
                <a:spcPct val="115000"/>
              </a:lnSpc>
              <a:spcBef>
                <a:spcPts val="0"/>
              </a:spcBef>
              <a:spcAft>
                <a:spcPts val="0"/>
              </a:spcAft>
              <a:buSzPts val="2400"/>
              <a:buFont typeface="Arial"/>
              <a:buChar char="○"/>
            </a:pPr>
            <a:r>
              <a:rPr lang="en-GB">
                <a:latin typeface="Arial"/>
                <a:ea typeface="Arial"/>
                <a:cs typeface="Arial"/>
                <a:sym typeface="Arial"/>
              </a:rPr>
              <a:t>This protocol uses MAC address to send data to certain nodes</a:t>
            </a:r>
            <a:endParaRPr>
              <a:latin typeface="Arial"/>
              <a:ea typeface="Arial"/>
              <a:cs typeface="Arial"/>
              <a:sym typeface="Arial"/>
            </a:endParaRPr>
          </a:p>
          <a:p>
            <a:pPr marL="914400" lvl="1" indent="-381000" algn="l" rtl="0">
              <a:lnSpc>
                <a:spcPct val="115000"/>
              </a:lnSpc>
              <a:spcBef>
                <a:spcPts val="0"/>
              </a:spcBef>
              <a:spcAft>
                <a:spcPts val="0"/>
              </a:spcAft>
              <a:buSzPts val="2400"/>
              <a:buFont typeface="Arial"/>
              <a:buChar char="○"/>
            </a:pPr>
            <a:r>
              <a:rPr lang="en-GB">
                <a:latin typeface="Arial"/>
                <a:ea typeface="Arial"/>
                <a:cs typeface="Arial"/>
                <a:sym typeface="Arial"/>
              </a:rPr>
              <a:t>The readings are read by the client nodes and sent to the MAC address stored in their memory</a:t>
            </a:r>
            <a:endParaRPr>
              <a:latin typeface="Arial"/>
              <a:ea typeface="Arial"/>
              <a:cs typeface="Arial"/>
              <a:sym typeface="Arial"/>
            </a:endParaRPr>
          </a:p>
          <a:p>
            <a:pPr marL="914400" lvl="1" indent="-381000" algn="l" rtl="0">
              <a:lnSpc>
                <a:spcPct val="115000"/>
              </a:lnSpc>
              <a:spcBef>
                <a:spcPts val="0"/>
              </a:spcBef>
              <a:spcAft>
                <a:spcPts val="0"/>
              </a:spcAft>
              <a:buSzPts val="2400"/>
              <a:buFont typeface="Arial"/>
              <a:buChar char="○"/>
            </a:pPr>
            <a:r>
              <a:rPr lang="en-GB">
                <a:latin typeface="Arial"/>
                <a:ea typeface="Arial"/>
                <a:cs typeface="Arial"/>
                <a:sym typeface="Arial"/>
              </a:rPr>
              <a:t>This supports two way communication between various nodes.</a:t>
            </a:r>
            <a:endParaRPr>
              <a:latin typeface="Arial"/>
              <a:ea typeface="Arial"/>
              <a:cs typeface="Arial"/>
              <a:sym typeface="Arial"/>
            </a:endParaRPr>
          </a:p>
        </p:txBody>
      </p:sp>
      <p:sp>
        <p:nvSpPr>
          <p:cNvPr id="330" name="Google Shape;330;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000"/>
              <a:buNone/>
            </a:pPr>
            <a:fld id="{00000000-1234-1234-1234-123412341234}" type="slidenum">
              <a:rPr lang="en-GB" sz="2000">
                <a:latin typeface="Arial"/>
                <a:ea typeface="Arial"/>
                <a:cs typeface="Arial"/>
                <a:sym typeface="Arial"/>
              </a:rPr>
              <a:t>30</a:t>
            </a:fld>
            <a:endParaRPr sz="2000">
              <a:latin typeface="Arial"/>
              <a:ea typeface="Arial"/>
              <a:cs typeface="Arial"/>
              <a:sym typeface="Arial"/>
            </a:endParaRPr>
          </a:p>
        </p:txBody>
      </p:sp>
      <p:sp>
        <p:nvSpPr>
          <p:cNvPr id="331" name="Google Shape;331;p2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sz="2000">
                <a:latin typeface="Arial"/>
                <a:ea typeface="Arial"/>
                <a:cs typeface="Arial"/>
                <a:sym typeface="Arial"/>
              </a:rPr>
              <a:t>9/3/2023</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g1f70511175d_0_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a:buNone/>
            </a:pPr>
            <a:r>
              <a:rPr lang="en-GB" b="1">
                <a:latin typeface="Arial"/>
                <a:ea typeface="Arial"/>
                <a:cs typeface="Arial"/>
                <a:sym typeface="Arial"/>
              </a:rPr>
              <a:t>Future Enhancements</a:t>
            </a:r>
            <a:endParaRPr b="1"/>
          </a:p>
        </p:txBody>
      </p:sp>
      <p:sp>
        <p:nvSpPr>
          <p:cNvPr id="337" name="Google Shape;337;g1f70511175d_0_7"/>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115000"/>
              </a:lnSpc>
              <a:spcBef>
                <a:spcPts val="0"/>
              </a:spcBef>
              <a:spcAft>
                <a:spcPts val="0"/>
              </a:spcAft>
              <a:buClr>
                <a:schemeClr val="dk1"/>
              </a:buClr>
              <a:buSzPts val="2800"/>
              <a:buChar char="●"/>
            </a:pPr>
            <a:r>
              <a:rPr lang="en-GB">
                <a:solidFill>
                  <a:srgbClr val="252525"/>
                </a:solidFill>
                <a:highlight>
                  <a:srgbClr val="FFFFFF"/>
                </a:highlight>
                <a:latin typeface="Arial"/>
                <a:ea typeface="Arial"/>
                <a:cs typeface="Arial"/>
                <a:sym typeface="Arial"/>
              </a:rPr>
              <a:t>Connecting non-Wi-Fi zone to Wi-Fi zone using LoRa communication between field devices and control stations.</a:t>
            </a:r>
            <a:endParaRPr>
              <a:solidFill>
                <a:srgbClr val="252525"/>
              </a:solidFill>
              <a:highlight>
                <a:srgbClr val="FFFFFF"/>
              </a:highlight>
              <a:latin typeface="Arial"/>
              <a:ea typeface="Arial"/>
              <a:cs typeface="Arial"/>
              <a:sym typeface="Arial"/>
            </a:endParaRPr>
          </a:p>
          <a:p>
            <a:pPr marL="228600" lvl="0" indent="-228600" algn="l" rtl="0">
              <a:lnSpc>
                <a:spcPct val="115000"/>
              </a:lnSpc>
              <a:spcBef>
                <a:spcPts val="0"/>
              </a:spcBef>
              <a:spcAft>
                <a:spcPts val="0"/>
              </a:spcAft>
              <a:buClr>
                <a:srgbClr val="252525"/>
              </a:buClr>
              <a:buSzPts val="2800"/>
              <a:buFont typeface="Arial"/>
              <a:buChar char="●"/>
            </a:pPr>
            <a:r>
              <a:rPr lang="en-GB">
                <a:solidFill>
                  <a:srgbClr val="252525"/>
                </a:solidFill>
                <a:highlight>
                  <a:srgbClr val="FFFFFF"/>
                </a:highlight>
                <a:latin typeface="Arial"/>
                <a:ea typeface="Arial"/>
                <a:cs typeface="Arial"/>
                <a:sym typeface="Arial"/>
              </a:rPr>
              <a:t>Include water level detection, irrigation, crop diseases, soil parameters, and fertilizers.</a:t>
            </a:r>
            <a:endParaRPr>
              <a:solidFill>
                <a:srgbClr val="252525"/>
              </a:solidFill>
              <a:highlight>
                <a:srgbClr val="FFFFFF"/>
              </a:highlight>
              <a:latin typeface="Arial"/>
              <a:ea typeface="Arial"/>
              <a:cs typeface="Arial"/>
              <a:sym typeface="Arial"/>
            </a:endParaRPr>
          </a:p>
          <a:p>
            <a:pPr marL="228600" lvl="0" indent="-228600" algn="l" rtl="0">
              <a:lnSpc>
                <a:spcPct val="115000"/>
              </a:lnSpc>
              <a:spcBef>
                <a:spcPts val="0"/>
              </a:spcBef>
              <a:spcAft>
                <a:spcPts val="0"/>
              </a:spcAft>
              <a:buClr>
                <a:srgbClr val="252525"/>
              </a:buClr>
              <a:buSzPts val="2800"/>
              <a:buFont typeface="Arial"/>
              <a:buChar char="●"/>
            </a:pPr>
            <a:r>
              <a:rPr lang="en-GB">
                <a:solidFill>
                  <a:srgbClr val="252525"/>
                </a:solidFill>
                <a:highlight>
                  <a:srgbClr val="FFFFFF"/>
                </a:highlight>
                <a:latin typeface="Arial"/>
                <a:ea typeface="Arial"/>
                <a:cs typeface="Arial"/>
                <a:sym typeface="Arial"/>
              </a:rPr>
              <a:t>Develop feedback system to adjust model parameters based on user feedback.</a:t>
            </a:r>
            <a:endParaRPr>
              <a:solidFill>
                <a:srgbClr val="252525"/>
              </a:solidFill>
              <a:highlight>
                <a:srgbClr val="FFFFFF"/>
              </a:highlight>
              <a:latin typeface="Arial"/>
              <a:ea typeface="Arial"/>
              <a:cs typeface="Arial"/>
              <a:sym typeface="Arial"/>
            </a:endParaRPr>
          </a:p>
          <a:p>
            <a:pPr marL="228600" lvl="0" indent="-50800" algn="l" rtl="0">
              <a:lnSpc>
                <a:spcPct val="115000"/>
              </a:lnSpc>
              <a:spcBef>
                <a:spcPts val="1000"/>
              </a:spcBef>
              <a:spcAft>
                <a:spcPts val="0"/>
              </a:spcAft>
              <a:buClr>
                <a:schemeClr val="dk1"/>
              </a:buClr>
              <a:buSzPts val="2800"/>
              <a:buNone/>
            </a:pPr>
            <a:endParaRPr/>
          </a:p>
        </p:txBody>
      </p:sp>
      <p:sp>
        <p:nvSpPr>
          <p:cNvPr id="338" name="Google Shape;338;g1f70511175d_0_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000"/>
              <a:buNone/>
            </a:pPr>
            <a:fld id="{00000000-1234-1234-1234-123412341234}" type="slidenum">
              <a:rPr lang="en-GB" sz="2000">
                <a:latin typeface="Arial"/>
                <a:ea typeface="Arial"/>
                <a:cs typeface="Arial"/>
                <a:sym typeface="Arial"/>
              </a:rPr>
              <a:t>31</a:t>
            </a:fld>
            <a:endParaRPr sz="2000">
              <a:latin typeface="Arial"/>
              <a:ea typeface="Arial"/>
              <a:cs typeface="Arial"/>
              <a:sym typeface="Arial"/>
            </a:endParaRPr>
          </a:p>
        </p:txBody>
      </p:sp>
      <p:sp>
        <p:nvSpPr>
          <p:cNvPr id="339" name="Google Shape;339;g1f70511175d_0_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sz="2000">
                <a:latin typeface="Arial"/>
                <a:ea typeface="Arial"/>
                <a:cs typeface="Arial"/>
                <a:sym typeface="Arial"/>
              </a:rPr>
              <a:t>9/3/2023</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g1f70511175d_0_1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a:buNone/>
            </a:pPr>
            <a:r>
              <a:rPr lang="en-GB" b="1">
                <a:latin typeface="Arial"/>
                <a:ea typeface="Arial"/>
                <a:cs typeface="Arial"/>
                <a:sym typeface="Arial"/>
              </a:rPr>
              <a:t>Conclusion</a:t>
            </a:r>
            <a:endParaRPr b="1"/>
          </a:p>
        </p:txBody>
      </p:sp>
      <p:sp>
        <p:nvSpPr>
          <p:cNvPr id="345" name="Google Shape;345;g1f70511175d_0_1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fontScale="85000" lnSpcReduction="10000"/>
          </a:bodyPr>
          <a:lstStyle/>
          <a:p>
            <a:pPr marL="228600" lvl="0" indent="-210740" algn="l" rtl="0">
              <a:lnSpc>
                <a:spcPct val="115000"/>
              </a:lnSpc>
              <a:spcBef>
                <a:spcPts val="0"/>
              </a:spcBef>
              <a:spcAft>
                <a:spcPts val="0"/>
              </a:spcAft>
              <a:buClr>
                <a:srgbClr val="252525"/>
              </a:buClr>
              <a:buSzPct val="100000"/>
              <a:buChar char="●"/>
            </a:pPr>
            <a:r>
              <a:rPr lang="en-GB" sz="3250">
                <a:solidFill>
                  <a:srgbClr val="252525"/>
                </a:solidFill>
                <a:highlight>
                  <a:srgbClr val="FFFFFF"/>
                </a:highlight>
                <a:latin typeface="Arial"/>
                <a:ea typeface="Arial"/>
                <a:cs typeface="Arial"/>
                <a:sym typeface="Arial"/>
              </a:rPr>
              <a:t>Wireless sensor nodes that can sense physical quantity like temperature, humidity and pH of soil and transmit its value to a receiver is developed.</a:t>
            </a:r>
            <a:endParaRPr sz="3250">
              <a:solidFill>
                <a:srgbClr val="252525"/>
              </a:solidFill>
              <a:highlight>
                <a:srgbClr val="FFFFFF"/>
              </a:highlight>
              <a:latin typeface="Arial"/>
              <a:ea typeface="Arial"/>
              <a:cs typeface="Arial"/>
              <a:sym typeface="Arial"/>
            </a:endParaRPr>
          </a:p>
          <a:p>
            <a:pPr marL="0" lvl="0" indent="0" algn="l" rtl="0">
              <a:lnSpc>
                <a:spcPct val="115000"/>
              </a:lnSpc>
              <a:spcBef>
                <a:spcPts val="0"/>
              </a:spcBef>
              <a:spcAft>
                <a:spcPts val="0"/>
              </a:spcAft>
              <a:buNone/>
            </a:pPr>
            <a:endParaRPr sz="3250">
              <a:solidFill>
                <a:srgbClr val="252525"/>
              </a:solidFill>
              <a:highlight>
                <a:srgbClr val="FFFFFF"/>
              </a:highlight>
              <a:latin typeface="Arial"/>
              <a:ea typeface="Arial"/>
              <a:cs typeface="Arial"/>
              <a:sym typeface="Arial"/>
            </a:endParaRPr>
          </a:p>
          <a:p>
            <a:pPr marL="228600" lvl="0" indent="-210740" algn="l" rtl="0">
              <a:lnSpc>
                <a:spcPct val="115000"/>
              </a:lnSpc>
              <a:spcBef>
                <a:spcPts val="0"/>
              </a:spcBef>
              <a:spcAft>
                <a:spcPts val="0"/>
              </a:spcAft>
              <a:buClr>
                <a:srgbClr val="252525"/>
              </a:buClr>
              <a:buSzPct val="100000"/>
              <a:buChar char="●"/>
            </a:pPr>
            <a:r>
              <a:rPr lang="en-GB" sz="3250">
                <a:solidFill>
                  <a:srgbClr val="252525"/>
                </a:solidFill>
                <a:highlight>
                  <a:srgbClr val="FFFFFF"/>
                </a:highlight>
                <a:latin typeface="Arial"/>
                <a:ea typeface="Arial"/>
                <a:cs typeface="Arial"/>
                <a:sym typeface="Arial"/>
              </a:rPr>
              <a:t>Each sensor node has four basic components: power supply, sensor, processing unit, and communication system.</a:t>
            </a:r>
            <a:endParaRPr sz="3250">
              <a:solidFill>
                <a:srgbClr val="252525"/>
              </a:solidFill>
              <a:highlight>
                <a:srgbClr val="FFFFFF"/>
              </a:highlight>
              <a:latin typeface="Arial"/>
              <a:ea typeface="Arial"/>
              <a:cs typeface="Arial"/>
              <a:sym typeface="Arial"/>
            </a:endParaRPr>
          </a:p>
          <a:p>
            <a:pPr marL="457200" lvl="0" indent="0" algn="l" rtl="0">
              <a:lnSpc>
                <a:spcPct val="115000"/>
              </a:lnSpc>
              <a:spcBef>
                <a:spcPts val="0"/>
              </a:spcBef>
              <a:spcAft>
                <a:spcPts val="0"/>
              </a:spcAft>
              <a:buNone/>
            </a:pPr>
            <a:endParaRPr sz="3250">
              <a:solidFill>
                <a:srgbClr val="252525"/>
              </a:solidFill>
              <a:highlight>
                <a:srgbClr val="FFFFFF"/>
              </a:highlight>
              <a:latin typeface="Arial"/>
              <a:ea typeface="Arial"/>
              <a:cs typeface="Arial"/>
              <a:sym typeface="Arial"/>
            </a:endParaRPr>
          </a:p>
          <a:p>
            <a:pPr marL="228600" lvl="0" indent="-210740" algn="l" rtl="0">
              <a:lnSpc>
                <a:spcPct val="115000"/>
              </a:lnSpc>
              <a:spcBef>
                <a:spcPts val="0"/>
              </a:spcBef>
              <a:spcAft>
                <a:spcPts val="0"/>
              </a:spcAft>
              <a:buClr>
                <a:srgbClr val="252525"/>
              </a:buClr>
              <a:buSzPct val="100000"/>
              <a:buChar char="●"/>
            </a:pPr>
            <a:r>
              <a:rPr lang="en-GB" sz="3250">
                <a:solidFill>
                  <a:srgbClr val="252525"/>
                </a:solidFill>
                <a:highlight>
                  <a:srgbClr val="FFFFFF"/>
                </a:highlight>
                <a:latin typeface="Arial"/>
                <a:ea typeface="Arial"/>
                <a:cs typeface="Arial"/>
                <a:sym typeface="Arial"/>
              </a:rPr>
              <a:t>The system collects data and uses SVM to analyze the data to recommend a crop</a:t>
            </a:r>
            <a:endParaRPr sz="3250">
              <a:solidFill>
                <a:srgbClr val="252525"/>
              </a:solidFill>
              <a:highlight>
                <a:srgbClr val="FFFFFF"/>
              </a:highlight>
              <a:latin typeface="Arial"/>
              <a:ea typeface="Arial"/>
              <a:cs typeface="Arial"/>
              <a:sym typeface="Arial"/>
            </a:endParaRPr>
          </a:p>
          <a:p>
            <a:pPr marL="228600" lvl="0" indent="0" algn="l" rtl="0">
              <a:lnSpc>
                <a:spcPct val="100000"/>
              </a:lnSpc>
              <a:spcBef>
                <a:spcPts val="1000"/>
              </a:spcBef>
              <a:spcAft>
                <a:spcPts val="0"/>
              </a:spcAft>
              <a:buSzPct val="64285"/>
              <a:buNone/>
            </a:pPr>
            <a:endParaRPr/>
          </a:p>
          <a:p>
            <a:pPr marL="228600" lvl="0" indent="-50800" algn="l" rtl="0">
              <a:lnSpc>
                <a:spcPct val="100000"/>
              </a:lnSpc>
              <a:spcBef>
                <a:spcPts val="1000"/>
              </a:spcBef>
              <a:spcAft>
                <a:spcPts val="0"/>
              </a:spcAft>
              <a:buClr>
                <a:schemeClr val="dk1"/>
              </a:buClr>
              <a:buSzPct val="100000"/>
              <a:buNone/>
            </a:pPr>
            <a:endParaRPr/>
          </a:p>
        </p:txBody>
      </p:sp>
      <p:sp>
        <p:nvSpPr>
          <p:cNvPr id="346" name="Google Shape;346;g1f70511175d_0_1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000"/>
              <a:buNone/>
            </a:pPr>
            <a:fld id="{00000000-1234-1234-1234-123412341234}" type="slidenum">
              <a:rPr lang="en-GB" sz="2000">
                <a:latin typeface="Arial"/>
                <a:ea typeface="Arial"/>
                <a:cs typeface="Arial"/>
                <a:sym typeface="Arial"/>
              </a:rPr>
              <a:t>32</a:t>
            </a:fld>
            <a:endParaRPr sz="2000">
              <a:latin typeface="Arial"/>
              <a:ea typeface="Arial"/>
              <a:cs typeface="Arial"/>
              <a:sym typeface="Arial"/>
            </a:endParaRPr>
          </a:p>
        </p:txBody>
      </p:sp>
      <p:sp>
        <p:nvSpPr>
          <p:cNvPr id="347" name="Google Shape;347;g1f70511175d_0_1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sz="2000">
                <a:latin typeface="Arial"/>
                <a:ea typeface="Arial"/>
                <a:cs typeface="Arial"/>
                <a:sym typeface="Arial"/>
              </a:rPr>
              <a:t>9/3/2023</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23"/>
          <p:cNvSpPr txBox="1">
            <a:spLocks noGrp="1"/>
          </p:cNvSpPr>
          <p:nvPr>
            <p:ph type="body" idx="1"/>
          </p:nvPr>
        </p:nvSpPr>
        <p:spPr>
          <a:xfrm>
            <a:off x="870600" y="1043500"/>
            <a:ext cx="10450800" cy="53655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115000"/>
              </a:lnSpc>
              <a:spcBef>
                <a:spcPts val="0"/>
              </a:spcBef>
              <a:spcAft>
                <a:spcPts val="0"/>
              </a:spcAft>
              <a:buClr>
                <a:schemeClr val="dk1"/>
              </a:buClr>
              <a:buSzPts val="1100"/>
              <a:buFont typeface="Arial"/>
              <a:buNone/>
            </a:pPr>
            <a:r>
              <a:rPr lang="en-GB">
                <a:highlight>
                  <a:srgbClr val="FFFFFF"/>
                </a:highlight>
                <a:latin typeface="Arial"/>
                <a:ea typeface="Arial"/>
                <a:cs typeface="Arial"/>
                <a:sym typeface="Arial"/>
              </a:rPr>
              <a:t>[1] M. Naresh and P. Munaswamy, “Smart Agriculture System using IoT Technology,” 2019. [Online]. Available: www.ijrte.org </a:t>
            </a:r>
            <a:endParaRPr>
              <a:highlight>
                <a:srgbClr val="FFFFFF"/>
              </a:highlight>
              <a:latin typeface="Arial"/>
              <a:ea typeface="Arial"/>
              <a:cs typeface="Arial"/>
              <a:sym typeface="Arial"/>
            </a:endParaRPr>
          </a:p>
          <a:p>
            <a:pPr marL="0" lvl="0" indent="0" algn="l" rtl="0">
              <a:lnSpc>
                <a:spcPct val="115000"/>
              </a:lnSpc>
              <a:spcBef>
                <a:spcPts val="1000"/>
              </a:spcBef>
              <a:spcAft>
                <a:spcPts val="0"/>
              </a:spcAft>
              <a:buClr>
                <a:schemeClr val="dk1"/>
              </a:buClr>
              <a:buSzPts val="1100"/>
              <a:buFont typeface="Arial"/>
              <a:buNone/>
            </a:pPr>
            <a:r>
              <a:rPr lang="en-GB">
                <a:highlight>
                  <a:srgbClr val="FFFFFF"/>
                </a:highlight>
                <a:latin typeface="Arial"/>
                <a:ea typeface="Arial"/>
                <a:cs typeface="Arial"/>
                <a:sym typeface="Arial"/>
              </a:rPr>
              <a:t>​[2] M. Bouni, B. Hssina, K. Douzi, and S. Douzi, “Towards an Efficient Recommender Systems in Smart Agriculture: A deep reinforcement learning approach,” </a:t>
            </a:r>
            <a:r>
              <a:rPr lang="en-GB" i="1">
                <a:highlight>
                  <a:srgbClr val="FFFFFF"/>
                </a:highlight>
                <a:latin typeface="Arial"/>
                <a:ea typeface="Arial"/>
                <a:cs typeface="Arial"/>
                <a:sym typeface="Arial"/>
              </a:rPr>
              <a:t>Procedia Comput Sci</a:t>
            </a:r>
            <a:r>
              <a:rPr lang="en-GB">
                <a:highlight>
                  <a:srgbClr val="FFFFFF"/>
                </a:highlight>
                <a:latin typeface="Arial"/>
                <a:ea typeface="Arial"/>
                <a:cs typeface="Arial"/>
                <a:sym typeface="Arial"/>
              </a:rPr>
              <a:t>, vol. 203, pp. 825–830, 2022, doi: 10.1016/j.procs.2022.07.124. </a:t>
            </a:r>
            <a:endParaRPr>
              <a:highlight>
                <a:srgbClr val="FFFFFF"/>
              </a:highlight>
              <a:latin typeface="Arial"/>
              <a:ea typeface="Arial"/>
              <a:cs typeface="Arial"/>
              <a:sym typeface="Arial"/>
            </a:endParaRPr>
          </a:p>
          <a:p>
            <a:pPr marL="0" lvl="0" indent="0" algn="l" rtl="0">
              <a:lnSpc>
                <a:spcPct val="115000"/>
              </a:lnSpc>
              <a:spcBef>
                <a:spcPts val="1000"/>
              </a:spcBef>
              <a:spcAft>
                <a:spcPts val="0"/>
              </a:spcAft>
              <a:buClr>
                <a:schemeClr val="dk1"/>
              </a:buClr>
              <a:buSzPts val="1100"/>
              <a:buFont typeface="Arial"/>
              <a:buNone/>
            </a:pPr>
            <a:r>
              <a:rPr lang="en-GB">
                <a:highlight>
                  <a:srgbClr val="FFFFFF"/>
                </a:highlight>
                <a:latin typeface="Arial"/>
                <a:ea typeface="Arial"/>
                <a:cs typeface="Arial"/>
                <a:sym typeface="Arial"/>
              </a:rPr>
              <a:t>​[3] M. S. Farooq, S. Riaz, A. Abid, K. Abid, and M. A. Naeem, “A Survey on the Role of IoT in Agriculture for the Implementation of Smart Farming,” </a:t>
            </a:r>
            <a:r>
              <a:rPr lang="en-GB" i="1">
                <a:highlight>
                  <a:srgbClr val="FFFFFF"/>
                </a:highlight>
                <a:latin typeface="Arial"/>
                <a:ea typeface="Arial"/>
                <a:cs typeface="Arial"/>
                <a:sym typeface="Arial"/>
              </a:rPr>
              <a:t>IEEE Access</a:t>
            </a:r>
            <a:r>
              <a:rPr lang="en-GB">
                <a:highlight>
                  <a:srgbClr val="FFFFFF"/>
                </a:highlight>
                <a:latin typeface="Arial"/>
                <a:ea typeface="Arial"/>
                <a:cs typeface="Arial"/>
                <a:sym typeface="Arial"/>
              </a:rPr>
              <a:t>, vol.7. Institute of Electrical and Electronics Engineers Inc., pp. 156237–156271, 2019. doi: 10.1109/ACCESS.2019.2949703. </a:t>
            </a:r>
            <a:endParaRPr>
              <a:highlight>
                <a:srgbClr val="FFFFFF"/>
              </a:highlight>
              <a:latin typeface="Arial"/>
              <a:ea typeface="Arial"/>
              <a:cs typeface="Arial"/>
              <a:sym typeface="Arial"/>
            </a:endParaRPr>
          </a:p>
        </p:txBody>
      </p:sp>
      <p:sp>
        <p:nvSpPr>
          <p:cNvPr id="353" name="Google Shape;353;p23"/>
          <p:cNvSpPr txBox="1">
            <a:spLocks noGrp="1"/>
          </p:cNvSpPr>
          <p:nvPr>
            <p:ph type="title"/>
          </p:nvPr>
        </p:nvSpPr>
        <p:spPr>
          <a:xfrm>
            <a:off x="838200" y="152923"/>
            <a:ext cx="10515600" cy="106513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a:buNone/>
            </a:pPr>
            <a:r>
              <a:rPr lang="en-GB">
                <a:latin typeface="Arial"/>
                <a:ea typeface="Arial"/>
                <a:cs typeface="Arial"/>
                <a:sym typeface="Arial"/>
              </a:rPr>
              <a:t>References</a:t>
            </a:r>
            <a:endParaRPr/>
          </a:p>
        </p:txBody>
      </p:sp>
      <p:sp>
        <p:nvSpPr>
          <p:cNvPr id="354" name="Google Shape;354;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000"/>
              <a:buNone/>
            </a:pPr>
            <a:fld id="{00000000-1234-1234-1234-123412341234}" type="slidenum">
              <a:rPr lang="en-GB" sz="2000">
                <a:latin typeface="Arial"/>
                <a:ea typeface="Arial"/>
                <a:cs typeface="Arial"/>
                <a:sym typeface="Arial"/>
              </a:rPr>
              <a:t>33</a:t>
            </a:fld>
            <a:endParaRPr sz="2000">
              <a:latin typeface="Arial"/>
              <a:ea typeface="Arial"/>
              <a:cs typeface="Arial"/>
              <a:sym typeface="Arial"/>
            </a:endParaRPr>
          </a:p>
        </p:txBody>
      </p:sp>
      <p:sp>
        <p:nvSpPr>
          <p:cNvPr id="355" name="Google Shape;355;p2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sz="2000">
                <a:latin typeface="Arial"/>
                <a:ea typeface="Arial"/>
                <a:cs typeface="Arial"/>
                <a:sym typeface="Arial"/>
              </a:rPr>
              <a:t>9/3/2023</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24"/>
          <p:cNvSpPr txBox="1">
            <a:spLocks noGrp="1"/>
          </p:cNvSpPr>
          <p:nvPr>
            <p:ph type="body" idx="1"/>
          </p:nvPr>
        </p:nvSpPr>
        <p:spPr>
          <a:xfrm>
            <a:off x="838200" y="1015398"/>
            <a:ext cx="10515600" cy="5460600"/>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lnSpc>
                <a:spcPct val="115000"/>
              </a:lnSpc>
              <a:spcBef>
                <a:spcPts val="1000"/>
              </a:spcBef>
              <a:spcAft>
                <a:spcPts val="0"/>
              </a:spcAft>
              <a:buClr>
                <a:schemeClr val="dk1"/>
              </a:buClr>
              <a:buSzPct val="39285"/>
              <a:buFont typeface="Arial"/>
              <a:buNone/>
            </a:pPr>
            <a:r>
              <a:rPr lang="en-GB">
                <a:highlight>
                  <a:srgbClr val="FFFFFF"/>
                </a:highlight>
                <a:latin typeface="Arial"/>
                <a:ea typeface="Arial"/>
                <a:cs typeface="Arial"/>
                <a:sym typeface="Arial"/>
              </a:rPr>
              <a:t>[4] “Crop Recommendation Dataset | Kaggle.” https://www.kaggle.com/datasets/atharvaingle/crop-recommendation-dataset (accessed Feb. 01, 2023). </a:t>
            </a:r>
            <a:endParaRPr>
              <a:highlight>
                <a:srgbClr val="FFFFFF"/>
              </a:highlight>
              <a:latin typeface="Arial"/>
              <a:ea typeface="Arial"/>
              <a:cs typeface="Arial"/>
              <a:sym typeface="Arial"/>
            </a:endParaRPr>
          </a:p>
          <a:p>
            <a:pPr marL="0" lvl="0" indent="0" algn="l" rtl="0">
              <a:lnSpc>
                <a:spcPct val="115000"/>
              </a:lnSpc>
              <a:spcBef>
                <a:spcPts val="1000"/>
              </a:spcBef>
              <a:spcAft>
                <a:spcPts val="0"/>
              </a:spcAft>
              <a:buClr>
                <a:schemeClr val="dk1"/>
              </a:buClr>
              <a:buSzPct val="39285"/>
              <a:buFont typeface="Arial"/>
              <a:buNone/>
            </a:pPr>
            <a:r>
              <a:rPr lang="en-GB">
                <a:highlight>
                  <a:srgbClr val="FFFFFF"/>
                </a:highlight>
                <a:latin typeface="Arial"/>
                <a:ea typeface="Arial"/>
                <a:cs typeface="Arial"/>
                <a:sym typeface="Arial"/>
              </a:rPr>
              <a:t>​[5] E. Grossi and M. Buscema, “Introduction to artificial neural networks,” </a:t>
            </a:r>
            <a:r>
              <a:rPr lang="en-GB" i="1">
                <a:highlight>
                  <a:srgbClr val="FFFFFF"/>
                </a:highlight>
                <a:latin typeface="Arial"/>
                <a:ea typeface="Arial"/>
                <a:cs typeface="Arial"/>
                <a:sym typeface="Arial"/>
              </a:rPr>
              <a:t>European Journal of Gastroenterology and Hepatology</a:t>
            </a:r>
            <a:r>
              <a:rPr lang="en-GB">
                <a:highlight>
                  <a:srgbClr val="FFFFFF"/>
                </a:highlight>
                <a:latin typeface="Arial"/>
                <a:ea typeface="Arial"/>
                <a:cs typeface="Arial"/>
                <a:sym typeface="Arial"/>
              </a:rPr>
              <a:t>, vol. 19, no. 12. pp. 1046–1054, Dec. 2007. doi: 10.1097/MEG.0b013e3282f198a0. </a:t>
            </a:r>
            <a:endParaRPr>
              <a:highlight>
                <a:srgbClr val="FFFFFF"/>
              </a:highlight>
              <a:latin typeface="Arial"/>
              <a:ea typeface="Arial"/>
              <a:cs typeface="Arial"/>
              <a:sym typeface="Arial"/>
            </a:endParaRPr>
          </a:p>
          <a:p>
            <a:pPr marL="0" lvl="0" indent="0" algn="l" rtl="0">
              <a:lnSpc>
                <a:spcPct val="115000"/>
              </a:lnSpc>
              <a:spcBef>
                <a:spcPts val="0"/>
              </a:spcBef>
              <a:spcAft>
                <a:spcPts val="0"/>
              </a:spcAft>
              <a:buClr>
                <a:schemeClr val="dk1"/>
              </a:buClr>
              <a:buSzPct val="39285"/>
              <a:buNone/>
            </a:pPr>
            <a:r>
              <a:rPr lang="en-GB">
                <a:highlight>
                  <a:schemeClr val="lt1"/>
                </a:highlight>
                <a:latin typeface="Arial"/>
                <a:ea typeface="Arial"/>
                <a:cs typeface="Arial"/>
                <a:sym typeface="Arial"/>
              </a:rPr>
              <a:t>​[6] S. Sharma, S. Sharma, and A. Athaiya, “ACTIVATION FUNCTIONS IN NEURAL NETWORKS,” </a:t>
            </a:r>
            <a:r>
              <a:rPr lang="en-GB" i="1">
                <a:highlight>
                  <a:schemeClr val="lt1"/>
                </a:highlight>
                <a:latin typeface="Arial"/>
                <a:ea typeface="Arial"/>
                <a:cs typeface="Arial"/>
                <a:sym typeface="Arial"/>
              </a:rPr>
              <a:t>International Journal of Engineering Applied Sciences and Technology</a:t>
            </a:r>
            <a:r>
              <a:rPr lang="en-GB">
                <a:highlight>
                  <a:schemeClr val="lt1"/>
                </a:highlight>
                <a:latin typeface="Arial"/>
                <a:ea typeface="Arial"/>
                <a:cs typeface="Arial"/>
                <a:sym typeface="Arial"/>
              </a:rPr>
              <a:t>, vol. 4, pp. 310–316, 2020, Accessed: Feb. 01, 2023. [Online]. Available: http://www.ijeast.com </a:t>
            </a:r>
            <a:endParaRPr>
              <a:highlight>
                <a:schemeClr val="lt1"/>
              </a:highlight>
              <a:latin typeface="Arial"/>
              <a:ea typeface="Arial"/>
              <a:cs typeface="Arial"/>
              <a:sym typeface="Arial"/>
            </a:endParaRPr>
          </a:p>
          <a:p>
            <a:pPr marL="0" lvl="0" indent="0" algn="l" rtl="0">
              <a:lnSpc>
                <a:spcPct val="115000"/>
              </a:lnSpc>
              <a:spcBef>
                <a:spcPts val="1000"/>
              </a:spcBef>
              <a:spcAft>
                <a:spcPts val="0"/>
              </a:spcAft>
              <a:buClr>
                <a:schemeClr val="dk1"/>
              </a:buClr>
              <a:buSzPct val="39285"/>
              <a:buNone/>
            </a:pPr>
            <a:r>
              <a:rPr lang="en-GB">
                <a:highlight>
                  <a:schemeClr val="lt1"/>
                </a:highlight>
                <a:latin typeface="Arial"/>
                <a:ea typeface="Arial"/>
                <a:cs typeface="Arial"/>
                <a:sym typeface="Arial"/>
              </a:rPr>
              <a:t>[7] S. Masood, M. N. Doja, and P. Chandra, “Architectural Parameter-Independent Network Initialization Scheme for Sigmoidal Feedforward ANNs,” </a:t>
            </a:r>
            <a:r>
              <a:rPr lang="en-GB" i="1">
                <a:highlight>
                  <a:schemeClr val="lt1"/>
                </a:highlight>
                <a:latin typeface="Arial"/>
                <a:ea typeface="Arial"/>
                <a:cs typeface="Arial"/>
                <a:sym typeface="Arial"/>
              </a:rPr>
              <a:t>Arab J Sci Eng</a:t>
            </a:r>
            <a:r>
              <a:rPr lang="en-GB">
                <a:highlight>
                  <a:schemeClr val="lt1"/>
                </a:highlight>
                <a:latin typeface="Arial"/>
                <a:ea typeface="Arial"/>
                <a:cs typeface="Arial"/>
                <a:sym typeface="Arial"/>
              </a:rPr>
              <a:t>, vol. 45, no. 4, pp. 2901–2913, Apr. 2020, doi: 10.1007/s13369-019-04200-2. </a:t>
            </a:r>
            <a:endParaRPr>
              <a:latin typeface="Arial"/>
              <a:ea typeface="Arial"/>
              <a:cs typeface="Arial"/>
              <a:sym typeface="Arial"/>
            </a:endParaRPr>
          </a:p>
        </p:txBody>
      </p:sp>
      <p:sp>
        <p:nvSpPr>
          <p:cNvPr id="361" name="Google Shape;361;p24"/>
          <p:cNvSpPr txBox="1">
            <a:spLocks noGrp="1"/>
          </p:cNvSpPr>
          <p:nvPr>
            <p:ph type="title"/>
          </p:nvPr>
        </p:nvSpPr>
        <p:spPr>
          <a:xfrm>
            <a:off x="838200" y="230088"/>
            <a:ext cx="10515600" cy="84328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a:buNone/>
            </a:pPr>
            <a:r>
              <a:rPr lang="en-GB">
                <a:latin typeface="Arial"/>
                <a:ea typeface="Arial"/>
                <a:cs typeface="Arial"/>
                <a:sym typeface="Arial"/>
              </a:rPr>
              <a:t>References</a:t>
            </a:r>
            <a:endParaRPr/>
          </a:p>
        </p:txBody>
      </p:sp>
      <p:sp>
        <p:nvSpPr>
          <p:cNvPr id="362" name="Google Shape;362;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000"/>
              <a:buNone/>
            </a:pPr>
            <a:fld id="{00000000-1234-1234-1234-123412341234}" type="slidenum">
              <a:rPr lang="en-GB" sz="2000">
                <a:latin typeface="Arial"/>
                <a:ea typeface="Arial"/>
                <a:cs typeface="Arial"/>
                <a:sym typeface="Arial"/>
              </a:rPr>
              <a:t>34</a:t>
            </a:fld>
            <a:endParaRPr sz="2000">
              <a:latin typeface="Arial"/>
              <a:ea typeface="Arial"/>
              <a:cs typeface="Arial"/>
              <a:sym typeface="Arial"/>
            </a:endParaRPr>
          </a:p>
        </p:txBody>
      </p:sp>
      <p:sp>
        <p:nvSpPr>
          <p:cNvPr id="363" name="Google Shape;363;p2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sz="2000">
                <a:latin typeface="Arial"/>
                <a:ea typeface="Arial"/>
                <a:cs typeface="Arial"/>
                <a:sym typeface="Arial"/>
              </a:rPr>
              <a:t>9/3/2023</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g1f70511175d_0_0"/>
          <p:cNvSpPr txBox="1">
            <a:spLocks noGrp="1"/>
          </p:cNvSpPr>
          <p:nvPr>
            <p:ph type="title" idx="4294967295"/>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Arial"/>
              <a:buNone/>
            </a:pPr>
            <a:r>
              <a:rPr lang="en-GB" sz="4000" b="1">
                <a:latin typeface="Arial"/>
                <a:ea typeface="Arial"/>
                <a:cs typeface="Arial"/>
                <a:sym typeface="Arial"/>
              </a:rPr>
              <a:t>Introduction</a:t>
            </a:r>
            <a:endParaRPr sz="4000"/>
          </a:p>
        </p:txBody>
      </p:sp>
      <p:sp>
        <p:nvSpPr>
          <p:cNvPr id="108" name="Google Shape;108;g1f70511175d_0_0"/>
          <p:cNvSpPr txBox="1">
            <a:spLocks noGrp="1"/>
          </p:cNvSpPr>
          <p:nvPr>
            <p:ph type="body" idx="4294967295"/>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marL="457200" lvl="0" indent="-406400" algn="l" rtl="0">
              <a:lnSpc>
                <a:spcPct val="115000"/>
              </a:lnSpc>
              <a:spcBef>
                <a:spcPts val="1500"/>
              </a:spcBef>
              <a:spcAft>
                <a:spcPts val="0"/>
              </a:spcAft>
              <a:buClr>
                <a:srgbClr val="252525"/>
              </a:buClr>
              <a:buSzPts val="2800"/>
              <a:buFont typeface="Arial"/>
              <a:buChar char="●"/>
            </a:pPr>
            <a:r>
              <a:rPr lang="en-GB">
                <a:solidFill>
                  <a:srgbClr val="252525"/>
                </a:solidFill>
                <a:highlight>
                  <a:srgbClr val="FFFFFF"/>
                </a:highlight>
                <a:latin typeface="Arial"/>
                <a:ea typeface="Arial"/>
                <a:cs typeface="Arial"/>
                <a:sym typeface="Arial"/>
              </a:rPr>
              <a:t>An IoT device interconnected with multiple sensors capable of connecting to the internet.</a:t>
            </a:r>
            <a:endParaRPr>
              <a:solidFill>
                <a:srgbClr val="252525"/>
              </a:solidFill>
              <a:highlight>
                <a:srgbClr val="FFFFFF"/>
              </a:highlight>
              <a:latin typeface="Arial"/>
              <a:ea typeface="Arial"/>
              <a:cs typeface="Arial"/>
              <a:sym typeface="Arial"/>
            </a:endParaRPr>
          </a:p>
          <a:p>
            <a:pPr marL="457200" lvl="0" indent="-406400" algn="l" rtl="0">
              <a:lnSpc>
                <a:spcPct val="115000"/>
              </a:lnSpc>
              <a:spcBef>
                <a:spcPts val="1500"/>
              </a:spcBef>
              <a:spcAft>
                <a:spcPts val="0"/>
              </a:spcAft>
              <a:buClr>
                <a:srgbClr val="252525"/>
              </a:buClr>
              <a:buSzPts val="2800"/>
              <a:buFont typeface="Arial"/>
              <a:buChar char="●"/>
            </a:pPr>
            <a:r>
              <a:rPr lang="en-GB">
                <a:solidFill>
                  <a:srgbClr val="252525"/>
                </a:solidFill>
                <a:highlight>
                  <a:srgbClr val="FFFFFF"/>
                </a:highlight>
                <a:latin typeface="Arial"/>
                <a:ea typeface="Arial"/>
                <a:cs typeface="Arial"/>
                <a:sym typeface="Arial"/>
              </a:rPr>
              <a:t>By combining IoT devices with AI, farmers can receive personalized recommendations about what to plant.</a:t>
            </a:r>
            <a:endParaRPr>
              <a:solidFill>
                <a:srgbClr val="252525"/>
              </a:solidFill>
              <a:highlight>
                <a:srgbClr val="FFFFFF"/>
              </a:highlight>
              <a:latin typeface="Arial"/>
              <a:ea typeface="Arial"/>
              <a:cs typeface="Arial"/>
              <a:sym typeface="Arial"/>
            </a:endParaRPr>
          </a:p>
          <a:p>
            <a:pPr marL="457200" lvl="0" indent="-406400" algn="l" rtl="0">
              <a:lnSpc>
                <a:spcPct val="115000"/>
              </a:lnSpc>
              <a:spcBef>
                <a:spcPts val="1500"/>
              </a:spcBef>
              <a:spcAft>
                <a:spcPts val="0"/>
              </a:spcAft>
              <a:buClr>
                <a:srgbClr val="252525"/>
              </a:buClr>
              <a:buSzPts val="2800"/>
              <a:buFont typeface="Arial"/>
              <a:buChar char="●"/>
            </a:pPr>
            <a:r>
              <a:rPr lang="en-GB">
                <a:solidFill>
                  <a:srgbClr val="252525"/>
                </a:solidFill>
                <a:highlight>
                  <a:srgbClr val="FFFFFF"/>
                </a:highlight>
                <a:latin typeface="Arial"/>
                <a:ea typeface="Arial"/>
                <a:cs typeface="Arial"/>
                <a:sym typeface="Arial"/>
              </a:rPr>
              <a:t>A system to ease agriculture and recommend crops based on soil parameters and environment.</a:t>
            </a:r>
            <a:endParaRPr>
              <a:solidFill>
                <a:srgbClr val="252525"/>
              </a:solidFill>
              <a:highlight>
                <a:srgbClr val="FFFFFF"/>
              </a:highlight>
              <a:latin typeface="Arial"/>
              <a:ea typeface="Arial"/>
              <a:cs typeface="Arial"/>
              <a:sym typeface="Arial"/>
            </a:endParaRPr>
          </a:p>
          <a:p>
            <a:pPr marL="457200" lvl="0" indent="0" algn="l" rtl="0">
              <a:lnSpc>
                <a:spcPct val="115000"/>
              </a:lnSpc>
              <a:spcBef>
                <a:spcPts val="1500"/>
              </a:spcBef>
              <a:spcAft>
                <a:spcPts val="1500"/>
              </a:spcAft>
              <a:buNone/>
            </a:pPr>
            <a:endParaRPr/>
          </a:p>
        </p:txBody>
      </p:sp>
      <p:sp>
        <p:nvSpPr>
          <p:cNvPr id="109" name="Google Shape;109;g1f70511175d_0_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000"/>
              <a:buNone/>
            </a:pPr>
            <a:fld id="{00000000-1234-1234-1234-123412341234}" type="slidenum">
              <a:rPr lang="en-GB" sz="2000">
                <a:latin typeface="Arial"/>
                <a:ea typeface="Arial"/>
                <a:cs typeface="Arial"/>
                <a:sym typeface="Arial"/>
              </a:rPr>
              <a:t>4</a:t>
            </a:fld>
            <a:endParaRPr sz="2000">
              <a:latin typeface="Arial"/>
              <a:ea typeface="Arial"/>
              <a:cs typeface="Arial"/>
              <a:sym typeface="Arial"/>
            </a:endParaRPr>
          </a:p>
        </p:txBody>
      </p:sp>
      <p:sp>
        <p:nvSpPr>
          <p:cNvPr id="110" name="Google Shape;110;g1f70511175d_0_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sz="2000">
                <a:latin typeface="Arial"/>
                <a:ea typeface="Arial"/>
                <a:cs typeface="Arial"/>
                <a:sym typeface="Arial"/>
              </a:rPr>
              <a:t>9/3/2023</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4"/>
          <p:cNvSpPr txBox="1">
            <a:spLocks noGrp="1"/>
          </p:cNvSpPr>
          <p:nvPr>
            <p:ph type="body" idx="1"/>
          </p:nvPr>
        </p:nvSpPr>
        <p:spPr>
          <a:xfrm>
            <a:off x="753250" y="1929949"/>
            <a:ext cx="10515600" cy="3843900"/>
          </a:xfrm>
          <a:prstGeom prst="rect">
            <a:avLst/>
          </a:prstGeom>
          <a:noFill/>
          <a:ln>
            <a:noFill/>
          </a:ln>
        </p:spPr>
        <p:txBody>
          <a:bodyPr spcFirstLastPara="1" wrap="square" lIns="91425" tIns="45700" rIns="91425" bIns="45700" anchor="t" anchorCtr="0">
            <a:noAutofit/>
          </a:bodyPr>
          <a:lstStyle/>
          <a:p>
            <a:pPr marL="457200" lvl="0" indent="-406400" algn="l" rtl="0">
              <a:lnSpc>
                <a:spcPct val="115000"/>
              </a:lnSpc>
              <a:spcBef>
                <a:spcPts val="1500"/>
              </a:spcBef>
              <a:spcAft>
                <a:spcPts val="0"/>
              </a:spcAft>
              <a:buSzPts val="2800"/>
              <a:buFont typeface="Arial"/>
              <a:buChar char="●"/>
            </a:pPr>
            <a:r>
              <a:rPr lang="en-GB">
                <a:latin typeface="Arial"/>
                <a:ea typeface="Arial"/>
                <a:cs typeface="Arial"/>
                <a:sym typeface="Arial"/>
              </a:rPr>
              <a:t>To make a prototype model of 3 nodes using different sensors with the help of WSN.</a:t>
            </a:r>
            <a:endParaRPr>
              <a:latin typeface="Arial"/>
              <a:ea typeface="Arial"/>
              <a:cs typeface="Arial"/>
              <a:sym typeface="Arial"/>
            </a:endParaRPr>
          </a:p>
          <a:p>
            <a:pPr marL="457200" lvl="0" indent="-406400" algn="l" rtl="0">
              <a:lnSpc>
                <a:spcPct val="115000"/>
              </a:lnSpc>
              <a:spcBef>
                <a:spcPts val="1500"/>
              </a:spcBef>
              <a:spcAft>
                <a:spcPts val="0"/>
              </a:spcAft>
              <a:buSzPts val="2800"/>
              <a:buFont typeface="Arial"/>
              <a:buChar char="●"/>
            </a:pPr>
            <a:r>
              <a:rPr lang="en-GB">
                <a:latin typeface="Arial"/>
                <a:ea typeface="Arial"/>
                <a:cs typeface="Arial"/>
                <a:sym typeface="Arial"/>
              </a:rPr>
              <a:t>To build an AI model using SVM and recommend the best crop.</a:t>
            </a:r>
            <a:endParaRPr>
              <a:latin typeface="Arial"/>
              <a:ea typeface="Arial"/>
              <a:cs typeface="Arial"/>
              <a:sym typeface="Arial"/>
            </a:endParaRPr>
          </a:p>
          <a:p>
            <a:pPr marL="457200" lvl="0" indent="-406400" algn="l" rtl="0">
              <a:lnSpc>
                <a:spcPct val="115000"/>
              </a:lnSpc>
              <a:spcBef>
                <a:spcPts val="1500"/>
              </a:spcBef>
              <a:spcAft>
                <a:spcPts val="1500"/>
              </a:spcAft>
              <a:buSzPts val="2800"/>
              <a:buFont typeface="Arial"/>
              <a:buChar char="●"/>
            </a:pPr>
            <a:r>
              <a:rPr lang="en-GB">
                <a:latin typeface="Arial"/>
                <a:ea typeface="Arial"/>
                <a:cs typeface="Arial"/>
                <a:sym typeface="Arial"/>
              </a:rPr>
              <a:t>To build a simple UI for farmers. </a:t>
            </a:r>
            <a:endParaRPr/>
          </a:p>
        </p:txBody>
      </p:sp>
      <p:sp>
        <p:nvSpPr>
          <p:cNvPr id="116" name="Google Shape;11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000"/>
              <a:buNone/>
            </a:pPr>
            <a:fld id="{00000000-1234-1234-1234-123412341234}" type="slidenum">
              <a:rPr lang="en-GB" sz="2000">
                <a:latin typeface="Arial "/>
                <a:ea typeface="Arial "/>
                <a:cs typeface="Arial "/>
                <a:sym typeface="Arial "/>
              </a:rPr>
              <a:t>5</a:t>
            </a:fld>
            <a:endParaRPr sz="2000">
              <a:latin typeface="Arial "/>
              <a:ea typeface="Arial "/>
              <a:cs typeface="Arial "/>
              <a:sym typeface="Arial "/>
            </a:endParaRPr>
          </a:p>
        </p:txBody>
      </p:sp>
      <p:sp>
        <p:nvSpPr>
          <p:cNvPr id="117" name="Google Shape;117;p4"/>
          <p:cNvSpPr txBox="1">
            <a:spLocks noGrp="1"/>
          </p:cNvSpPr>
          <p:nvPr>
            <p:ph type="title"/>
          </p:nvPr>
        </p:nvSpPr>
        <p:spPr>
          <a:xfrm>
            <a:off x="753250" y="731950"/>
            <a:ext cx="10515600" cy="771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Arial"/>
              <a:buNone/>
            </a:pPr>
            <a:r>
              <a:rPr lang="en-GB" b="1">
                <a:latin typeface="Arial"/>
                <a:ea typeface="Arial"/>
                <a:cs typeface="Arial"/>
                <a:sym typeface="Arial"/>
              </a:rPr>
              <a:t>Objective</a:t>
            </a:r>
            <a:endParaRPr/>
          </a:p>
        </p:txBody>
      </p:sp>
      <p:sp>
        <p:nvSpPr>
          <p:cNvPr id="118" name="Google Shape;118;p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sz="2000">
                <a:latin typeface="Arial"/>
                <a:ea typeface="Arial"/>
                <a:cs typeface="Arial"/>
                <a:sym typeface="Arial"/>
              </a:rPr>
              <a:t>9/3/2023</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Arial"/>
              <a:buNone/>
            </a:pPr>
            <a:r>
              <a:rPr lang="en-GB" sz="4000" b="1">
                <a:latin typeface="Arial"/>
                <a:ea typeface="Arial"/>
                <a:cs typeface="Arial"/>
                <a:sym typeface="Arial"/>
              </a:rPr>
              <a:t>Scope of Project </a:t>
            </a:r>
            <a:endParaRPr b="1">
              <a:latin typeface="Arial"/>
              <a:ea typeface="Arial"/>
              <a:cs typeface="Arial"/>
              <a:sym typeface="Arial"/>
            </a:endParaRPr>
          </a:p>
        </p:txBody>
      </p:sp>
      <p:sp>
        <p:nvSpPr>
          <p:cNvPr id="124" name="Google Shape;124;p5"/>
          <p:cNvSpPr txBox="1">
            <a:spLocks noGrp="1"/>
          </p:cNvSpPr>
          <p:nvPr>
            <p:ph type="body" idx="1"/>
          </p:nvPr>
        </p:nvSpPr>
        <p:spPr>
          <a:xfrm>
            <a:off x="838200" y="1690825"/>
            <a:ext cx="10515600" cy="4351200"/>
          </a:xfrm>
          <a:prstGeom prst="rect">
            <a:avLst/>
          </a:prstGeom>
          <a:noFill/>
          <a:ln>
            <a:noFill/>
          </a:ln>
        </p:spPr>
        <p:txBody>
          <a:bodyPr spcFirstLastPara="1" wrap="square" lIns="91425" tIns="45700" rIns="91425" bIns="45700" anchor="t" anchorCtr="0">
            <a:noAutofit/>
          </a:bodyPr>
          <a:lstStyle/>
          <a:p>
            <a:pPr marL="228600" lvl="0" indent="-228600" algn="l" rtl="0">
              <a:lnSpc>
                <a:spcPct val="115000"/>
              </a:lnSpc>
              <a:spcBef>
                <a:spcPts val="0"/>
              </a:spcBef>
              <a:spcAft>
                <a:spcPts val="0"/>
              </a:spcAft>
              <a:buClr>
                <a:schemeClr val="dk1"/>
              </a:buClr>
              <a:buSzPts val="2800"/>
              <a:buChar char="●"/>
            </a:pPr>
            <a:r>
              <a:rPr lang="en-GB">
                <a:latin typeface="Arial"/>
                <a:ea typeface="Arial"/>
                <a:cs typeface="Arial"/>
                <a:sym typeface="Arial"/>
              </a:rPr>
              <a:t>Project Capabilities</a:t>
            </a:r>
            <a:endParaRPr>
              <a:latin typeface="Arial"/>
              <a:ea typeface="Arial"/>
              <a:cs typeface="Arial"/>
              <a:sym typeface="Arial"/>
            </a:endParaRPr>
          </a:p>
          <a:p>
            <a:pPr marL="914400" lvl="1" indent="-381000" algn="l" rtl="0">
              <a:lnSpc>
                <a:spcPct val="115000"/>
              </a:lnSpc>
              <a:spcBef>
                <a:spcPts val="0"/>
              </a:spcBef>
              <a:spcAft>
                <a:spcPts val="0"/>
              </a:spcAft>
              <a:buSzPts val="2400"/>
              <a:buChar char="○"/>
            </a:pPr>
            <a:r>
              <a:rPr lang="en-GB">
                <a:latin typeface="Arial"/>
                <a:ea typeface="Arial"/>
                <a:cs typeface="Arial"/>
                <a:sym typeface="Arial"/>
              </a:rPr>
              <a:t>Measurement of soil parameters</a:t>
            </a:r>
            <a:endParaRPr>
              <a:latin typeface="Arial"/>
              <a:ea typeface="Arial"/>
              <a:cs typeface="Arial"/>
              <a:sym typeface="Arial"/>
            </a:endParaRPr>
          </a:p>
          <a:p>
            <a:pPr marL="914400" lvl="1" indent="-381000" algn="l" rtl="0">
              <a:lnSpc>
                <a:spcPct val="115000"/>
              </a:lnSpc>
              <a:spcBef>
                <a:spcPts val="0"/>
              </a:spcBef>
              <a:spcAft>
                <a:spcPts val="0"/>
              </a:spcAft>
              <a:buSzPts val="2400"/>
              <a:buChar char="○"/>
            </a:pPr>
            <a:r>
              <a:rPr lang="en-GB">
                <a:latin typeface="Arial"/>
                <a:ea typeface="Arial"/>
                <a:cs typeface="Arial"/>
                <a:sym typeface="Arial"/>
              </a:rPr>
              <a:t>Web App and data communication</a:t>
            </a:r>
            <a:endParaRPr>
              <a:latin typeface="Arial"/>
              <a:ea typeface="Arial"/>
              <a:cs typeface="Arial"/>
              <a:sym typeface="Arial"/>
            </a:endParaRPr>
          </a:p>
          <a:p>
            <a:pPr marL="914400" lvl="1" indent="-381000" algn="l" rtl="0">
              <a:lnSpc>
                <a:spcPct val="115000"/>
              </a:lnSpc>
              <a:spcBef>
                <a:spcPts val="0"/>
              </a:spcBef>
              <a:spcAft>
                <a:spcPts val="0"/>
              </a:spcAft>
              <a:buSzPts val="2400"/>
              <a:buFont typeface="Arial"/>
              <a:buChar char="○"/>
            </a:pPr>
            <a:r>
              <a:rPr lang="en-GB">
                <a:latin typeface="Arial"/>
                <a:ea typeface="Arial"/>
                <a:cs typeface="Arial"/>
                <a:sym typeface="Arial"/>
              </a:rPr>
              <a:t>Predict and recommend a suitable crop from the collected data</a:t>
            </a:r>
            <a:endParaRPr>
              <a:latin typeface="Arial"/>
              <a:ea typeface="Arial"/>
              <a:cs typeface="Arial"/>
              <a:sym typeface="Arial"/>
            </a:endParaRPr>
          </a:p>
          <a:p>
            <a:pPr marL="0" lvl="0" indent="0" algn="l" rtl="0">
              <a:lnSpc>
                <a:spcPct val="100000"/>
              </a:lnSpc>
              <a:spcBef>
                <a:spcPts val="0"/>
              </a:spcBef>
              <a:spcAft>
                <a:spcPts val="0"/>
              </a:spcAft>
              <a:buNone/>
            </a:pPr>
            <a:endParaRPr>
              <a:latin typeface="Arial"/>
              <a:ea typeface="Arial"/>
              <a:cs typeface="Arial"/>
              <a:sym typeface="Arial"/>
            </a:endParaRPr>
          </a:p>
          <a:p>
            <a:pPr marL="228600" lvl="0" indent="-228600" algn="l" rtl="0">
              <a:lnSpc>
                <a:spcPct val="115000"/>
              </a:lnSpc>
              <a:spcBef>
                <a:spcPts val="0"/>
              </a:spcBef>
              <a:spcAft>
                <a:spcPts val="0"/>
              </a:spcAft>
              <a:buSzPts val="2800"/>
              <a:buFont typeface="Arial"/>
              <a:buChar char="●"/>
            </a:pPr>
            <a:r>
              <a:rPr lang="en-GB">
                <a:latin typeface="Arial"/>
                <a:ea typeface="Arial"/>
                <a:cs typeface="Arial"/>
                <a:sym typeface="Arial"/>
              </a:rPr>
              <a:t>Project Limitations</a:t>
            </a:r>
            <a:endParaRPr>
              <a:latin typeface="Arial"/>
              <a:ea typeface="Arial"/>
              <a:cs typeface="Arial"/>
              <a:sym typeface="Arial"/>
            </a:endParaRPr>
          </a:p>
          <a:p>
            <a:pPr marL="914400" lvl="1" indent="-381000" algn="l" rtl="0">
              <a:lnSpc>
                <a:spcPct val="100000"/>
              </a:lnSpc>
              <a:spcBef>
                <a:spcPts val="0"/>
              </a:spcBef>
              <a:spcAft>
                <a:spcPts val="0"/>
              </a:spcAft>
              <a:buSzPts val="2400"/>
              <a:buChar char="○"/>
            </a:pPr>
            <a:r>
              <a:rPr lang="en-GB">
                <a:latin typeface="Arial"/>
                <a:ea typeface="Arial"/>
                <a:cs typeface="Arial"/>
                <a:sym typeface="Arial"/>
              </a:rPr>
              <a:t>Training Dataset is not collected by ourselves.</a:t>
            </a:r>
            <a:endParaRPr>
              <a:latin typeface="Arial"/>
              <a:ea typeface="Arial"/>
              <a:cs typeface="Arial"/>
              <a:sym typeface="Arial"/>
            </a:endParaRPr>
          </a:p>
          <a:p>
            <a:pPr marL="914400" lvl="1" indent="-381000" algn="l" rtl="0">
              <a:lnSpc>
                <a:spcPct val="100000"/>
              </a:lnSpc>
              <a:spcBef>
                <a:spcPts val="1000"/>
              </a:spcBef>
              <a:spcAft>
                <a:spcPts val="0"/>
              </a:spcAft>
              <a:buSzPts val="2400"/>
              <a:buChar char="○"/>
            </a:pPr>
            <a:r>
              <a:rPr lang="en-GB">
                <a:latin typeface="Arial"/>
                <a:ea typeface="Arial"/>
                <a:cs typeface="Arial"/>
                <a:sym typeface="Arial"/>
              </a:rPr>
              <a:t>This system does not include irrigation, spraying pesticides and size of crops.</a:t>
            </a:r>
            <a:endParaRPr>
              <a:latin typeface="Arial"/>
              <a:ea typeface="Arial"/>
              <a:cs typeface="Arial"/>
              <a:sym typeface="Arial"/>
            </a:endParaRPr>
          </a:p>
        </p:txBody>
      </p:sp>
      <p:sp>
        <p:nvSpPr>
          <p:cNvPr id="125" name="Google Shape;12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000"/>
              <a:buNone/>
            </a:pPr>
            <a:fld id="{00000000-1234-1234-1234-123412341234}" type="slidenum">
              <a:rPr lang="en-GB" sz="2000">
                <a:latin typeface="Arial"/>
                <a:ea typeface="Arial"/>
                <a:cs typeface="Arial"/>
                <a:sym typeface="Arial"/>
              </a:rPr>
              <a:t>6</a:t>
            </a:fld>
            <a:endParaRPr sz="2000">
              <a:latin typeface="Arial"/>
              <a:ea typeface="Arial"/>
              <a:cs typeface="Arial"/>
              <a:sym typeface="Arial"/>
            </a:endParaRPr>
          </a:p>
        </p:txBody>
      </p:sp>
      <p:sp>
        <p:nvSpPr>
          <p:cNvPr id="126" name="Google Shape;126;p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sz="2000">
                <a:latin typeface="Arial"/>
                <a:ea typeface="Arial"/>
                <a:cs typeface="Arial"/>
                <a:sym typeface="Arial"/>
              </a:rPr>
              <a:t>9/3/2023</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6"/>
          <p:cNvSpPr txBox="1">
            <a:spLocks noGrp="1"/>
          </p:cNvSpPr>
          <p:nvPr>
            <p:ph type="title"/>
          </p:nvPr>
        </p:nvSpPr>
        <p:spPr>
          <a:xfrm>
            <a:off x="838200" y="320400"/>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Arial"/>
              <a:buNone/>
            </a:pPr>
            <a:r>
              <a:rPr lang="en-GB" sz="4000" b="1">
                <a:latin typeface="Arial"/>
                <a:ea typeface="Arial"/>
                <a:cs typeface="Arial"/>
                <a:sym typeface="Arial"/>
              </a:rPr>
              <a:t>Project Applications</a:t>
            </a:r>
            <a:endParaRPr sz="4000">
              <a:latin typeface="Arial"/>
              <a:ea typeface="Arial"/>
              <a:cs typeface="Arial"/>
              <a:sym typeface="Arial"/>
            </a:endParaRPr>
          </a:p>
        </p:txBody>
      </p:sp>
      <p:sp>
        <p:nvSpPr>
          <p:cNvPr id="132" name="Google Shape;132;p6"/>
          <p:cNvSpPr txBox="1">
            <a:spLocks noGrp="1"/>
          </p:cNvSpPr>
          <p:nvPr>
            <p:ph type="body" idx="1"/>
          </p:nvPr>
        </p:nvSpPr>
        <p:spPr>
          <a:xfrm>
            <a:off x="838200" y="1646100"/>
            <a:ext cx="10515600" cy="4351200"/>
          </a:xfrm>
          <a:prstGeom prst="rect">
            <a:avLst/>
          </a:prstGeom>
          <a:noFill/>
          <a:ln>
            <a:noFill/>
          </a:ln>
        </p:spPr>
        <p:txBody>
          <a:bodyPr spcFirstLastPara="1" wrap="square" lIns="91425" tIns="45700" rIns="91425" bIns="45700" anchor="t" anchorCtr="0">
            <a:noAutofit/>
          </a:bodyPr>
          <a:lstStyle/>
          <a:p>
            <a:pPr marL="457200" lvl="0" indent="-406400" algn="l" rtl="0">
              <a:lnSpc>
                <a:spcPct val="115000"/>
              </a:lnSpc>
              <a:spcBef>
                <a:spcPts val="1000"/>
              </a:spcBef>
              <a:spcAft>
                <a:spcPts val="0"/>
              </a:spcAft>
              <a:buSzPts val="2800"/>
              <a:buChar char="●"/>
            </a:pPr>
            <a:r>
              <a:rPr lang="en-GB"/>
              <a:t>Identify the soil properties</a:t>
            </a:r>
            <a:endParaRPr/>
          </a:p>
          <a:p>
            <a:pPr marL="914400" lvl="1" indent="-342900" algn="l" rtl="0">
              <a:lnSpc>
                <a:spcPct val="115000"/>
              </a:lnSpc>
              <a:spcBef>
                <a:spcPts val="0"/>
              </a:spcBef>
              <a:spcAft>
                <a:spcPts val="0"/>
              </a:spcAft>
              <a:buSzPts val="1800"/>
              <a:buChar char="○"/>
            </a:pPr>
            <a:r>
              <a:rPr lang="en-GB"/>
              <a:t>Avoids the experimentation hassle</a:t>
            </a:r>
            <a:endParaRPr/>
          </a:p>
          <a:p>
            <a:pPr marL="457200" lvl="0" indent="-406400" algn="l" rtl="0">
              <a:lnSpc>
                <a:spcPct val="115000"/>
              </a:lnSpc>
              <a:spcBef>
                <a:spcPts val="0"/>
              </a:spcBef>
              <a:spcAft>
                <a:spcPts val="0"/>
              </a:spcAft>
              <a:buSzPts val="2800"/>
              <a:buChar char="●"/>
            </a:pPr>
            <a:r>
              <a:rPr lang="en-GB"/>
              <a:t>Financially beneficial farming</a:t>
            </a:r>
            <a:endParaRPr/>
          </a:p>
          <a:p>
            <a:pPr marL="914400" lvl="1" indent="-342900" algn="l" rtl="0">
              <a:lnSpc>
                <a:spcPct val="115000"/>
              </a:lnSpc>
              <a:spcBef>
                <a:spcPts val="0"/>
              </a:spcBef>
              <a:spcAft>
                <a:spcPts val="0"/>
              </a:spcAft>
              <a:buSzPts val="1800"/>
              <a:buChar char="○"/>
            </a:pPr>
            <a:r>
              <a:rPr lang="en-GB"/>
              <a:t>It can be used to minimize risk of low crop yield</a:t>
            </a:r>
            <a:endParaRPr/>
          </a:p>
          <a:p>
            <a:pPr marL="457200" lvl="0" indent="-406400" algn="l" rtl="0">
              <a:lnSpc>
                <a:spcPct val="115000"/>
              </a:lnSpc>
              <a:spcBef>
                <a:spcPts val="0"/>
              </a:spcBef>
              <a:spcAft>
                <a:spcPts val="0"/>
              </a:spcAft>
              <a:buSzPts val="2800"/>
              <a:buChar char="●"/>
            </a:pPr>
            <a:r>
              <a:rPr lang="en-GB"/>
              <a:t>Essential nutrients monitoring</a:t>
            </a:r>
            <a:endParaRPr/>
          </a:p>
          <a:p>
            <a:pPr marL="914400" lvl="1" indent="-342900" algn="l" rtl="0">
              <a:lnSpc>
                <a:spcPct val="115000"/>
              </a:lnSpc>
              <a:spcBef>
                <a:spcPts val="0"/>
              </a:spcBef>
              <a:spcAft>
                <a:spcPts val="0"/>
              </a:spcAft>
              <a:buSzPts val="1800"/>
              <a:buChar char="○"/>
            </a:pPr>
            <a:r>
              <a:rPr lang="en-GB"/>
              <a:t>The correct amount of nutrients needed for plants is calculated with ease</a:t>
            </a:r>
            <a:endParaRPr/>
          </a:p>
          <a:p>
            <a:pPr marL="457200" lvl="0" indent="-406400" algn="l" rtl="0">
              <a:lnSpc>
                <a:spcPct val="115000"/>
              </a:lnSpc>
              <a:spcBef>
                <a:spcPts val="0"/>
              </a:spcBef>
              <a:spcAft>
                <a:spcPts val="0"/>
              </a:spcAft>
              <a:buSzPts val="2800"/>
              <a:buChar char="●"/>
            </a:pPr>
            <a:r>
              <a:rPr lang="en-GB"/>
              <a:t>Smart farming solution</a:t>
            </a:r>
            <a:endParaRPr/>
          </a:p>
          <a:p>
            <a:pPr marL="914400" lvl="1" indent="-342900" algn="l" rtl="0">
              <a:lnSpc>
                <a:spcPct val="115000"/>
              </a:lnSpc>
              <a:spcBef>
                <a:spcPts val="0"/>
              </a:spcBef>
              <a:spcAft>
                <a:spcPts val="0"/>
              </a:spcAft>
              <a:buSzPts val="1800"/>
              <a:buChar char="○"/>
            </a:pPr>
            <a:r>
              <a:rPr lang="en-GB"/>
              <a:t>This model may be further developed into a smart farming solution with automated irrigation, pest control and fertilization</a:t>
            </a:r>
            <a:endParaRPr/>
          </a:p>
        </p:txBody>
      </p:sp>
      <p:sp>
        <p:nvSpPr>
          <p:cNvPr id="133" name="Google Shape;133;p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000"/>
              <a:buNone/>
            </a:pPr>
            <a:fld id="{00000000-1234-1234-1234-123412341234}" type="slidenum">
              <a:rPr lang="en-GB" sz="2000"/>
              <a:t>7</a:t>
            </a:fld>
            <a:endParaRPr sz="2000"/>
          </a:p>
        </p:txBody>
      </p:sp>
      <p:sp>
        <p:nvSpPr>
          <p:cNvPr id="134" name="Google Shape;134;p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sz="2000">
                <a:latin typeface="Arial"/>
                <a:ea typeface="Arial"/>
                <a:cs typeface="Arial"/>
                <a:sym typeface="Arial"/>
              </a:rPr>
              <a:t>9/3/2023</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1" indent="0" algn="ctr" rtl="0">
              <a:lnSpc>
                <a:spcPct val="90000"/>
              </a:lnSpc>
              <a:spcBef>
                <a:spcPts val="0"/>
              </a:spcBef>
              <a:spcAft>
                <a:spcPts val="0"/>
              </a:spcAft>
              <a:buSzPts val="1400"/>
              <a:buNone/>
            </a:pPr>
            <a:r>
              <a:rPr lang="en-GB" sz="4000" b="1">
                <a:latin typeface="Arial"/>
                <a:ea typeface="Arial"/>
                <a:cs typeface="Arial"/>
                <a:sym typeface="Arial"/>
              </a:rPr>
              <a:t>Methodology : Block Diagram</a:t>
            </a:r>
            <a:endParaRPr sz="4000" b="1">
              <a:latin typeface="Calibri"/>
              <a:ea typeface="Calibri"/>
              <a:cs typeface="Calibri"/>
              <a:sym typeface="Calibri"/>
            </a:endParaRPr>
          </a:p>
          <a:p>
            <a:pPr marL="0" lvl="0" indent="0" algn="ctr" rtl="0">
              <a:lnSpc>
                <a:spcPct val="90000"/>
              </a:lnSpc>
              <a:spcBef>
                <a:spcPts val="0"/>
              </a:spcBef>
              <a:spcAft>
                <a:spcPts val="0"/>
              </a:spcAft>
              <a:buClr>
                <a:schemeClr val="dk1"/>
              </a:buClr>
              <a:buSzPts val="4400"/>
              <a:buFont typeface="Calibri"/>
              <a:buNone/>
            </a:pPr>
            <a:endParaRPr b="1">
              <a:latin typeface="Arial"/>
              <a:ea typeface="Arial"/>
              <a:cs typeface="Arial"/>
              <a:sym typeface="Arial"/>
            </a:endParaRPr>
          </a:p>
        </p:txBody>
      </p:sp>
      <p:sp>
        <p:nvSpPr>
          <p:cNvPr id="140" name="Google Shape;14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000"/>
              <a:buNone/>
            </a:pPr>
            <a:fld id="{00000000-1234-1234-1234-123412341234}" type="slidenum">
              <a:rPr lang="en-GB" sz="2000">
                <a:latin typeface="Arial"/>
                <a:ea typeface="Arial"/>
                <a:cs typeface="Arial"/>
                <a:sym typeface="Arial"/>
              </a:rPr>
              <a:t>8</a:t>
            </a:fld>
            <a:endParaRPr sz="2000">
              <a:latin typeface="Arial"/>
              <a:ea typeface="Arial"/>
              <a:cs typeface="Arial"/>
              <a:sym typeface="Arial"/>
            </a:endParaRPr>
          </a:p>
        </p:txBody>
      </p:sp>
      <p:sp>
        <p:nvSpPr>
          <p:cNvPr id="141" name="Google Shape;141;p14"/>
          <p:cNvSpPr txBox="1"/>
          <p:nvPr/>
        </p:nvSpPr>
        <p:spPr>
          <a:xfrm>
            <a:off x="4992250" y="6154125"/>
            <a:ext cx="25551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GB" sz="1600" b="0" i="0" u="none" strike="noStrike" cap="none">
                <a:solidFill>
                  <a:srgbClr val="000000"/>
                </a:solidFill>
                <a:latin typeface="Arial"/>
                <a:ea typeface="Arial"/>
                <a:cs typeface="Arial"/>
                <a:sym typeface="Arial"/>
              </a:rPr>
              <a:t>Figure </a:t>
            </a:r>
            <a:r>
              <a:rPr lang="en-GB" sz="1600"/>
              <a:t>1</a:t>
            </a:r>
            <a:r>
              <a:rPr lang="en-GB" sz="1600" b="0" i="0" u="none" strike="noStrike" cap="none">
                <a:solidFill>
                  <a:srgbClr val="000000"/>
                </a:solidFill>
                <a:latin typeface="Arial"/>
                <a:ea typeface="Arial"/>
                <a:cs typeface="Arial"/>
                <a:sym typeface="Arial"/>
              </a:rPr>
              <a:t> : Block Diagram</a:t>
            </a:r>
            <a:endParaRPr sz="1600" b="0" i="0" u="none" strike="noStrike" cap="none">
              <a:solidFill>
                <a:srgbClr val="000000"/>
              </a:solidFill>
              <a:latin typeface="Arial"/>
              <a:ea typeface="Arial"/>
              <a:cs typeface="Arial"/>
              <a:sym typeface="Arial"/>
            </a:endParaRPr>
          </a:p>
        </p:txBody>
      </p:sp>
      <p:sp>
        <p:nvSpPr>
          <p:cNvPr id="143" name="Google Shape;143;p1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sz="2000">
                <a:latin typeface="Arial"/>
                <a:ea typeface="Arial"/>
                <a:cs typeface="Arial"/>
                <a:sym typeface="Arial"/>
              </a:rPr>
              <a:t>9/3/2023</a:t>
            </a:r>
            <a:endParaRPr/>
          </a:p>
        </p:txBody>
      </p:sp>
      <p:pic>
        <p:nvPicPr>
          <p:cNvPr id="3" name="Picture 2">
            <a:extLst>
              <a:ext uri="{FF2B5EF4-FFF2-40B4-BE49-F238E27FC236}">
                <a16:creationId xmlns:a16="http://schemas.microsoft.com/office/drawing/2014/main" id="{B3E2F03D-D092-4BCF-8938-EAED4BAD3E87}"/>
              </a:ext>
            </a:extLst>
          </p:cNvPr>
          <p:cNvPicPr>
            <a:picLocks noChangeAspect="1"/>
          </p:cNvPicPr>
          <p:nvPr/>
        </p:nvPicPr>
        <p:blipFill>
          <a:blip r:embed="rId3"/>
          <a:stretch>
            <a:fillRect/>
          </a:stretch>
        </p:blipFill>
        <p:spPr>
          <a:xfrm>
            <a:off x="1115717" y="1211784"/>
            <a:ext cx="9960566" cy="494234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7"/>
          <p:cNvSpPr txBox="1">
            <a:spLocks noGrp="1"/>
          </p:cNvSpPr>
          <p:nvPr>
            <p:ph type="title"/>
          </p:nvPr>
        </p:nvSpPr>
        <p:spPr>
          <a:xfrm>
            <a:off x="838200" y="503670"/>
            <a:ext cx="10515600" cy="101878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Arial"/>
              <a:buNone/>
            </a:pPr>
            <a:r>
              <a:rPr lang="en-GB" sz="4000" b="1">
                <a:latin typeface="Arial"/>
                <a:ea typeface="Arial"/>
                <a:cs typeface="Arial"/>
                <a:sym typeface="Arial"/>
              </a:rPr>
              <a:t>Methodology - Working Principle</a:t>
            </a:r>
            <a:endParaRPr b="1">
              <a:latin typeface="Arial"/>
              <a:ea typeface="Arial"/>
              <a:cs typeface="Arial"/>
              <a:sym typeface="Arial"/>
            </a:endParaRPr>
          </a:p>
        </p:txBody>
      </p:sp>
      <p:sp>
        <p:nvSpPr>
          <p:cNvPr id="149" name="Google Shape;149;p7"/>
          <p:cNvSpPr txBox="1">
            <a:spLocks noGrp="1"/>
          </p:cNvSpPr>
          <p:nvPr>
            <p:ph type="body" idx="1"/>
          </p:nvPr>
        </p:nvSpPr>
        <p:spPr>
          <a:xfrm>
            <a:off x="838200" y="1403775"/>
            <a:ext cx="10515600" cy="4863300"/>
          </a:xfrm>
          <a:prstGeom prst="rect">
            <a:avLst/>
          </a:prstGeom>
          <a:noFill/>
          <a:ln>
            <a:noFill/>
          </a:ln>
        </p:spPr>
        <p:txBody>
          <a:bodyPr spcFirstLastPara="1" wrap="square" lIns="91425" tIns="45700" rIns="91425" bIns="45700" anchor="t" anchorCtr="0">
            <a:noAutofit/>
          </a:bodyPr>
          <a:lstStyle/>
          <a:p>
            <a:pPr marL="228600" lvl="0" indent="-228600" algn="l" rtl="0">
              <a:lnSpc>
                <a:spcPct val="115000"/>
              </a:lnSpc>
              <a:spcBef>
                <a:spcPts val="0"/>
              </a:spcBef>
              <a:spcAft>
                <a:spcPts val="0"/>
              </a:spcAft>
              <a:buClr>
                <a:schemeClr val="dk1"/>
              </a:buClr>
              <a:buSzPts val="2800"/>
              <a:buChar char="●"/>
            </a:pPr>
            <a:r>
              <a:rPr lang="en-GB">
                <a:latin typeface="Arial"/>
                <a:ea typeface="Arial"/>
                <a:cs typeface="Arial"/>
                <a:sym typeface="Arial"/>
              </a:rPr>
              <a:t>NodeMCU takes input pH, temperature and humidity from the field.</a:t>
            </a:r>
            <a:endParaRPr/>
          </a:p>
          <a:p>
            <a:pPr marL="228600" lvl="0" indent="-228600" algn="l" rtl="0">
              <a:lnSpc>
                <a:spcPct val="115000"/>
              </a:lnSpc>
              <a:spcBef>
                <a:spcPts val="1000"/>
              </a:spcBef>
              <a:spcAft>
                <a:spcPts val="0"/>
              </a:spcAft>
              <a:buClr>
                <a:schemeClr val="dk1"/>
              </a:buClr>
              <a:buSzPts val="2800"/>
              <a:buChar char="●"/>
            </a:pPr>
            <a:r>
              <a:rPr lang="en-GB">
                <a:latin typeface="Arial"/>
                <a:ea typeface="Arial"/>
                <a:cs typeface="Arial"/>
                <a:sym typeface="Arial"/>
              </a:rPr>
              <a:t>Collected data is formatted into JSON format in NodeMCU.</a:t>
            </a:r>
            <a:endParaRPr/>
          </a:p>
          <a:p>
            <a:pPr marL="228600" lvl="0" indent="-228600" algn="l" rtl="0">
              <a:lnSpc>
                <a:spcPct val="115000"/>
              </a:lnSpc>
              <a:spcBef>
                <a:spcPts val="1000"/>
              </a:spcBef>
              <a:spcAft>
                <a:spcPts val="0"/>
              </a:spcAft>
              <a:buClr>
                <a:schemeClr val="dk1"/>
              </a:buClr>
              <a:buSzPts val="2800"/>
              <a:buChar char="●"/>
            </a:pPr>
            <a:r>
              <a:rPr lang="en-GB">
                <a:latin typeface="Arial"/>
                <a:ea typeface="Arial"/>
                <a:cs typeface="Arial"/>
                <a:sym typeface="Arial"/>
              </a:rPr>
              <a:t>Input of NPK values are taken from web app.</a:t>
            </a:r>
            <a:endParaRPr/>
          </a:p>
          <a:p>
            <a:pPr marL="228600" lvl="0" indent="-228600" algn="l" rtl="0">
              <a:lnSpc>
                <a:spcPct val="115000"/>
              </a:lnSpc>
              <a:spcBef>
                <a:spcPts val="1000"/>
              </a:spcBef>
              <a:spcAft>
                <a:spcPts val="0"/>
              </a:spcAft>
              <a:buClr>
                <a:schemeClr val="dk1"/>
              </a:buClr>
              <a:buSzPts val="2800"/>
              <a:buChar char="●"/>
            </a:pPr>
            <a:r>
              <a:rPr lang="en-GB">
                <a:latin typeface="Arial"/>
                <a:ea typeface="Arial"/>
                <a:cs typeface="Arial"/>
                <a:sym typeface="Arial"/>
              </a:rPr>
              <a:t>Data is fetched through FastAPI into the backend server.</a:t>
            </a:r>
            <a:endParaRPr/>
          </a:p>
          <a:p>
            <a:pPr marL="228600" lvl="0" indent="-228600" algn="l" rtl="0">
              <a:lnSpc>
                <a:spcPct val="115000"/>
              </a:lnSpc>
              <a:spcBef>
                <a:spcPts val="1000"/>
              </a:spcBef>
              <a:spcAft>
                <a:spcPts val="0"/>
              </a:spcAft>
              <a:buClr>
                <a:schemeClr val="dk1"/>
              </a:buClr>
              <a:buSzPts val="2800"/>
              <a:buChar char="●"/>
            </a:pPr>
            <a:r>
              <a:rPr lang="en-GB">
                <a:latin typeface="Arial"/>
                <a:ea typeface="Arial"/>
                <a:cs typeface="Arial"/>
                <a:sym typeface="Arial"/>
              </a:rPr>
              <a:t>Received data is fed into a trained SVM model.</a:t>
            </a:r>
            <a:endParaRPr/>
          </a:p>
          <a:p>
            <a:pPr marL="228600" lvl="0" indent="-228600" algn="l" rtl="0">
              <a:lnSpc>
                <a:spcPct val="115000"/>
              </a:lnSpc>
              <a:spcBef>
                <a:spcPts val="1000"/>
              </a:spcBef>
              <a:spcAft>
                <a:spcPts val="0"/>
              </a:spcAft>
              <a:buClr>
                <a:schemeClr val="dk1"/>
              </a:buClr>
              <a:buSzPts val="2800"/>
              <a:buChar char="●"/>
            </a:pPr>
            <a:r>
              <a:rPr lang="en-GB">
                <a:latin typeface="Arial"/>
                <a:ea typeface="Arial"/>
                <a:cs typeface="Arial"/>
                <a:sym typeface="Arial"/>
              </a:rPr>
              <a:t>Model predicts most suitable crop.</a:t>
            </a:r>
            <a:endParaRPr/>
          </a:p>
          <a:p>
            <a:pPr marL="228600" lvl="0" indent="-228600" algn="l" rtl="0">
              <a:lnSpc>
                <a:spcPct val="115000"/>
              </a:lnSpc>
              <a:spcBef>
                <a:spcPts val="1000"/>
              </a:spcBef>
              <a:spcAft>
                <a:spcPts val="0"/>
              </a:spcAft>
              <a:buClr>
                <a:schemeClr val="dk1"/>
              </a:buClr>
              <a:buSzPts val="2800"/>
              <a:buChar char="●"/>
            </a:pPr>
            <a:r>
              <a:rPr lang="en-GB">
                <a:latin typeface="Arial"/>
                <a:ea typeface="Arial"/>
                <a:cs typeface="Arial"/>
                <a:sym typeface="Arial"/>
              </a:rPr>
              <a:t>Predicted Crop is displayed in frontend.</a:t>
            </a:r>
            <a:endParaRPr/>
          </a:p>
          <a:p>
            <a:pPr marL="228600" lvl="0" indent="-76200" algn="l" rtl="0">
              <a:lnSpc>
                <a:spcPct val="115000"/>
              </a:lnSpc>
              <a:spcBef>
                <a:spcPts val="1000"/>
              </a:spcBef>
              <a:spcAft>
                <a:spcPts val="0"/>
              </a:spcAft>
              <a:buClr>
                <a:schemeClr val="dk1"/>
              </a:buClr>
              <a:buSzPts val="2400"/>
              <a:buNone/>
            </a:pPr>
            <a:endParaRPr>
              <a:latin typeface="Arial"/>
              <a:ea typeface="Arial"/>
              <a:cs typeface="Arial"/>
              <a:sym typeface="Arial"/>
            </a:endParaRPr>
          </a:p>
          <a:p>
            <a:pPr marL="228600" lvl="0" indent="-76200" algn="l" rtl="0">
              <a:lnSpc>
                <a:spcPct val="115000"/>
              </a:lnSpc>
              <a:spcBef>
                <a:spcPts val="1000"/>
              </a:spcBef>
              <a:spcAft>
                <a:spcPts val="0"/>
              </a:spcAft>
              <a:buClr>
                <a:schemeClr val="dk1"/>
              </a:buClr>
              <a:buSzPts val="2400"/>
              <a:buNone/>
            </a:pPr>
            <a:endParaRPr>
              <a:latin typeface="Arial"/>
              <a:ea typeface="Arial"/>
              <a:cs typeface="Arial"/>
              <a:sym typeface="Arial"/>
            </a:endParaRPr>
          </a:p>
        </p:txBody>
      </p:sp>
      <p:sp>
        <p:nvSpPr>
          <p:cNvPr id="150" name="Google Shape;150;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000"/>
              <a:buNone/>
            </a:pPr>
            <a:fld id="{00000000-1234-1234-1234-123412341234}" type="slidenum">
              <a:rPr lang="en-GB" sz="2000">
                <a:latin typeface="Arial"/>
                <a:ea typeface="Arial"/>
                <a:cs typeface="Arial"/>
                <a:sym typeface="Arial"/>
              </a:rPr>
              <a:t>9</a:t>
            </a:fld>
            <a:endParaRPr sz="2000">
              <a:latin typeface="Arial"/>
              <a:ea typeface="Arial"/>
              <a:cs typeface="Arial"/>
              <a:sym typeface="Arial"/>
            </a:endParaRPr>
          </a:p>
        </p:txBody>
      </p:sp>
      <p:sp>
        <p:nvSpPr>
          <p:cNvPr id="151" name="Google Shape;1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sz="2000">
                <a:latin typeface="Arial"/>
                <a:ea typeface="Arial"/>
                <a:cs typeface="Arial"/>
                <a:sym typeface="Arial"/>
              </a:rPr>
              <a:t>9/3/2023</a:t>
            </a:r>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2114</Words>
  <Application>Microsoft Office PowerPoint</Application>
  <PresentationFormat>Widescreen</PresentationFormat>
  <Paragraphs>338</Paragraphs>
  <Slides>34</Slides>
  <Notes>34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Arial </vt:lpstr>
      <vt:lpstr>Calibri</vt:lpstr>
      <vt:lpstr>office theme</vt:lpstr>
      <vt:lpstr>IoT Device for Crop  Recommendation using AI </vt:lpstr>
      <vt:lpstr>Outline</vt:lpstr>
      <vt:lpstr>Motivation</vt:lpstr>
      <vt:lpstr>Introduction</vt:lpstr>
      <vt:lpstr>Objective</vt:lpstr>
      <vt:lpstr>Scope of Project </vt:lpstr>
      <vt:lpstr>Project Applications</vt:lpstr>
      <vt:lpstr>Methodology : Block Diagram </vt:lpstr>
      <vt:lpstr>Methodology - Working Principle</vt:lpstr>
      <vt:lpstr>Methodology - Hardware Requirements</vt:lpstr>
      <vt:lpstr>Methodology - Software Requirements</vt:lpstr>
      <vt:lpstr>Methodology - Training ML model</vt:lpstr>
      <vt:lpstr>Dataset Description</vt:lpstr>
      <vt:lpstr>Methodology - Logistic Regression</vt:lpstr>
      <vt:lpstr>Methodology - Neural Network</vt:lpstr>
      <vt:lpstr>Methodology - Neural Network</vt:lpstr>
      <vt:lpstr>Methodology- Support Vector Machine</vt:lpstr>
      <vt:lpstr>Methodology - Support Vector Machines</vt:lpstr>
      <vt:lpstr>Methodology - WSN</vt:lpstr>
      <vt:lpstr>Methodology : WSN</vt:lpstr>
      <vt:lpstr>Calibration</vt:lpstr>
      <vt:lpstr>Results</vt:lpstr>
      <vt:lpstr>Analysis: Machine Learning </vt:lpstr>
      <vt:lpstr>Analysis : Neural Network </vt:lpstr>
      <vt:lpstr>Analysis: 2-layer Neural Network</vt:lpstr>
      <vt:lpstr>Analysis:3-layer Neural Network  </vt:lpstr>
      <vt:lpstr>Analysis : SVM</vt:lpstr>
      <vt:lpstr>Analysis: SVM</vt:lpstr>
      <vt:lpstr>Analysis - Networking</vt:lpstr>
      <vt:lpstr>Analysis - Networking</vt:lpstr>
      <vt:lpstr>Future Enhancements</vt:lpstr>
      <vt:lpstr>Conclusion</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Device for Crop  Recommendation using AI </dc:title>
  <cp:lastModifiedBy>Aashish Pant</cp:lastModifiedBy>
  <cp:revision>2</cp:revision>
  <dcterms:modified xsi:type="dcterms:W3CDTF">2023-05-18T07:35:15Z</dcterms:modified>
</cp:coreProperties>
</file>