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aef3acb7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aef3acb7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433220d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433220d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aef3acb7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aef3acb7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433220d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433220d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aef3acb7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aef3acb7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aef3acb7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aef3acb7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aef3acb7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caef3acb7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aef3acb7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aef3acb7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caef3acb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caef3acb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43850a8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43850a8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42aa179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42aa179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42aa179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42aa179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aef3acb7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aef3acb7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433220d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433220d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aef3acb7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aef3acb7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433220d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433220d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6830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Nepali Digits Classification</a:t>
            </a:r>
            <a:endParaRPr/>
          </a:p>
        </p:txBody>
      </p:sp>
      <p:sp>
        <p:nvSpPr>
          <p:cNvPr id="67" name="Google Shape;67;p13"/>
          <p:cNvSpPr txBox="1"/>
          <p:nvPr>
            <p:ph idx="1" type="subTitle"/>
          </p:nvPr>
        </p:nvSpPr>
        <p:spPr>
          <a:xfrm>
            <a:off x="2090950" y="2"/>
            <a:ext cx="4870500" cy="9657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50000"/>
              </a:lnSpc>
              <a:spcBef>
                <a:spcPts val="0"/>
              </a:spcBef>
              <a:spcAft>
                <a:spcPts val="0"/>
              </a:spcAft>
              <a:buNone/>
            </a:pPr>
            <a:r>
              <a:rPr lang="en-GB"/>
              <a:t>Final Year Project Title Defence</a:t>
            </a:r>
            <a:endParaRPr/>
          </a:p>
          <a:p>
            <a:pPr indent="0" lvl="0" marL="0" rtl="0" algn="ctr">
              <a:lnSpc>
                <a:spcPct val="150000"/>
              </a:lnSpc>
              <a:spcBef>
                <a:spcPts val="0"/>
              </a:spcBef>
              <a:spcAft>
                <a:spcPts val="0"/>
              </a:spcAft>
              <a:buNone/>
            </a:pPr>
            <a:r>
              <a:rPr lang="en-GB"/>
              <a:t>On</a:t>
            </a:r>
            <a:endParaRPr/>
          </a:p>
        </p:txBody>
      </p:sp>
      <p:sp>
        <p:nvSpPr>
          <p:cNvPr id="68" name="Google Shape;68;p13"/>
          <p:cNvSpPr txBox="1"/>
          <p:nvPr/>
        </p:nvSpPr>
        <p:spPr>
          <a:xfrm>
            <a:off x="1709400" y="2968575"/>
            <a:ext cx="5960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u="sng">
                <a:latin typeface="Open Sans"/>
                <a:ea typeface="Open Sans"/>
                <a:cs typeface="Open Sans"/>
                <a:sym typeface="Open Sans"/>
              </a:rPr>
              <a:t>Presented By:</a:t>
            </a:r>
            <a:endParaRPr b="1" u="sng">
              <a:latin typeface="Open Sans"/>
              <a:ea typeface="Open Sans"/>
              <a:cs typeface="Open Sans"/>
              <a:sym typeface="Open Sans"/>
            </a:endParaRPr>
          </a:p>
          <a:p>
            <a:pPr indent="0" lvl="0" marL="0" rtl="0" algn="ctr">
              <a:spcBef>
                <a:spcPts val="0"/>
              </a:spcBef>
              <a:spcAft>
                <a:spcPts val="0"/>
              </a:spcAft>
              <a:buNone/>
            </a:pPr>
            <a:r>
              <a:rPr lang="en-GB">
                <a:latin typeface="Open Sans"/>
                <a:ea typeface="Open Sans"/>
                <a:cs typeface="Open Sans"/>
                <a:sym typeface="Open Sans"/>
              </a:rPr>
              <a:t>Aashish Pokharel (20786/075)</a:t>
            </a:r>
            <a:endParaRPr>
              <a:latin typeface="Open Sans"/>
              <a:ea typeface="Open Sans"/>
              <a:cs typeface="Open Sans"/>
              <a:sym typeface="Open Sans"/>
            </a:endParaRPr>
          </a:p>
          <a:p>
            <a:pPr indent="0" lvl="0" marL="0" rtl="0" algn="ctr">
              <a:spcBef>
                <a:spcPts val="0"/>
              </a:spcBef>
              <a:spcAft>
                <a:spcPts val="0"/>
              </a:spcAft>
              <a:buNone/>
            </a:pPr>
            <a:r>
              <a:rPr lang="en-GB">
                <a:latin typeface="Open Sans"/>
                <a:ea typeface="Open Sans"/>
                <a:cs typeface="Open Sans"/>
                <a:sym typeface="Open Sans"/>
              </a:rPr>
              <a:t>Milan Chaudhary (20811/075)</a:t>
            </a:r>
            <a:endParaRPr>
              <a:latin typeface="Open Sans"/>
              <a:ea typeface="Open Sans"/>
              <a:cs typeface="Open Sans"/>
              <a:sym typeface="Open Sans"/>
            </a:endParaRPr>
          </a:p>
          <a:p>
            <a:pPr indent="0" lvl="0" marL="0" rtl="0" algn="ctr">
              <a:spcBef>
                <a:spcPts val="0"/>
              </a:spcBef>
              <a:spcAft>
                <a:spcPts val="0"/>
              </a:spcAft>
              <a:buNone/>
            </a:pPr>
            <a:r>
              <a:rPr lang="en-GB">
                <a:latin typeface="Open Sans"/>
                <a:ea typeface="Open Sans"/>
                <a:cs typeface="Open Sans"/>
                <a:sym typeface="Open Sans"/>
              </a:rPr>
              <a:t>Shreedhar Ghimire (20827/075)</a:t>
            </a:r>
            <a:endParaRPr>
              <a:latin typeface="Open Sans"/>
              <a:ea typeface="Open Sans"/>
              <a:cs typeface="Open Sans"/>
              <a:sym typeface="Open Sans"/>
            </a:endParaRPr>
          </a:p>
        </p:txBody>
      </p:sp>
      <p:sp>
        <p:nvSpPr>
          <p:cNvPr id="69" name="Google Shape;69;p13"/>
          <p:cNvSpPr txBox="1"/>
          <p:nvPr/>
        </p:nvSpPr>
        <p:spPr>
          <a:xfrm>
            <a:off x="2491650" y="4708500"/>
            <a:ext cx="439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January, 2023</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Nepali Character Recognition</a:t>
            </a:r>
            <a:endParaRPr/>
          </a:p>
        </p:txBody>
      </p:sp>
      <p:sp>
        <p:nvSpPr>
          <p:cNvPr id="123" name="Google Shape;123;p22"/>
          <p:cNvSpPr txBox="1"/>
          <p:nvPr>
            <p:ph idx="1" type="body"/>
          </p:nvPr>
        </p:nvSpPr>
        <p:spPr>
          <a:xfrm>
            <a:off x="311700" y="1190475"/>
            <a:ext cx="8520600" cy="3487500"/>
          </a:xfrm>
          <a:prstGeom prst="rect">
            <a:avLst/>
          </a:prstGeom>
        </p:spPr>
        <p:txBody>
          <a:bodyPr anchorCtr="0" anchor="t" bIns="91425" lIns="91425" spcFirstLastPara="1" rIns="91425" wrap="square" tIns="91425">
            <a:normAutofit/>
          </a:bodyPr>
          <a:lstStyle/>
          <a:p>
            <a:pPr indent="0" lvl="0" marL="0" rtl="0" algn="just">
              <a:lnSpc>
                <a:spcPct val="150000"/>
              </a:lnSpc>
              <a:spcBef>
                <a:spcPts val="11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368300" lvl="0" marL="457200" rtl="0" algn="just">
              <a:lnSpc>
                <a:spcPct val="150000"/>
              </a:lnSpc>
              <a:spcBef>
                <a:spcPts val="1100"/>
              </a:spcBef>
              <a:spcAft>
                <a:spcPts val="0"/>
              </a:spcAft>
              <a:buSzPts val="2200"/>
              <a:buChar char="●"/>
            </a:pPr>
            <a:r>
              <a:rPr lang="en-GB" sz="1600">
                <a:solidFill>
                  <a:srgbClr val="000000"/>
                </a:solidFill>
                <a:highlight>
                  <a:srgbClr val="FFFFFF"/>
                </a:highlight>
              </a:rPr>
              <a:t>In another study by Nirajan Pant and Balkrishna Bal, [5] proposes a hybrid OCR system for printed Nepali text using the Random Forest (RF) Machine Learning technique. </a:t>
            </a:r>
            <a:endParaRPr sz="1600">
              <a:solidFill>
                <a:srgbClr val="000000"/>
              </a:solidFill>
              <a:highlight>
                <a:srgbClr val="FFFFFF"/>
              </a:highlight>
            </a:endParaRPr>
          </a:p>
          <a:p>
            <a:pPr indent="-368300" lvl="0" marL="457200" rtl="0" algn="just">
              <a:lnSpc>
                <a:spcPct val="150000"/>
              </a:lnSpc>
              <a:spcBef>
                <a:spcPts val="1100"/>
              </a:spcBef>
              <a:spcAft>
                <a:spcPts val="0"/>
              </a:spcAft>
              <a:buSzPts val="2200"/>
              <a:buChar char="●"/>
            </a:pPr>
            <a:r>
              <a:rPr lang="en-GB" sz="1600">
                <a:solidFill>
                  <a:srgbClr val="000000"/>
                </a:solidFill>
                <a:highlight>
                  <a:srgbClr val="FFFFFF"/>
                </a:highlight>
              </a:rPr>
              <a:t>It incorporates two different approaches of OCR – </a:t>
            </a:r>
            <a:endParaRPr sz="1600">
              <a:solidFill>
                <a:srgbClr val="000000"/>
              </a:solidFill>
              <a:highlight>
                <a:srgbClr val="FFFFFF"/>
              </a:highlight>
            </a:endParaRPr>
          </a:p>
          <a:p>
            <a:pPr indent="-330200" lvl="1" marL="1371600" rtl="0" algn="just">
              <a:lnSpc>
                <a:spcPct val="150000"/>
              </a:lnSpc>
              <a:spcBef>
                <a:spcPts val="800"/>
              </a:spcBef>
              <a:spcAft>
                <a:spcPts val="0"/>
              </a:spcAft>
              <a:buClr>
                <a:srgbClr val="000000"/>
              </a:buClr>
              <a:buSzPts val="1600"/>
              <a:buAutoNum type="alphaLcPeriod"/>
            </a:pPr>
            <a:r>
              <a:rPr lang="en-GB" sz="1600">
                <a:solidFill>
                  <a:srgbClr val="000000"/>
                </a:solidFill>
                <a:highlight>
                  <a:srgbClr val="FFFFFF"/>
                </a:highlight>
              </a:rPr>
              <a:t>The Holistic level and, </a:t>
            </a:r>
            <a:endParaRPr sz="1600">
              <a:solidFill>
                <a:srgbClr val="000000"/>
              </a:solidFill>
              <a:highlight>
                <a:srgbClr val="FFFFFF"/>
              </a:highlight>
            </a:endParaRPr>
          </a:p>
          <a:p>
            <a:pPr indent="-330200" lvl="1" marL="1371600" rtl="0" algn="just">
              <a:lnSpc>
                <a:spcPct val="150000"/>
              </a:lnSpc>
              <a:spcBef>
                <a:spcPts val="0"/>
              </a:spcBef>
              <a:spcAft>
                <a:spcPts val="0"/>
              </a:spcAft>
              <a:buClr>
                <a:srgbClr val="000000"/>
              </a:buClr>
              <a:buSzPts val="1600"/>
              <a:buAutoNum type="alphaLcPeriod"/>
            </a:pPr>
            <a:r>
              <a:rPr lang="en-GB" sz="1600">
                <a:solidFill>
                  <a:srgbClr val="000000"/>
                </a:solidFill>
                <a:highlight>
                  <a:srgbClr val="FFFFFF"/>
                </a:highlight>
              </a:rPr>
              <a:t>The Character level recognition. </a:t>
            </a:r>
            <a:endParaRPr sz="160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Nepali Character Recognition</a:t>
            </a:r>
            <a:endParaRPr/>
          </a:p>
        </p:txBody>
      </p:sp>
      <p:sp>
        <p:nvSpPr>
          <p:cNvPr id="129" name="Google Shape;129;p23"/>
          <p:cNvSpPr txBox="1"/>
          <p:nvPr>
            <p:ph idx="1" type="body"/>
          </p:nvPr>
        </p:nvSpPr>
        <p:spPr>
          <a:xfrm>
            <a:off x="311700" y="1190475"/>
            <a:ext cx="8520600" cy="3487500"/>
          </a:xfrm>
          <a:prstGeom prst="rect">
            <a:avLst/>
          </a:prstGeom>
        </p:spPr>
        <p:txBody>
          <a:bodyPr anchorCtr="0" anchor="t" bIns="91425" lIns="91425" spcFirstLastPara="1" rIns="91425" wrap="square" tIns="91425">
            <a:normAutofit/>
          </a:bodyPr>
          <a:lstStyle/>
          <a:p>
            <a:pPr indent="0" lvl="0" marL="0" rtl="0" algn="just">
              <a:lnSpc>
                <a:spcPct val="150000"/>
              </a:lnSpc>
              <a:spcBef>
                <a:spcPts val="1100"/>
              </a:spcBef>
              <a:spcAft>
                <a:spcPts val="0"/>
              </a:spcAft>
              <a:buNone/>
            </a:pPr>
            <a:r>
              <a:t/>
            </a:r>
            <a:endParaRPr sz="1600">
              <a:solidFill>
                <a:srgbClr val="000000"/>
              </a:solidFill>
              <a:highlight>
                <a:srgbClr val="FFFFFF"/>
              </a:highlight>
            </a:endParaRPr>
          </a:p>
          <a:p>
            <a:pPr indent="-368300" lvl="0" marL="457200" rtl="0" algn="just">
              <a:lnSpc>
                <a:spcPct val="150000"/>
              </a:lnSpc>
              <a:spcBef>
                <a:spcPts val="1100"/>
              </a:spcBef>
              <a:spcAft>
                <a:spcPts val="800"/>
              </a:spcAft>
              <a:buSzPts val="2200"/>
              <a:buChar char="●"/>
            </a:pPr>
            <a:r>
              <a:rPr lang="en-GB" sz="1600">
                <a:solidFill>
                  <a:srgbClr val="000000"/>
                </a:solidFill>
                <a:highlight>
                  <a:schemeClr val="lt1"/>
                </a:highlight>
              </a:rPr>
              <a:t>The system first tries to recognize word as a whole; if it is not confident about the word being recognized, then the character level recognition is performed. The recognition rates of approximately 78.87% in test set and 94.80% for training set were achieved for character level recognition method and the Hybrid method respectively. They attempted to minimize the segmentation errors by reducing the segmentation tasks.[5]</a:t>
            </a:r>
            <a:endParaRPr sz="1600">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Nepali Character Recognition</a:t>
            </a:r>
            <a:endParaRPr/>
          </a:p>
          <a:p>
            <a:pPr indent="0" lvl="0" marL="0" rtl="0" algn="l">
              <a:spcBef>
                <a:spcPts val="0"/>
              </a:spcBef>
              <a:spcAft>
                <a:spcPts val="0"/>
              </a:spcAft>
              <a:buNone/>
            </a:pPr>
            <a:r>
              <a:t/>
            </a:r>
            <a:endParaRPr/>
          </a:p>
        </p:txBody>
      </p:sp>
      <p:sp>
        <p:nvSpPr>
          <p:cNvPr id="135" name="Google Shape;135;p24"/>
          <p:cNvSpPr txBox="1"/>
          <p:nvPr>
            <p:ph idx="1" type="body"/>
          </p:nvPr>
        </p:nvSpPr>
        <p:spPr>
          <a:xfrm>
            <a:off x="311700" y="1266325"/>
            <a:ext cx="8520600" cy="36558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1100"/>
              </a:spcBef>
              <a:spcAft>
                <a:spcPts val="800"/>
              </a:spcAft>
              <a:buSzPts val="1600"/>
              <a:buChar char="●"/>
            </a:pPr>
            <a:r>
              <a:rPr lang="en-GB" sz="1600">
                <a:solidFill>
                  <a:srgbClr val="000000"/>
                </a:solidFill>
                <a:highlight>
                  <a:srgbClr val="FFFFFF"/>
                </a:highlight>
              </a:rPr>
              <a:t>Similarly in [7], Sharma and Bhattarai in 2017 have shown a high character recognition accuracy using Convolutional Neural Networks. However, upon analysis of their confusion matrix, we found that they represented the character ‘</a:t>
            </a:r>
            <a:r>
              <a:rPr lang="en-GB" sz="1600">
                <a:solidFill>
                  <a:srgbClr val="212529"/>
                </a:solidFill>
                <a:highlight>
                  <a:srgbClr val="FFFFFF"/>
                </a:highlight>
              </a:rPr>
              <a:t>ङ</a:t>
            </a:r>
            <a:r>
              <a:rPr lang="en-GB" sz="1600">
                <a:solidFill>
                  <a:srgbClr val="000000"/>
                </a:solidFill>
                <a:highlight>
                  <a:srgbClr val="FFFFFF"/>
                </a:highlight>
              </a:rPr>
              <a:t>’ (nga) as ‘</a:t>
            </a:r>
            <a:r>
              <a:rPr lang="en-GB" sz="1600">
                <a:solidFill>
                  <a:srgbClr val="212529"/>
                </a:solidFill>
                <a:highlight>
                  <a:srgbClr val="FFFFFF"/>
                </a:highlight>
              </a:rPr>
              <a:t>ड</a:t>
            </a:r>
            <a:r>
              <a:rPr lang="en-GB" sz="1600">
                <a:solidFill>
                  <a:srgbClr val="000000"/>
                </a:solidFill>
                <a:highlight>
                  <a:srgbClr val="FFFFFF"/>
                </a:highlight>
              </a:rPr>
              <a:t>’ (Da) (a combination of two characters ‘</a:t>
            </a:r>
            <a:r>
              <a:rPr lang="en-GB" sz="1600">
                <a:solidFill>
                  <a:srgbClr val="212529"/>
                </a:solidFill>
                <a:highlight>
                  <a:srgbClr val="FFFFFF"/>
                </a:highlight>
              </a:rPr>
              <a:t>ड</a:t>
            </a:r>
            <a:r>
              <a:rPr lang="en-GB" sz="1600">
                <a:solidFill>
                  <a:srgbClr val="000000"/>
                </a:solidFill>
                <a:highlight>
                  <a:srgbClr val="FFFFFF"/>
                </a:highlight>
              </a:rPr>
              <a:t>’ and ‘.’), which resulted in a high rate of error for that character, especially since 70% of their dataset was generated artificially. This study uses Tesseract and ANN with some modifications, wherever necessary, for Nepali script.</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Handwritten Digit Recognition</a:t>
            </a:r>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1266325"/>
            <a:ext cx="8520600" cy="36558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100"/>
              </a:spcBef>
              <a:spcAft>
                <a:spcPts val="0"/>
              </a:spcAft>
              <a:buSzPts val="1500"/>
              <a:buChar char="●"/>
            </a:pPr>
            <a:r>
              <a:rPr lang="en-GB" sz="1500">
                <a:solidFill>
                  <a:srgbClr val="000000"/>
                </a:solidFill>
                <a:highlight>
                  <a:schemeClr val="lt1"/>
                </a:highlight>
              </a:rPr>
              <a:t>Likewise, in a study by Owais Mujtaba Khandey and Dr. Samad Dadvandipour, [6] covers the work done in handwritten digit recognition and the various classifiers that have been developed. </a:t>
            </a:r>
            <a:endParaRPr sz="1500">
              <a:solidFill>
                <a:srgbClr val="000000"/>
              </a:solidFill>
              <a:highlight>
                <a:schemeClr val="lt1"/>
              </a:highlight>
            </a:endParaRPr>
          </a:p>
          <a:p>
            <a:pPr indent="-323850" lvl="0" marL="457200" rtl="0" algn="just">
              <a:lnSpc>
                <a:spcPct val="150000"/>
              </a:lnSpc>
              <a:spcBef>
                <a:spcPts val="1100"/>
              </a:spcBef>
              <a:spcAft>
                <a:spcPts val="800"/>
              </a:spcAft>
              <a:buSzPts val="1500"/>
              <a:buChar char="●"/>
            </a:pPr>
            <a:r>
              <a:rPr lang="en-GB" sz="1500">
                <a:solidFill>
                  <a:srgbClr val="000000"/>
                </a:solidFill>
                <a:highlight>
                  <a:schemeClr val="lt1"/>
                </a:highlight>
              </a:rPr>
              <a:t>Methods like MLP, SVM, Bayesian networks, and Random forests were discussed with their accuracy and are empirically evaluated. Boosted LetNet 4, an ensemble of various classifiers, has shown maximum efficiency among these methods. The boosted LeNet 4 method performs the best with the accuracy of 99.3% and is the best among the methods that have been studied in this paper. The only tradeoff is the training time, which is very large and is about five weeks. The operational/actual recognition time is 0.05 ms.</a:t>
            </a:r>
            <a:endParaRPr sz="1500">
              <a:solidFill>
                <a:srgbClr val="00000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Clr>
                <a:srgbClr val="212529"/>
              </a:buClr>
              <a:buSzPts val="1500"/>
              <a:buChar char="●"/>
            </a:pPr>
            <a:r>
              <a:rPr lang="en-GB" sz="1500">
                <a:solidFill>
                  <a:srgbClr val="212529"/>
                </a:solidFill>
              </a:rPr>
              <a:t>As [7] shows there are a lot of conflicts in devanagari characters recognition such as ‘ङ’ (nga) as ‘ड’ (Da), so choosing a smaller label size(only devanagari digits) will make the project easy to optimize and get a good score,</a:t>
            </a:r>
            <a:endParaRPr sz="1500">
              <a:solidFill>
                <a:srgbClr val="212529"/>
              </a:solidFill>
            </a:endParaRPr>
          </a:p>
          <a:p>
            <a:pPr indent="-323850" lvl="0" marL="457200" rtl="0" algn="just">
              <a:lnSpc>
                <a:spcPct val="150000"/>
              </a:lnSpc>
              <a:spcBef>
                <a:spcPts val="0"/>
              </a:spcBef>
              <a:spcAft>
                <a:spcPts val="0"/>
              </a:spcAft>
              <a:buClr>
                <a:srgbClr val="212529"/>
              </a:buClr>
              <a:buSzPts val="1500"/>
              <a:buChar char="●"/>
            </a:pPr>
            <a:r>
              <a:rPr lang="en-GB" sz="1500">
                <a:solidFill>
                  <a:srgbClr val="212529"/>
                </a:solidFill>
              </a:rPr>
              <a:t>Very few articles have been published </a:t>
            </a:r>
            <a:r>
              <a:rPr lang="en-GB" sz="1500">
                <a:solidFill>
                  <a:srgbClr val="212529"/>
                </a:solidFill>
              </a:rPr>
              <a:t>that only include the devanagari digits classification using ANNs, </a:t>
            </a:r>
            <a:endParaRPr sz="1500">
              <a:solidFill>
                <a:srgbClr val="212529"/>
              </a:solidFill>
            </a:endParaRPr>
          </a:p>
          <a:p>
            <a:pPr indent="-323850" lvl="0" marL="457200" rtl="0" algn="just">
              <a:lnSpc>
                <a:spcPct val="150000"/>
              </a:lnSpc>
              <a:spcBef>
                <a:spcPts val="0"/>
              </a:spcBef>
              <a:spcAft>
                <a:spcPts val="0"/>
              </a:spcAft>
              <a:buClr>
                <a:srgbClr val="212529"/>
              </a:buClr>
              <a:buSzPts val="1500"/>
              <a:buChar char="●"/>
            </a:pPr>
            <a:r>
              <a:rPr lang="en-GB" sz="1500">
                <a:solidFill>
                  <a:srgbClr val="212529"/>
                </a:solidFill>
              </a:rPr>
              <a:t>Rare availability of Nepali Character Dataset,</a:t>
            </a:r>
            <a:endParaRPr sz="1500">
              <a:solidFill>
                <a:srgbClr val="212529"/>
              </a:solidFill>
            </a:endParaRPr>
          </a:p>
          <a:p>
            <a:pPr indent="-323850" lvl="0" marL="457200" rtl="0" algn="just">
              <a:lnSpc>
                <a:spcPct val="150000"/>
              </a:lnSpc>
              <a:spcBef>
                <a:spcPts val="0"/>
              </a:spcBef>
              <a:spcAft>
                <a:spcPts val="0"/>
              </a:spcAft>
              <a:buClr>
                <a:srgbClr val="212529"/>
              </a:buClr>
              <a:buSzPts val="1500"/>
              <a:buChar char="●"/>
            </a:pPr>
            <a:r>
              <a:rPr lang="en-GB" sz="1500">
                <a:solidFill>
                  <a:srgbClr val="212529"/>
                </a:solidFill>
              </a:rPr>
              <a:t>Focusing only on digits allows the model to be </a:t>
            </a:r>
            <a:r>
              <a:rPr lang="en-GB" sz="1500">
                <a:solidFill>
                  <a:srgbClr val="212529"/>
                </a:solidFill>
              </a:rPr>
              <a:t>more specialized and accurate,</a:t>
            </a:r>
            <a:endParaRPr sz="1500">
              <a:solidFill>
                <a:srgbClr val="212529"/>
              </a:solidFill>
            </a:endParaRPr>
          </a:p>
        </p:txBody>
      </p:sp>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Title Selection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78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Overview</a:t>
            </a:r>
            <a:endParaRPr/>
          </a:p>
        </p:txBody>
      </p:sp>
      <p:pic>
        <p:nvPicPr>
          <p:cNvPr id="153" name="Google Shape;153;p27"/>
          <p:cNvPicPr preferRelativeResize="0"/>
          <p:nvPr/>
        </p:nvPicPr>
        <p:blipFill>
          <a:blip r:embed="rId3">
            <a:alphaModFix/>
          </a:blip>
          <a:stretch>
            <a:fillRect/>
          </a:stretch>
        </p:blipFill>
        <p:spPr>
          <a:xfrm>
            <a:off x="4572000" y="480913"/>
            <a:ext cx="4230850" cy="4258274"/>
          </a:xfrm>
          <a:prstGeom prst="rect">
            <a:avLst/>
          </a:prstGeom>
          <a:noFill/>
          <a:ln>
            <a:noFill/>
          </a:ln>
        </p:spPr>
      </p:pic>
      <p:sp>
        <p:nvSpPr>
          <p:cNvPr id="154" name="Google Shape;154;p27"/>
          <p:cNvSpPr txBox="1"/>
          <p:nvPr/>
        </p:nvSpPr>
        <p:spPr>
          <a:xfrm>
            <a:off x="176400" y="1120150"/>
            <a:ext cx="439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Open Sans"/>
                <a:ea typeface="Open Sans"/>
                <a:cs typeface="Open Sans"/>
                <a:sym typeface="Open Sans"/>
              </a:rPr>
              <a:t>The pipeline for training and testing of images is shown as:</a:t>
            </a:r>
            <a:endParaRPr sz="16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60" name="Google Shape;160;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[1] C. M. Bishop, “Chapter 5 - Neural Networks,” in </a:t>
            </a:r>
            <a:r>
              <a:rPr i="1" lang="en-GB" sz="1000">
                <a:solidFill>
                  <a:srgbClr val="000000"/>
                </a:solidFill>
                <a:latin typeface="Calibri"/>
                <a:ea typeface="Calibri"/>
                <a:cs typeface="Calibri"/>
                <a:sym typeface="Calibri"/>
              </a:rPr>
              <a:t>Pattern recognition and machine learning</a:t>
            </a:r>
            <a:r>
              <a:rPr lang="en-GB" sz="1000">
                <a:solidFill>
                  <a:srgbClr val="000000"/>
                </a:solidFill>
                <a:latin typeface="Calibri"/>
                <a:ea typeface="Calibri"/>
                <a:cs typeface="Calibri"/>
                <a:sym typeface="Calibri"/>
              </a:rPr>
              <a:t>, New York, NY: Springer New York, 2016.</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[2] Y. Lecun, L. Bottou, Y. Bengio, and P. Haffner, “Gradient-based learning applied to document recognition,” </a:t>
            </a:r>
            <a:r>
              <a:rPr i="1" lang="en-GB" sz="1000">
                <a:solidFill>
                  <a:srgbClr val="000000"/>
                </a:solidFill>
                <a:latin typeface="Calibri"/>
                <a:ea typeface="Calibri"/>
                <a:cs typeface="Calibri"/>
                <a:sym typeface="Calibri"/>
              </a:rPr>
              <a:t>Proceedings of the IEEE</a:t>
            </a:r>
            <a:r>
              <a:rPr lang="en-GB" sz="1000">
                <a:solidFill>
                  <a:srgbClr val="000000"/>
                </a:solidFill>
                <a:latin typeface="Calibri"/>
                <a:ea typeface="Calibri"/>
                <a:cs typeface="Calibri"/>
                <a:sym typeface="Calibri"/>
              </a:rPr>
              <a:t>, vol. 86, no. 11, pp. 2278–2324, 1998.</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[3] D. E. Rumelhart, G. E. Hinton, and R. J. Williams, “Learning internal representations by error propagation,” 1985.</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[4] D. Yadav, S. Sanchez-Cuadrado, and J. Morato, “Optical character recognition for Hindi language using a neural-network approach,” </a:t>
            </a:r>
            <a:r>
              <a:rPr i="1" lang="en-GB" sz="1000">
                <a:solidFill>
                  <a:srgbClr val="000000"/>
                </a:solidFill>
                <a:latin typeface="Calibri"/>
                <a:ea typeface="Calibri"/>
                <a:cs typeface="Calibri"/>
                <a:sym typeface="Calibri"/>
              </a:rPr>
              <a:t>Journal of Information Processing Systems</a:t>
            </a:r>
            <a:r>
              <a:rPr lang="en-GB" sz="1000">
                <a:solidFill>
                  <a:srgbClr val="000000"/>
                </a:solidFill>
                <a:latin typeface="Calibri"/>
                <a:ea typeface="Calibri"/>
                <a:cs typeface="Calibri"/>
                <a:sym typeface="Calibri"/>
              </a:rPr>
              <a:t>, vol. 9, no. 1, pp. 117–140, 2013.</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[5] N. Pant and B. K. Bal, “Improving nepali OCR performance by using hybrid recognition approaches,” </a:t>
            </a:r>
            <a:r>
              <a:rPr i="1" lang="en-GB" sz="1000">
                <a:solidFill>
                  <a:srgbClr val="000000"/>
                </a:solidFill>
                <a:latin typeface="Calibri"/>
                <a:ea typeface="Calibri"/>
                <a:cs typeface="Calibri"/>
                <a:sym typeface="Calibri"/>
              </a:rPr>
              <a:t>2016 7th International Conference on Information, Intelligence, Systems &amp; Applications (IISA)</a:t>
            </a:r>
            <a:r>
              <a:rPr lang="en-GB" sz="1000">
                <a:solidFill>
                  <a:srgbClr val="000000"/>
                </a:solidFill>
                <a:latin typeface="Calibri"/>
                <a:ea typeface="Calibri"/>
                <a:cs typeface="Calibri"/>
                <a:sym typeface="Calibri"/>
              </a:rPr>
              <a:t>, 2016.</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[6] O. Mujtaba Khandy and S. Dadvandipour, “Analysis of machine learning algorithms for character recognition: A case study on handwritten digit recognition,” </a:t>
            </a:r>
            <a:r>
              <a:rPr i="1" lang="en-GB" sz="1000">
                <a:solidFill>
                  <a:srgbClr val="000000"/>
                </a:solidFill>
                <a:latin typeface="Calibri"/>
                <a:ea typeface="Calibri"/>
                <a:cs typeface="Calibri"/>
                <a:sym typeface="Calibri"/>
              </a:rPr>
              <a:t>Indonesian Journal of Electrical Engineering and Computer Science</a:t>
            </a:r>
            <a:r>
              <a:rPr lang="en-GB" sz="1000">
                <a:solidFill>
                  <a:srgbClr val="000000"/>
                </a:solidFill>
                <a:latin typeface="Calibri"/>
                <a:ea typeface="Calibri"/>
                <a:cs typeface="Calibri"/>
                <a:sym typeface="Calibri"/>
              </a:rPr>
              <a:t>, vol. 21, no. 1, p. 574, 2021. </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[7] M. K. Sharma and B. Bhattarai, “Optical character recognition system for Nepali language using ConvNet,” Proceedings of the 9th International Conference on Machine Learning and Computing, 2017. </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[8] N. Singh, “An efficient approach for handwritten Devanagari character recognition based on Artificial Neural Network,” 2018 5th International Conference on Signal Processing and Integrated Networks (SPIN), 2018. </a:t>
            </a:r>
            <a:endParaRPr sz="100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42152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212529"/>
              </a:buClr>
              <a:buSzPts val="1600"/>
              <a:buChar char="●"/>
            </a:pPr>
            <a:r>
              <a:rPr lang="en-GB" sz="1600">
                <a:solidFill>
                  <a:srgbClr val="212529"/>
                </a:solidFill>
              </a:rPr>
              <a:t>Problem Statement</a:t>
            </a:r>
            <a:endParaRPr sz="1600">
              <a:solidFill>
                <a:srgbClr val="212529"/>
              </a:solidFill>
            </a:endParaRPr>
          </a:p>
          <a:p>
            <a:pPr indent="-330200" lvl="0" marL="457200" rtl="0" algn="l">
              <a:lnSpc>
                <a:spcPct val="150000"/>
              </a:lnSpc>
              <a:spcBef>
                <a:spcPts val="0"/>
              </a:spcBef>
              <a:spcAft>
                <a:spcPts val="0"/>
              </a:spcAft>
              <a:buClr>
                <a:srgbClr val="212529"/>
              </a:buClr>
              <a:buSzPts val="1600"/>
              <a:buChar char="●"/>
            </a:pPr>
            <a:r>
              <a:rPr lang="en-GB" sz="1600">
                <a:solidFill>
                  <a:srgbClr val="212529"/>
                </a:solidFill>
              </a:rPr>
              <a:t>Objectives</a:t>
            </a:r>
            <a:endParaRPr sz="1600">
              <a:solidFill>
                <a:srgbClr val="212529"/>
              </a:solidFill>
            </a:endParaRPr>
          </a:p>
          <a:p>
            <a:pPr indent="-330200" lvl="0" marL="457200" rtl="0" algn="l">
              <a:lnSpc>
                <a:spcPct val="150000"/>
              </a:lnSpc>
              <a:spcBef>
                <a:spcPts val="0"/>
              </a:spcBef>
              <a:spcAft>
                <a:spcPts val="0"/>
              </a:spcAft>
              <a:buClr>
                <a:srgbClr val="212529"/>
              </a:buClr>
              <a:buSzPts val="1600"/>
              <a:buChar char="●"/>
            </a:pPr>
            <a:r>
              <a:rPr lang="en-GB" sz="1600">
                <a:solidFill>
                  <a:srgbClr val="212529"/>
                </a:solidFill>
              </a:rPr>
              <a:t>Scope &amp; Limitation</a:t>
            </a:r>
            <a:endParaRPr sz="1600">
              <a:solidFill>
                <a:srgbClr val="212529"/>
              </a:solidFill>
            </a:endParaRPr>
          </a:p>
          <a:p>
            <a:pPr indent="-330200" lvl="0" marL="457200" rtl="0" algn="l">
              <a:lnSpc>
                <a:spcPct val="150000"/>
              </a:lnSpc>
              <a:spcBef>
                <a:spcPts val="0"/>
              </a:spcBef>
              <a:spcAft>
                <a:spcPts val="0"/>
              </a:spcAft>
              <a:buClr>
                <a:srgbClr val="212529"/>
              </a:buClr>
              <a:buSzPts val="1600"/>
              <a:buChar char="●"/>
            </a:pPr>
            <a:r>
              <a:rPr lang="en-GB" sz="1600">
                <a:solidFill>
                  <a:srgbClr val="212529"/>
                </a:solidFill>
              </a:rPr>
              <a:t>Literature Review</a:t>
            </a:r>
            <a:endParaRPr sz="1600">
              <a:solidFill>
                <a:srgbClr val="212529"/>
              </a:solidFill>
            </a:endParaRPr>
          </a:p>
          <a:p>
            <a:pPr indent="-330200" lvl="0" marL="457200" rtl="0" algn="l">
              <a:lnSpc>
                <a:spcPct val="150000"/>
              </a:lnSpc>
              <a:spcBef>
                <a:spcPts val="0"/>
              </a:spcBef>
              <a:spcAft>
                <a:spcPts val="0"/>
              </a:spcAft>
              <a:buClr>
                <a:srgbClr val="212529"/>
              </a:buClr>
              <a:buSzPts val="1600"/>
              <a:buChar char="●"/>
            </a:pPr>
            <a:r>
              <a:rPr lang="en-GB" sz="1600">
                <a:solidFill>
                  <a:srgbClr val="212529"/>
                </a:solidFill>
              </a:rPr>
              <a:t>Why “Nepali Digit Classification”?</a:t>
            </a:r>
            <a:endParaRPr sz="1600">
              <a:solidFill>
                <a:srgbClr val="212529"/>
              </a:solidFill>
            </a:endParaRPr>
          </a:p>
          <a:p>
            <a:pPr indent="-330200" lvl="0" marL="457200" rtl="0" algn="l">
              <a:lnSpc>
                <a:spcPct val="150000"/>
              </a:lnSpc>
              <a:spcBef>
                <a:spcPts val="0"/>
              </a:spcBef>
              <a:spcAft>
                <a:spcPts val="0"/>
              </a:spcAft>
              <a:buClr>
                <a:srgbClr val="212529"/>
              </a:buClr>
              <a:buSzPts val="1600"/>
              <a:buChar char="●"/>
            </a:pPr>
            <a:r>
              <a:rPr lang="en-GB" sz="1600">
                <a:solidFill>
                  <a:srgbClr val="212529"/>
                </a:solidFill>
              </a:rPr>
              <a:t>System/Algorithm Overview</a:t>
            </a:r>
            <a:endParaRPr sz="1600">
              <a:solidFill>
                <a:srgbClr val="21252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8300" lvl="0" marL="457200" rtl="0" algn="just">
              <a:lnSpc>
                <a:spcPct val="150000"/>
              </a:lnSpc>
              <a:spcBef>
                <a:spcPts val="0"/>
              </a:spcBef>
              <a:spcAft>
                <a:spcPts val="0"/>
              </a:spcAft>
              <a:buSzPts val="2200"/>
              <a:buChar char="●"/>
            </a:pPr>
            <a:r>
              <a:rPr lang="en-GB" sz="1600">
                <a:solidFill>
                  <a:srgbClr val="000000"/>
                </a:solidFill>
                <a:highlight>
                  <a:schemeClr val="lt1"/>
                </a:highlight>
              </a:rPr>
              <a:t>H</a:t>
            </a:r>
            <a:r>
              <a:rPr lang="en-GB" sz="1600">
                <a:solidFill>
                  <a:srgbClr val="000000"/>
                </a:solidFill>
                <a:highlight>
                  <a:schemeClr val="lt1"/>
                </a:highlight>
              </a:rPr>
              <a:t>andwritten Nepali Digit Classification has been a topic of research for the recognition of the Nepali digits. This has been a difficult task because of the complexity and variations in the handwritten Nepali Devanagari digits,</a:t>
            </a:r>
            <a:endParaRPr sz="1600">
              <a:solidFill>
                <a:srgbClr val="000000"/>
              </a:solidFill>
              <a:highlight>
                <a:schemeClr val="lt1"/>
              </a:highlight>
            </a:endParaRPr>
          </a:p>
          <a:p>
            <a:pPr indent="-368300" lvl="0" marL="457200" rtl="0" algn="just">
              <a:lnSpc>
                <a:spcPct val="150000"/>
              </a:lnSpc>
              <a:spcBef>
                <a:spcPts val="0"/>
              </a:spcBef>
              <a:spcAft>
                <a:spcPts val="0"/>
              </a:spcAft>
              <a:buSzPts val="2200"/>
              <a:buChar char="●"/>
            </a:pPr>
            <a:r>
              <a:rPr lang="en-GB" sz="1600">
                <a:solidFill>
                  <a:srgbClr val="000000"/>
                </a:solidFill>
                <a:highlight>
                  <a:schemeClr val="lt1"/>
                </a:highlight>
              </a:rPr>
              <a:t>This has led to inconsistent result in a Nepali digit and character as a whole,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87" name="Google Shape;87;p16"/>
          <p:cNvSpPr txBox="1"/>
          <p:nvPr>
            <p:ph idx="1" type="body"/>
          </p:nvPr>
        </p:nvSpPr>
        <p:spPr>
          <a:xfrm>
            <a:off x="311700" y="1258694"/>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600">
                <a:solidFill>
                  <a:srgbClr val="212529"/>
                </a:solidFill>
              </a:rPr>
              <a:t>Following are the objectives of the system:</a:t>
            </a:r>
            <a:endParaRPr sz="1600">
              <a:solidFill>
                <a:srgbClr val="212529"/>
              </a:solidFill>
            </a:endParaRPr>
          </a:p>
          <a:p>
            <a:pPr indent="-330200" lvl="0" marL="457200" rtl="0" algn="l">
              <a:lnSpc>
                <a:spcPct val="150000"/>
              </a:lnSpc>
              <a:spcBef>
                <a:spcPts val="1200"/>
              </a:spcBef>
              <a:spcAft>
                <a:spcPts val="0"/>
              </a:spcAft>
              <a:buClr>
                <a:srgbClr val="212529"/>
              </a:buClr>
              <a:buSzPts val="1600"/>
              <a:buChar char="●"/>
            </a:pPr>
            <a:r>
              <a:rPr lang="en-GB" sz="1600">
                <a:solidFill>
                  <a:srgbClr val="212529"/>
                </a:solidFill>
              </a:rPr>
              <a:t>To identify Nepali digits using Deep Learning Approaches,</a:t>
            </a:r>
            <a:endParaRPr sz="1600">
              <a:solidFill>
                <a:srgbClr val="212529"/>
              </a:solidFill>
            </a:endParaRPr>
          </a:p>
          <a:p>
            <a:pPr indent="-330200" lvl="0" marL="457200" rtl="0" algn="l">
              <a:lnSpc>
                <a:spcPct val="150000"/>
              </a:lnSpc>
              <a:spcBef>
                <a:spcPts val="0"/>
              </a:spcBef>
              <a:spcAft>
                <a:spcPts val="0"/>
              </a:spcAft>
              <a:buClr>
                <a:srgbClr val="212529"/>
              </a:buClr>
              <a:buSzPts val="1600"/>
              <a:buChar char="●"/>
            </a:pPr>
            <a:r>
              <a:rPr lang="en-GB" sz="1600">
                <a:solidFill>
                  <a:srgbClr val="212529"/>
                </a:solidFill>
              </a:rPr>
              <a:t>To perform hyperparameter tuning to create a more efficient model,</a:t>
            </a:r>
            <a:endParaRPr sz="1600">
              <a:solidFill>
                <a:srgbClr val="21252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Scope and Limitations</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600">
                <a:solidFill>
                  <a:srgbClr val="212529"/>
                </a:solidFill>
              </a:rPr>
              <a:t>The project tries to implement a system that will be able to take inputs from user and recognize which nepali digit is given as input.</a:t>
            </a:r>
            <a:endParaRPr sz="1600">
              <a:solidFill>
                <a:srgbClr val="212529"/>
              </a:solidFill>
            </a:endParaRPr>
          </a:p>
          <a:p>
            <a:pPr indent="0" lvl="0" marL="0" rtl="0" algn="l">
              <a:lnSpc>
                <a:spcPct val="150000"/>
              </a:lnSpc>
              <a:spcBef>
                <a:spcPts val="1200"/>
              </a:spcBef>
              <a:spcAft>
                <a:spcPts val="0"/>
              </a:spcAft>
              <a:buNone/>
            </a:pPr>
            <a:r>
              <a:rPr lang="en-GB" sz="1600">
                <a:solidFill>
                  <a:srgbClr val="212529"/>
                </a:solidFill>
              </a:rPr>
              <a:t>The System has following limitations:</a:t>
            </a:r>
            <a:endParaRPr sz="1600">
              <a:solidFill>
                <a:srgbClr val="212529"/>
              </a:solidFill>
            </a:endParaRPr>
          </a:p>
          <a:p>
            <a:pPr indent="-330200" lvl="0" marL="457200" rtl="0" algn="l">
              <a:lnSpc>
                <a:spcPct val="150000"/>
              </a:lnSpc>
              <a:spcBef>
                <a:spcPts val="1200"/>
              </a:spcBef>
              <a:spcAft>
                <a:spcPts val="0"/>
              </a:spcAft>
              <a:buClr>
                <a:srgbClr val="212529"/>
              </a:buClr>
              <a:buSzPts val="1600"/>
              <a:buChar char="●"/>
            </a:pPr>
            <a:r>
              <a:rPr lang="en-GB" sz="1600">
                <a:solidFill>
                  <a:srgbClr val="212529"/>
                </a:solidFill>
              </a:rPr>
              <a:t>The system will not be able to recognize Nepali characters other than the digits,</a:t>
            </a:r>
            <a:endParaRPr sz="1600">
              <a:solidFill>
                <a:srgbClr val="212529"/>
              </a:solidFill>
            </a:endParaRPr>
          </a:p>
          <a:p>
            <a:pPr indent="-330200" lvl="0" marL="457200" rtl="0" algn="l">
              <a:lnSpc>
                <a:spcPct val="150000"/>
              </a:lnSpc>
              <a:spcBef>
                <a:spcPts val="0"/>
              </a:spcBef>
              <a:spcAft>
                <a:spcPts val="0"/>
              </a:spcAft>
              <a:buClr>
                <a:srgbClr val="212529"/>
              </a:buClr>
              <a:buSzPts val="1600"/>
              <a:buChar char="●"/>
            </a:pPr>
            <a:r>
              <a:rPr lang="en-GB" sz="1600">
                <a:solidFill>
                  <a:srgbClr val="212529"/>
                </a:solidFill>
              </a:rPr>
              <a:t>The system will not be able to perform online prediction,</a:t>
            </a:r>
            <a:endParaRPr sz="1600">
              <a:solidFill>
                <a:srgbClr val="21252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Neural Networks</a:t>
            </a:r>
            <a:endParaRPr/>
          </a:p>
        </p:txBody>
      </p:sp>
      <p:sp>
        <p:nvSpPr>
          <p:cNvPr id="99" name="Google Shape;99;p18"/>
          <p:cNvSpPr txBox="1"/>
          <p:nvPr>
            <p:ph idx="1" type="body"/>
          </p:nvPr>
        </p:nvSpPr>
        <p:spPr>
          <a:xfrm>
            <a:off x="311700" y="1266325"/>
            <a:ext cx="8520600" cy="3579600"/>
          </a:xfrm>
          <a:prstGeom prst="rect">
            <a:avLst/>
          </a:prstGeom>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SzPts val="2000"/>
              <a:buChar char="●"/>
            </a:pPr>
            <a:r>
              <a:rPr lang="en-GB" sz="1400">
                <a:solidFill>
                  <a:srgbClr val="000000"/>
                </a:solidFill>
              </a:rPr>
              <a:t>Handwritten digit classification using Neural Networks has been a topic of research for a long time. It has seen a lot of progress in the recent years due to availability of resources for the computation.</a:t>
            </a:r>
            <a:endParaRPr sz="1400">
              <a:solidFill>
                <a:srgbClr val="000000"/>
              </a:solidFill>
            </a:endParaRPr>
          </a:p>
          <a:p>
            <a:pPr indent="-355600" lvl="0" marL="457200" rtl="0" algn="just">
              <a:lnSpc>
                <a:spcPct val="150000"/>
              </a:lnSpc>
              <a:spcBef>
                <a:spcPts val="0"/>
              </a:spcBef>
              <a:spcAft>
                <a:spcPts val="0"/>
              </a:spcAft>
              <a:buSzPts val="2000"/>
              <a:buChar char="●"/>
            </a:pPr>
            <a:r>
              <a:rPr lang="en-GB" sz="1400">
                <a:solidFill>
                  <a:srgbClr val="000000"/>
                </a:solidFill>
              </a:rPr>
              <a:t>In [1], author discusses the various algorithms that could be used for Character Recognition such as logistic regression, Support Vector Machines, etc although these may provide  analytical and computational properties but that their practical applicability is limited by the curse of dimensionality. In order to apply such models to large scale problems, it is necessary to adapt the basis functions to the data…..</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Neural Networks</a:t>
            </a:r>
            <a:endParaRPr/>
          </a:p>
        </p:txBody>
      </p:sp>
      <p:sp>
        <p:nvSpPr>
          <p:cNvPr id="105" name="Google Shape;105;p19"/>
          <p:cNvSpPr txBox="1"/>
          <p:nvPr>
            <p:ph idx="1" type="body"/>
          </p:nvPr>
        </p:nvSpPr>
        <p:spPr>
          <a:xfrm>
            <a:off x="311700" y="1266325"/>
            <a:ext cx="8520600" cy="35796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en-GB" sz="1600">
                <a:solidFill>
                  <a:srgbClr val="000000"/>
                </a:solidFill>
              </a:rPr>
              <a:t>The approach is to fix the number of basis functions in advance but  allow them to be adaptive, in other words to use parametric forms for the basis functions in which the parameter values are adapted during training. The most successful model of this type in the context of pattern recognition is the feed-forward neural network, also known as the multilayer perceptron. [1]</a:t>
            </a:r>
            <a:endParaRPr sz="1600">
              <a:solidFill>
                <a:srgbClr val="000000"/>
              </a:solidFill>
            </a:endParaRPr>
          </a:p>
          <a:p>
            <a:pPr indent="-330200" lvl="0" marL="457200" rtl="0" algn="just">
              <a:lnSpc>
                <a:spcPct val="150000"/>
              </a:lnSpc>
              <a:spcBef>
                <a:spcPts val="0"/>
              </a:spcBef>
              <a:spcAft>
                <a:spcPts val="0"/>
              </a:spcAft>
              <a:buSzPts val="1600"/>
              <a:buChar char="●"/>
            </a:pPr>
            <a:r>
              <a:rPr lang="en-GB" sz="1600">
                <a:solidFill>
                  <a:srgbClr val="000000"/>
                </a:solidFill>
              </a:rPr>
              <a:t>The implementation of Neural Networks in Character Recognition can be found as early as 1998 by LeCun et al. [3] with an error rate as low as 12% using a single perceptron model. Further use of deeper Neural Networks have been done and results with error less than 1%. </a:t>
            </a:r>
            <a:endParaRPr sz="16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Nepali Character Recognition</a:t>
            </a:r>
            <a:endParaRPr/>
          </a:p>
        </p:txBody>
      </p:sp>
      <p:sp>
        <p:nvSpPr>
          <p:cNvPr id="111" name="Google Shape;111;p20"/>
          <p:cNvSpPr txBox="1"/>
          <p:nvPr>
            <p:ph idx="1" type="body"/>
          </p:nvPr>
        </p:nvSpPr>
        <p:spPr>
          <a:xfrm>
            <a:off x="311700" y="1266325"/>
            <a:ext cx="8520600" cy="3693900"/>
          </a:xfrm>
          <a:prstGeom prst="rect">
            <a:avLst/>
          </a:prstGeom>
        </p:spPr>
        <p:txBody>
          <a:bodyPr anchorCtr="0" anchor="t" bIns="91425" lIns="91425" spcFirstLastPara="1" rIns="91425" wrap="square" tIns="91425">
            <a:normAutofit/>
          </a:bodyPr>
          <a:lstStyle/>
          <a:p>
            <a:pPr indent="-368300" lvl="0" marL="457200" rtl="0" algn="just">
              <a:lnSpc>
                <a:spcPct val="150000"/>
              </a:lnSpc>
              <a:spcBef>
                <a:spcPts val="1100"/>
              </a:spcBef>
              <a:spcAft>
                <a:spcPts val="800"/>
              </a:spcAft>
              <a:buSzPts val="2200"/>
              <a:buChar char="●"/>
            </a:pPr>
            <a:r>
              <a:rPr lang="en-GB" sz="1600">
                <a:solidFill>
                  <a:srgbClr val="000000"/>
                </a:solidFill>
                <a:highlight>
                  <a:srgbClr val="FFFFFF"/>
                </a:highlight>
              </a:rPr>
              <a:t>In [4] </a:t>
            </a:r>
            <a:r>
              <a:rPr lang="en-GB" sz="1600">
                <a:solidFill>
                  <a:srgbClr val="000000"/>
                </a:solidFill>
                <a:highlight>
                  <a:srgbClr val="FFFFFF"/>
                </a:highlight>
              </a:rPr>
              <a:t>published by Yadav, Cuadrado and Morato, in 2013 used ANN’s for Devanagari OCR and achieved an accuracy of 90% in character recognition. However, the given accuracy is for only 5 fonts. In this paper, they propose an OCR for printed Hindi text in Devanagari script, using Artificial Neural Network (ANN), which improves its efficiency. One of the major reasons for the poor recognition rate is error in character segmentation. </a:t>
            </a:r>
            <a:endParaRPr sz="16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Nepali Character Recognition</a:t>
            </a:r>
            <a:endParaRPr/>
          </a:p>
        </p:txBody>
      </p:sp>
      <p:sp>
        <p:nvSpPr>
          <p:cNvPr id="117" name="Google Shape;117;p21"/>
          <p:cNvSpPr txBox="1"/>
          <p:nvPr>
            <p:ph idx="1" type="body"/>
          </p:nvPr>
        </p:nvSpPr>
        <p:spPr>
          <a:xfrm>
            <a:off x="311700" y="1266325"/>
            <a:ext cx="8520600" cy="3693900"/>
          </a:xfrm>
          <a:prstGeom prst="rect">
            <a:avLst/>
          </a:prstGeom>
        </p:spPr>
        <p:txBody>
          <a:bodyPr anchorCtr="0" anchor="t" bIns="91425" lIns="91425" spcFirstLastPara="1" rIns="91425" wrap="square" tIns="91425">
            <a:normAutofit/>
          </a:bodyPr>
          <a:lstStyle/>
          <a:p>
            <a:pPr indent="-368300" lvl="0" marL="457200" rtl="0" algn="just">
              <a:lnSpc>
                <a:spcPct val="106999"/>
              </a:lnSpc>
              <a:spcBef>
                <a:spcPts val="1100"/>
              </a:spcBef>
              <a:spcAft>
                <a:spcPts val="0"/>
              </a:spcAft>
              <a:buSzPts val="2200"/>
              <a:buChar char="●"/>
            </a:pPr>
            <a:r>
              <a:rPr lang="en-GB" sz="1600">
                <a:solidFill>
                  <a:srgbClr val="000000"/>
                </a:solidFill>
                <a:highlight>
                  <a:schemeClr val="lt1"/>
                </a:highlight>
              </a:rPr>
              <a:t>In this work, three feature extraction techniques-: </a:t>
            </a:r>
            <a:endParaRPr sz="1600">
              <a:solidFill>
                <a:srgbClr val="000000"/>
              </a:solidFill>
              <a:highlight>
                <a:schemeClr val="lt1"/>
              </a:highlight>
            </a:endParaRPr>
          </a:p>
          <a:p>
            <a:pPr indent="0" lvl="0" marL="457200" rtl="0" algn="just">
              <a:lnSpc>
                <a:spcPct val="106999"/>
              </a:lnSpc>
              <a:spcBef>
                <a:spcPts val="1100"/>
              </a:spcBef>
              <a:spcAft>
                <a:spcPts val="0"/>
              </a:spcAft>
              <a:buNone/>
            </a:pPr>
            <a:r>
              <a:rPr lang="en-GB" sz="1600">
                <a:solidFill>
                  <a:srgbClr val="000000"/>
                </a:solidFill>
                <a:highlight>
                  <a:schemeClr val="lt1"/>
                </a:highlight>
              </a:rPr>
              <a:t>1. Histogram of projection based on mean distance, </a:t>
            </a:r>
            <a:endParaRPr sz="1600">
              <a:solidFill>
                <a:srgbClr val="000000"/>
              </a:solidFill>
              <a:highlight>
                <a:schemeClr val="lt1"/>
              </a:highlight>
            </a:endParaRPr>
          </a:p>
          <a:p>
            <a:pPr indent="0" lvl="0" marL="457200" rtl="0" algn="just">
              <a:lnSpc>
                <a:spcPct val="106999"/>
              </a:lnSpc>
              <a:spcBef>
                <a:spcPts val="1100"/>
              </a:spcBef>
              <a:spcAft>
                <a:spcPts val="0"/>
              </a:spcAft>
              <a:buNone/>
            </a:pPr>
            <a:r>
              <a:rPr lang="en-GB" sz="1600">
                <a:solidFill>
                  <a:srgbClr val="000000"/>
                </a:solidFill>
                <a:highlight>
                  <a:schemeClr val="lt1"/>
                </a:highlight>
              </a:rPr>
              <a:t>2. Histogram of projection based on pixel value, and </a:t>
            </a:r>
            <a:endParaRPr sz="1600">
              <a:solidFill>
                <a:srgbClr val="000000"/>
              </a:solidFill>
              <a:highlight>
                <a:schemeClr val="lt1"/>
              </a:highlight>
            </a:endParaRPr>
          </a:p>
          <a:p>
            <a:pPr indent="0" lvl="0" marL="457200" rtl="0" algn="just">
              <a:lnSpc>
                <a:spcPct val="106999"/>
              </a:lnSpc>
              <a:spcBef>
                <a:spcPts val="1100"/>
              </a:spcBef>
              <a:spcAft>
                <a:spcPts val="0"/>
              </a:spcAft>
              <a:buNone/>
            </a:pPr>
            <a:r>
              <a:rPr lang="en-GB" sz="1600">
                <a:solidFill>
                  <a:srgbClr val="000000"/>
                </a:solidFill>
                <a:highlight>
                  <a:schemeClr val="lt1"/>
                </a:highlight>
              </a:rPr>
              <a:t>3. Vertical zero crossing, have been used to improve the rate of recognition. </a:t>
            </a:r>
            <a:endParaRPr sz="1600">
              <a:solidFill>
                <a:srgbClr val="000000"/>
              </a:solidFill>
              <a:highlight>
                <a:schemeClr val="lt1"/>
              </a:highlight>
            </a:endParaRPr>
          </a:p>
          <a:p>
            <a:pPr indent="0" lvl="0" marL="457200" rtl="0" algn="just">
              <a:lnSpc>
                <a:spcPct val="106999"/>
              </a:lnSpc>
              <a:spcBef>
                <a:spcPts val="1100"/>
              </a:spcBef>
              <a:spcAft>
                <a:spcPts val="800"/>
              </a:spcAft>
              <a:buNone/>
            </a:pPr>
            <a:r>
              <a:rPr lang="en-GB" sz="1600">
                <a:solidFill>
                  <a:srgbClr val="000000"/>
                </a:solidFill>
                <a:highlight>
                  <a:schemeClr val="lt1"/>
                </a:highlight>
              </a:rPr>
              <a:t>These feature extraction techniques are powerful enough to extract features of even distorted characters/symbols. For development of the neural classifier, a back-propagation neural network with two hidden layers is used. The classifier is trained and tested for printed Hindi texts. A performance of approximately 90% correct recognition rate is achieved.[4]</a:t>
            </a:r>
            <a:endParaRPr sz="16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