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Raleway"/>
      <p:regular r:id="rId25"/>
      <p:bold r:id="rId26"/>
      <p:italic r:id="rId27"/>
      <p:boldItalic r:id="rId28"/>
    </p:embeddedFont>
    <p:embeddedFont>
      <p:font typeface="Lobster"/>
      <p:regular r:id="rId29"/>
    </p:embeddedFont>
    <p:embeddedFont>
      <p:font typeface="Lat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leway-bold.fntdata"/><Relationship Id="rId25" Type="http://schemas.openxmlformats.org/officeDocument/2006/relationships/font" Target="fonts/Raleway-regular.fntdata"/><Relationship Id="rId28" Type="http://schemas.openxmlformats.org/officeDocument/2006/relationships/font" Target="fonts/Raleway-boldItalic.fntdata"/><Relationship Id="rId27" Type="http://schemas.openxmlformats.org/officeDocument/2006/relationships/font" Target="fonts/Raleway-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obster-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bold.fntdata"/><Relationship Id="rId30" Type="http://schemas.openxmlformats.org/officeDocument/2006/relationships/font" Target="fonts/Lato-regular.fntdata"/><Relationship Id="rId11" Type="http://schemas.openxmlformats.org/officeDocument/2006/relationships/slide" Target="slides/slide6.xml"/><Relationship Id="rId33" Type="http://schemas.openxmlformats.org/officeDocument/2006/relationships/font" Target="fonts/Lato-boldItalic.fntdata"/><Relationship Id="rId10" Type="http://schemas.openxmlformats.org/officeDocument/2006/relationships/slide" Target="slides/slide5.xml"/><Relationship Id="rId32" Type="http://schemas.openxmlformats.org/officeDocument/2006/relationships/font" Target="fonts/Lato-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70a671e7e6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70a671e7e6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70a671e7e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70a671e7e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70a671e7e6_1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70a671e7e6_1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70a671e7e6_1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70a671e7e6_1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70a671e7e6_1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70a671e7e6_1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70a671e7e6_1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70a671e7e6_1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70a671e7e6_1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70a671e7e6_1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70a671e7e6_1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70a671e7e6_1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70a671e7e6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70a671e7e6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70a671e7e6_1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70a671e7e6_1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70a671d814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70a671d814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70a671d814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70a671d814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70a671e7e6_1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70a671e7e6_1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70a671e7e6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70a671e7e6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70a671e7e6_1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70a671e7e6_1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70a671d814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70a671d814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70a671e7e6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70a671e7e6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70a671e7e6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70a671e7e6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Analysis of Batch Normalization paper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2"/>
          <p:cNvSpPr txBox="1"/>
          <p:nvPr>
            <p:ph type="title"/>
          </p:nvPr>
        </p:nvSpPr>
        <p:spPr>
          <a:xfrm>
            <a:off x="729450" y="6459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Current Approach: CNNs</a:t>
            </a:r>
            <a:endParaRPr/>
          </a:p>
        </p:txBody>
      </p:sp>
      <p:sp>
        <p:nvSpPr>
          <p:cNvPr id="145" name="Google Shape;145;p22"/>
          <p:cNvSpPr txBox="1"/>
          <p:nvPr>
            <p:ph idx="1" type="body"/>
          </p:nvPr>
        </p:nvSpPr>
        <p:spPr>
          <a:xfrm>
            <a:off x="729450" y="1355050"/>
            <a:ext cx="7688700" cy="2261100"/>
          </a:xfrm>
          <a:prstGeom prst="rect">
            <a:avLst/>
          </a:prstGeom>
        </p:spPr>
        <p:txBody>
          <a:bodyPr anchorCtr="0" anchor="t" bIns="91425" lIns="91425" spcFirstLastPara="1" rIns="91425" wrap="square" tIns="91425">
            <a:normAutofit fontScale="92500" lnSpcReduction="10000"/>
          </a:bodyPr>
          <a:lstStyle/>
          <a:p>
            <a:pPr indent="-304958" lvl="0" marL="457200" rtl="0" algn="l">
              <a:lnSpc>
                <a:spcPct val="150000"/>
              </a:lnSpc>
              <a:spcBef>
                <a:spcPts val="0"/>
              </a:spcBef>
              <a:spcAft>
                <a:spcPts val="0"/>
              </a:spcAft>
              <a:buSzPct val="100000"/>
              <a:buChar char="●"/>
            </a:pPr>
            <a:r>
              <a:rPr lang="en-GB"/>
              <a:t>BN can be applied to CNNs</a:t>
            </a:r>
            <a:endParaRPr/>
          </a:p>
          <a:p>
            <a:pPr indent="-304958" lvl="0" marL="457200" rtl="0" algn="l">
              <a:lnSpc>
                <a:spcPct val="150000"/>
              </a:lnSpc>
              <a:spcBef>
                <a:spcPts val="0"/>
              </a:spcBef>
              <a:spcAft>
                <a:spcPts val="0"/>
              </a:spcAft>
              <a:buSzPct val="100000"/>
              <a:buChar char="●"/>
            </a:pPr>
            <a:r>
              <a:rPr lang="en-GB"/>
              <a:t>z = g(Wu + b)</a:t>
            </a:r>
            <a:endParaRPr/>
          </a:p>
          <a:p>
            <a:pPr indent="-304958" lvl="0" marL="457200" rtl="0" algn="l">
              <a:lnSpc>
                <a:spcPct val="150000"/>
              </a:lnSpc>
              <a:spcBef>
                <a:spcPts val="0"/>
              </a:spcBef>
              <a:spcAft>
                <a:spcPts val="0"/>
              </a:spcAft>
              <a:buSzPct val="100000"/>
              <a:buChar char="●"/>
            </a:pPr>
            <a:r>
              <a:rPr lang="en-GB"/>
              <a:t>add the BN transform immediately before the nonlinearity, by normalizing x = Wu+ b</a:t>
            </a:r>
            <a:endParaRPr/>
          </a:p>
          <a:p>
            <a:pPr indent="-304958" lvl="0" marL="457200" rtl="0" algn="l">
              <a:lnSpc>
                <a:spcPct val="150000"/>
              </a:lnSpc>
              <a:spcBef>
                <a:spcPts val="0"/>
              </a:spcBef>
              <a:spcAft>
                <a:spcPts val="0"/>
              </a:spcAft>
              <a:buSzPct val="100000"/>
              <a:buChar char="●"/>
            </a:pPr>
            <a:r>
              <a:rPr lang="en-GB"/>
              <a:t>we normalize Wu+b, the bias b can be ignored since its effect will be canceled by the subsequent mean subtraction (the role of the bias is subsumed by β</a:t>
            </a:r>
            <a:endParaRPr/>
          </a:p>
          <a:p>
            <a:pPr indent="-304958" lvl="0" marL="457200" rtl="0" algn="l">
              <a:lnSpc>
                <a:spcPct val="150000"/>
              </a:lnSpc>
              <a:spcBef>
                <a:spcPts val="0"/>
              </a:spcBef>
              <a:spcAft>
                <a:spcPts val="0"/>
              </a:spcAft>
              <a:buSzPct val="100000"/>
              <a:buChar char="●"/>
            </a:pPr>
            <a:r>
              <a:rPr lang="en-GB"/>
              <a:t>For convolutional layers, we additionally want the normalization to obey the convolutional property – so that different elements of the same feature map, at different locations, are normalized in the same way. To achieve this, we jointly normalize all the activations in a minibatch, over all locations.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3"/>
          <p:cNvSpPr txBox="1"/>
          <p:nvPr>
            <p:ph type="title"/>
          </p:nvPr>
        </p:nvSpPr>
        <p:spPr>
          <a:xfrm>
            <a:off x="729450" y="5777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Experiments: Activations over time</a:t>
            </a:r>
            <a:endParaRPr/>
          </a:p>
        </p:txBody>
      </p:sp>
      <p:sp>
        <p:nvSpPr>
          <p:cNvPr id="151" name="Google Shape;151;p23"/>
          <p:cNvSpPr txBox="1"/>
          <p:nvPr>
            <p:ph idx="1" type="body"/>
          </p:nvPr>
        </p:nvSpPr>
        <p:spPr>
          <a:xfrm>
            <a:off x="729450" y="1372050"/>
            <a:ext cx="7688700" cy="164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Problem :  </a:t>
            </a:r>
            <a:r>
              <a:rPr lang="en-GB"/>
              <a:t>predicting the digit class on the MNIST dataset</a:t>
            </a:r>
            <a:endParaRPr/>
          </a:p>
          <a:p>
            <a:pPr indent="0" lvl="0" marL="0" rtl="0" algn="l">
              <a:spcBef>
                <a:spcPts val="1200"/>
              </a:spcBef>
              <a:spcAft>
                <a:spcPts val="0"/>
              </a:spcAft>
              <a:buNone/>
            </a:pPr>
            <a:r>
              <a:rPr lang="en-GB"/>
              <a:t>Dataset: MNIST </a:t>
            </a:r>
            <a:endParaRPr/>
          </a:p>
          <a:p>
            <a:pPr indent="0" lvl="0" marL="0" rtl="0" algn="l">
              <a:spcBef>
                <a:spcPts val="1200"/>
              </a:spcBef>
              <a:spcAft>
                <a:spcPts val="0"/>
              </a:spcAft>
              <a:buNone/>
            </a:pPr>
            <a:r>
              <a:rPr lang="en-GB"/>
              <a:t>Input: 28*28 binary image</a:t>
            </a:r>
            <a:endParaRPr/>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4"/>
          <p:cNvSpPr txBox="1"/>
          <p:nvPr>
            <p:ph type="title"/>
          </p:nvPr>
        </p:nvSpPr>
        <p:spPr>
          <a:xfrm>
            <a:off x="729450" y="5777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Experiments: Activations over time</a:t>
            </a:r>
            <a:endParaRPr/>
          </a:p>
        </p:txBody>
      </p:sp>
      <p:sp>
        <p:nvSpPr>
          <p:cNvPr id="157" name="Google Shape;157;p24"/>
          <p:cNvSpPr txBox="1"/>
          <p:nvPr>
            <p:ph idx="1" type="body"/>
          </p:nvPr>
        </p:nvSpPr>
        <p:spPr>
          <a:xfrm>
            <a:off x="729450" y="1372050"/>
            <a:ext cx="7688700" cy="3107100"/>
          </a:xfrm>
          <a:prstGeom prst="rect">
            <a:avLst/>
          </a:prstGeom>
        </p:spPr>
        <p:txBody>
          <a:bodyPr anchorCtr="0" anchor="t" bIns="91425" lIns="91425" spcFirstLastPara="1" rIns="91425" wrap="square" tIns="91425">
            <a:noAutofit/>
          </a:bodyPr>
          <a:lstStyle/>
          <a:p>
            <a:pPr indent="-312261" lvl="0" marL="457200" rtl="0" algn="l">
              <a:lnSpc>
                <a:spcPct val="150000"/>
              </a:lnSpc>
              <a:spcBef>
                <a:spcPts val="0"/>
              </a:spcBef>
              <a:spcAft>
                <a:spcPts val="0"/>
              </a:spcAft>
              <a:buSzPts val="1318"/>
              <a:buChar char="●"/>
            </a:pPr>
            <a:r>
              <a:rPr lang="en-GB" sz="1317"/>
              <a:t>performed to verify the effects of internal covariate shift and batch normalization ability to tackle it in problem of predicting digits classes.</a:t>
            </a:r>
            <a:endParaRPr sz="1317"/>
          </a:p>
          <a:p>
            <a:pPr indent="-312261" lvl="0" marL="457200" rtl="0" algn="l">
              <a:lnSpc>
                <a:spcPct val="150000"/>
              </a:lnSpc>
              <a:spcBef>
                <a:spcPts val="0"/>
              </a:spcBef>
              <a:spcAft>
                <a:spcPts val="0"/>
              </a:spcAft>
              <a:buSzPts val="1318"/>
              <a:buChar char="●"/>
            </a:pPr>
            <a:r>
              <a:rPr lang="en-GB" sz="1317"/>
              <a:t>Preprocessing:</a:t>
            </a:r>
            <a:endParaRPr sz="1317"/>
          </a:p>
          <a:p>
            <a:pPr indent="0" lvl="0" marL="0" rtl="0" algn="l">
              <a:lnSpc>
                <a:spcPct val="150000"/>
              </a:lnSpc>
              <a:spcBef>
                <a:spcPts val="1200"/>
              </a:spcBef>
              <a:spcAft>
                <a:spcPts val="0"/>
              </a:spcAft>
              <a:buSzPts val="523"/>
              <a:buNone/>
            </a:pPr>
            <a:r>
              <a:rPr lang="en-GB" sz="1317"/>
              <a:t>	  No significant processing steps have been mentioned in the paper for this experiment</a:t>
            </a:r>
            <a:endParaRPr sz="1317"/>
          </a:p>
          <a:p>
            <a:pPr indent="0" lvl="0" marL="0" rtl="0" algn="l">
              <a:lnSpc>
                <a:spcPct val="150000"/>
              </a:lnSpc>
              <a:spcBef>
                <a:spcPts val="1200"/>
              </a:spcBef>
              <a:spcAft>
                <a:spcPts val="0"/>
              </a:spcAft>
              <a:buSzPts val="523"/>
              <a:buNone/>
            </a:pPr>
            <a:r>
              <a:t/>
            </a:r>
            <a:endParaRPr sz="1317"/>
          </a:p>
          <a:p>
            <a:pPr indent="0" lvl="0" marL="0" rtl="0" algn="l">
              <a:lnSpc>
                <a:spcPct val="150000"/>
              </a:lnSpc>
              <a:spcBef>
                <a:spcPts val="1200"/>
              </a:spcBef>
              <a:spcAft>
                <a:spcPts val="1200"/>
              </a:spcAft>
              <a:buSzPts val="523"/>
              <a:buNone/>
            </a:pPr>
            <a:r>
              <a:t/>
            </a:r>
            <a:endParaRPr sz="1317"/>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5"/>
          <p:cNvSpPr txBox="1"/>
          <p:nvPr>
            <p:ph type="title"/>
          </p:nvPr>
        </p:nvSpPr>
        <p:spPr>
          <a:xfrm>
            <a:off x="729450" y="5777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Experiments: </a:t>
            </a:r>
            <a:r>
              <a:rPr lang="en-GB"/>
              <a:t>Activations over time</a:t>
            </a:r>
            <a:endParaRPr/>
          </a:p>
        </p:txBody>
      </p:sp>
      <p:sp>
        <p:nvSpPr>
          <p:cNvPr id="163" name="Google Shape;163;p25"/>
          <p:cNvSpPr txBox="1"/>
          <p:nvPr>
            <p:ph idx="1" type="body"/>
          </p:nvPr>
        </p:nvSpPr>
        <p:spPr>
          <a:xfrm>
            <a:off x="729450" y="1372050"/>
            <a:ext cx="7688700" cy="3665100"/>
          </a:xfrm>
          <a:prstGeom prst="rect">
            <a:avLst/>
          </a:prstGeom>
        </p:spPr>
        <p:txBody>
          <a:bodyPr anchorCtr="0" anchor="t" bIns="91425" lIns="91425" spcFirstLastPara="1" rIns="91425" wrap="square" tIns="91425">
            <a:noAutofit/>
          </a:bodyPr>
          <a:lstStyle/>
          <a:p>
            <a:pPr indent="-312261" lvl="0" marL="457200" rtl="0" algn="l">
              <a:lnSpc>
                <a:spcPct val="95000"/>
              </a:lnSpc>
              <a:spcBef>
                <a:spcPts val="0"/>
              </a:spcBef>
              <a:spcAft>
                <a:spcPts val="0"/>
              </a:spcAft>
              <a:buSzPts val="1318"/>
              <a:buChar char="●"/>
            </a:pPr>
            <a:r>
              <a:rPr lang="en-GB" sz="1317"/>
              <a:t> Loss Function:</a:t>
            </a:r>
            <a:endParaRPr sz="1317"/>
          </a:p>
          <a:p>
            <a:pPr indent="457200" lvl="0" marL="457200" rtl="0" algn="l">
              <a:lnSpc>
                <a:spcPct val="95000"/>
              </a:lnSpc>
              <a:spcBef>
                <a:spcPts val="1200"/>
              </a:spcBef>
              <a:spcAft>
                <a:spcPts val="0"/>
              </a:spcAft>
              <a:buNone/>
            </a:pPr>
            <a:r>
              <a:rPr lang="en-GB" sz="1317"/>
              <a:t>Cross entropy was used as loss function.</a:t>
            </a:r>
            <a:endParaRPr sz="1317"/>
          </a:p>
          <a:p>
            <a:pPr indent="-312261" lvl="0" marL="457200" rtl="0" algn="l">
              <a:lnSpc>
                <a:spcPct val="95000"/>
              </a:lnSpc>
              <a:spcBef>
                <a:spcPts val="1200"/>
              </a:spcBef>
              <a:spcAft>
                <a:spcPts val="0"/>
              </a:spcAft>
              <a:buSzPts val="1318"/>
              <a:buChar char="●"/>
            </a:pPr>
            <a:r>
              <a:rPr lang="en-GB" sz="1317"/>
              <a:t>Hyperparameters Used:</a:t>
            </a:r>
            <a:endParaRPr sz="1317"/>
          </a:p>
          <a:p>
            <a:pPr indent="457200" lvl="0" marL="457200" rtl="0" algn="l">
              <a:lnSpc>
                <a:spcPct val="95000"/>
              </a:lnSpc>
              <a:spcBef>
                <a:spcPts val="1200"/>
              </a:spcBef>
              <a:spcAft>
                <a:spcPts val="0"/>
              </a:spcAft>
              <a:buNone/>
            </a:pPr>
            <a:r>
              <a:rPr lang="en-GB" sz="1317"/>
              <a:t>Mini batch size = 60</a:t>
            </a:r>
            <a:endParaRPr sz="1317"/>
          </a:p>
          <a:p>
            <a:pPr indent="457200" lvl="0" marL="457200" rtl="0" algn="l">
              <a:lnSpc>
                <a:spcPct val="95000"/>
              </a:lnSpc>
              <a:spcBef>
                <a:spcPts val="1200"/>
              </a:spcBef>
              <a:spcAft>
                <a:spcPts val="0"/>
              </a:spcAft>
              <a:buNone/>
            </a:pPr>
            <a:r>
              <a:rPr lang="en-GB" sz="1317"/>
              <a:t>Training Steps = 50,000</a:t>
            </a:r>
            <a:endParaRPr sz="1317"/>
          </a:p>
          <a:p>
            <a:pPr indent="-312261" lvl="0" marL="457200" rtl="0" algn="l">
              <a:lnSpc>
                <a:spcPct val="95000"/>
              </a:lnSpc>
              <a:spcBef>
                <a:spcPts val="1200"/>
              </a:spcBef>
              <a:spcAft>
                <a:spcPts val="0"/>
              </a:spcAft>
              <a:buSzPts val="1318"/>
              <a:buChar char="●"/>
            </a:pPr>
            <a:r>
              <a:rPr lang="en-GB" sz="1317"/>
              <a:t>Network Configuration:</a:t>
            </a:r>
            <a:endParaRPr sz="1317"/>
          </a:p>
          <a:p>
            <a:pPr indent="0" lvl="0" marL="457200" rtl="0" algn="l">
              <a:lnSpc>
                <a:spcPct val="95000"/>
              </a:lnSpc>
              <a:spcBef>
                <a:spcPts val="1200"/>
              </a:spcBef>
              <a:spcAft>
                <a:spcPts val="0"/>
              </a:spcAft>
              <a:buNone/>
            </a:pPr>
            <a:r>
              <a:rPr lang="en-GB" sz="1317"/>
              <a:t>3 fully connected hidden layers with 100 activations each and last fully connected layer with 10 activations.</a:t>
            </a:r>
            <a:endParaRPr sz="1317"/>
          </a:p>
          <a:p>
            <a:pPr indent="-312261" lvl="0" marL="457200" rtl="0" algn="l">
              <a:lnSpc>
                <a:spcPct val="95000"/>
              </a:lnSpc>
              <a:spcBef>
                <a:spcPts val="1200"/>
              </a:spcBef>
              <a:spcAft>
                <a:spcPts val="0"/>
              </a:spcAft>
              <a:buSzPts val="1318"/>
              <a:buChar char="●"/>
            </a:pPr>
            <a:r>
              <a:rPr lang="en-GB" sz="1317"/>
              <a:t>Evaluation Metric:</a:t>
            </a:r>
            <a:endParaRPr sz="1317"/>
          </a:p>
          <a:p>
            <a:pPr indent="457200" lvl="0" marL="0" rtl="0" algn="l">
              <a:lnSpc>
                <a:spcPct val="95000"/>
              </a:lnSpc>
              <a:spcBef>
                <a:spcPts val="1200"/>
              </a:spcBef>
              <a:spcAft>
                <a:spcPts val="0"/>
              </a:spcAft>
              <a:buNone/>
            </a:pPr>
            <a:r>
              <a:rPr lang="en-GB" sz="1317"/>
              <a:t>Cross entropy loss and accuracy</a:t>
            </a:r>
            <a:endParaRPr sz="1317"/>
          </a:p>
          <a:p>
            <a:pPr indent="0" lvl="0" marL="0" rtl="0" algn="l">
              <a:lnSpc>
                <a:spcPct val="95000"/>
              </a:lnSpc>
              <a:spcBef>
                <a:spcPts val="1200"/>
              </a:spcBef>
              <a:spcAft>
                <a:spcPts val="0"/>
              </a:spcAft>
              <a:buNone/>
            </a:pPr>
            <a:r>
              <a:t/>
            </a:r>
            <a:endParaRPr sz="1317"/>
          </a:p>
          <a:p>
            <a:pPr indent="0" lvl="0" marL="0" rtl="0" algn="l">
              <a:lnSpc>
                <a:spcPct val="95000"/>
              </a:lnSpc>
              <a:spcBef>
                <a:spcPts val="1200"/>
              </a:spcBef>
              <a:spcAft>
                <a:spcPts val="1200"/>
              </a:spcAft>
              <a:buSzPts val="523"/>
              <a:buNone/>
            </a:pPr>
            <a:r>
              <a:t/>
            </a:r>
            <a:endParaRPr sz="1317"/>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6"/>
          <p:cNvSpPr txBox="1"/>
          <p:nvPr>
            <p:ph type="title"/>
          </p:nvPr>
        </p:nvSpPr>
        <p:spPr>
          <a:xfrm>
            <a:off x="729450" y="5777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Experiments: </a:t>
            </a:r>
            <a:r>
              <a:rPr lang="en-GB"/>
              <a:t>ImageNet Classification</a:t>
            </a:r>
            <a:endParaRPr/>
          </a:p>
        </p:txBody>
      </p:sp>
      <p:sp>
        <p:nvSpPr>
          <p:cNvPr id="169" name="Google Shape;169;p26"/>
          <p:cNvSpPr txBox="1"/>
          <p:nvPr>
            <p:ph idx="1" type="body"/>
          </p:nvPr>
        </p:nvSpPr>
        <p:spPr>
          <a:xfrm>
            <a:off x="729450" y="1372050"/>
            <a:ext cx="7688700" cy="31071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lang="en-GB" sz="1317"/>
              <a:t>Batch Normalization was applied to a new variant of inception network which was trained on ImageNet classification task.</a:t>
            </a:r>
            <a:endParaRPr sz="1317"/>
          </a:p>
          <a:p>
            <a:pPr indent="0" lvl="0" marL="0" rtl="0" algn="l">
              <a:lnSpc>
                <a:spcPct val="95000"/>
              </a:lnSpc>
              <a:spcBef>
                <a:spcPts val="1200"/>
              </a:spcBef>
              <a:spcAft>
                <a:spcPts val="0"/>
              </a:spcAft>
              <a:buNone/>
            </a:pPr>
            <a:r>
              <a:rPr b="1" lang="en-GB" sz="1317"/>
              <a:t>Dataset:</a:t>
            </a:r>
            <a:endParaRPr b="1" sz="1317"/>
          </a:p>
          <a:p>
            <a:pPr indent="0" lvl="0" marL="0" rtl="0" algn="l">
              <a:lnSpc>
                <a:spcPct val="95000"/>
              </a:lnSpc>
              <a:spcBef>
                <a:spcPts val="1200"/>
              </a:spcBef>
              <a:spcAft>
                <a:spcPts val="0"/>
              </a:spcAft>
              <a:buNone/>
            </a:pPr>
            <a:r>
              <a:rPr lang="en-GB" sz="1317"/>
              <a:t> Im</a:t>
            </a:r>
            <a:r>
              <a:rPr lang="en-GB" sz="1317"/>
              <a:t>agenet Classification dataset.</a:t>
            </a:r>
            <a:endParaRPr sz="1317"/>
          </a:p>
          <a:p>
            <a:pPr indent="0" lvl="0" marL="0" rtl="0" algn="l">
              <a:lnSpc>
                <a:spcPct val="95000"/>
              </a:lnSpc>
              <a:spcBef>
                <a:spcPts val="1200"/>
              </a:spcBef>
              <a:spcAft>
                <a:spcPts val="0"/>
              </a:spcAft>
              <a:buNone/>
            </a:pPr>
            <a:r>
              <a:rPr b="1" lang="en-GB" sz="1317"/>
              <a:t>Preprocessing:</a:t>
            </a:r>
            <a:endParaRPr b="1" sz="1317"/>
          </a:p>
          <a:p>
            <a:pPr indent="0" lvl="0" marL="0" rtl="0" algn="l">
              <a:lnSpc>
                <a:spcPct val="95000"/>
              </a:lnSpc>
              <a:spcBef>
                <a:spcPts val="1200"/>
              </a:spcBef>
              <a:spcAft>
                <a:spcPts val="0"/>
              </a:spcAft>
              <a:buNone/>
            </a:pPr>
            <a:r>
              <a:rPr lang="en-GB" sz="1317"/>
              <a:t>Preprocessing of dataset is not mentioned in this paper, but several modifications were made in the network.</a:t>
            </a:r>
            <a:endParaRPr sz="1317"/>
          </a:p>
          <a:p>
            <a:pPr indent="0" lvl="0" marL="0" rtl="0" algn="l">
              <a:lnSpc>
                <a:spcPct val="95000"/>
              </a:lnSpc>
              <a:spcBef>
                <a:spcPts val="1200"/>
              </a:spcBef>
              <a:spcAft>
                <a:spcPts val="0"/>
              </a:spcAft>
              <a:buNone/>
            </a:pPr>
            <a:r>
              <a:t/>
            </a:r>
            <a:endParaRPr sz="1317"/>
          </a:p>
          <a:p>
            <a:pPr indent="0" lvl="0" marL="0" rtl="0" algn="l">
              <a:lnSpc>
                <a:spcPct val="95000"/>
              </a:lnSpc>
              <a:spcBef>
                <a:spcPts val="1200"/>
              </a:spcBef>
              <a:spcAft>
                <a:spcPts val="1200"/>
              </a:spcAft>
              <a:buSzPts val="523"/>
              <a:buNone/>
            </a:pPr>
            <a:r>
              <a:t/>
            </a:r>
            <a:endParaRPr sz="1317"/>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7"/>
          <p:cNvSpPr txBox="1"/>
          <p:nvPr>
            <p:ph type="title"/>
          </p:nvPr>
        </p:nvSpPr>
        <p:spPr>
          <a:xfrm>
            <a:off x="729450" y="5777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Result</a:t>
            </a:r>
            <a:endParaRPr/>
          </a:p>
        </p:txBody>
      </p:sp>
      <p:sp>
        <p:nvSpPr>
          <p:cNvPr id="175" name="Google Shape;175;p27"/>
          <p:cNvSpPr txBox="1"/>
          <p:nvPr>
            <p:ph idx="1" type="body"/>
          </p:nvPr>
        </p:nvSpPr>
        <p:spPr>
          <a:xfrm>
            <a:off x="729450" y="1372050"/>
            <a:ext cx="7688700" cy="31071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GB" sz="1317"/>
              <a:t>Comparison:</a:t>
            </a:r>
            <a:endParaRPr b="1" sz="1317"/>
          </a:p>
          <a:p>
            <a:pPr indent="-312261" lvl="0" marL="457200" rtl="0" algn="l">
              <a:lnSpc>
                <a:spcPct val="150000"/>
              </a:lnSpc>
              <a:spcBef>
                <a:spcPts val="1200"/>
              </a:spcBef>
              <a:spcAft>
                <a:spcPts val="0"/>
              </a:spcAft>
              <a:buSzPts val="1318"/>
              <a:buChar char="●"/>
            </a:pPr>
            <a:r>
              <a:rPr lang="en-GB" sz="1317"/>
              <a:t>Batch normalized network had higher t</a:t>
            </a:r>
            <a:r>
              <a:rPr lang="en-GB" sz="1317"/>
              <a:t>est accuracy.</a:t>
            </a:r>
            <a:endParaRPr sz="1317"/>
          </a:p>
          <a:p>
            <a:pPr indent="-312261" lvl="0" marL="457200" rtl="0" algn="l">
              <a:lnSpc>
                <a:spcPct val="150000"/>
              </a:lnSpc>
              <a:spcBef>
                <a:spcPts val="0"/>
              </a:spcBef>
              <a:spcAft>
                <a:spcPts val="0"/>
              </a:spcAft>
              <a:buSzPts val="1318"/>
              <a:buChar char="●"/>
            </a:pPr>
            <a:r>
              <a:rPr lang="en-GB" sz="1317"/>
              <a:t>It was also seen for the original network without batch normalization input distribution changed significantly over time  both in their mean and variance which complicated the training process but in case of batch normalized network, </a:t>
            </a:r>
            <a:r>
              <a:rPr lang="en-GB" sz="1317"/>
              <a:t>this distribution was more stable as the training progressed which aided in training.</a:t>
            </a:r>
            <a:endParaRPr sz="1317"/>
          </a:p>
          <a:p>
            <a:pPr indent="0" lvl="0" marL="0" rtl="0" algn="l">
              <a:lnSpc>
                <a:spcPct val="150000"/>
              </a:lnSpc>
              <a:spcBef>
                <a:spcPts val="1200"/>
              </a:spcBef>
              <a:spcAft>
                <a:spcPts val="0"/>
              </a:spcAft>
              <a:buNone/>
            </a:pPr>
            <a:r>
              <a:t/>
            </a:r>
            <a:endParaRPr sz="1317"/>
          </a:p>
          <a:p>
            <a:pPr indent="0" lvl="0" marL="0" rtl="0" algn="l">
              <a:lnSpc>
                <a:spcPct val="150000"/>
              </a:lnSpc>
              <a:spcBef>
                <a:spcPts val="1200"/>
              </a:spcBef>
              <a:spcAft>
                <a:spcPts val="1200"/>
              </a:spcAft>
              <a:buSzPts val="523"/>
              <a:buNone/>
            </a:pPr>
            <a:r>
              <a:t/>
            </a:r>
            <a:endParaRPr sz="1317"/>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8"/>
          <p:cNvSpPr txBox="1"/>
          <p:nvPr>
            <p:ph type="title"/>
          </p:nvPr>
        </p:nvSpPr>
        <p:spPr>
          <a:xfrm>
            <a:off x="729450" y="5777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Result</a:t>
            </a:r>
            <a:endParaRPr/>
          </a:p>
        </p:txBody>
      </p:sp>
      <p:sp>
        <p:nvSpPr>
          <p:cNvPr id="181" name="Google Shape;181;p28"/>
          <p:cNvSpPr txBox="1"/>
          <p:nvPr>
            <p:ph idx="1" type="body"/>
          </p:nvPr>
        </p:nvSpPr>
        <p:spPr>
          <a:xfrm>
            <a:off x="729450" y="1372050"/>
            <a:ext cx="7688700" cy="31071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GB" sz="1317"/>
              <a:t>Comparison:</a:t>
            </a:r>
            <a:endParaRPr b="1" sz="1317"/>
          </a:p>
          <a:p>
            <a:pPr indent="-312261" lvl="0" marL="457200" rtl="0" algn="l">
              <a:lnSpc>
                <a:spcPct val="150000"/>
              </a:lnSpc>
              <a:spcBef>
                <a:spcPts val="1200"/>
              </a:spcBef>
              <a:spcAft>
                <a:spcPts val="0"/>
              </a:spcAft>
              <a:buSzPts val="1318"/>
              <a:buChar char="●"/>
            </a:pPr>
            <a:r>
              <a:rPr lang="en-GB" sz="1317"/>
              <a:t>Batch normalized network had higher test accuracy.</a:t>
            </a:r>
            <a:endParaRPr sz="1317"/>
          </a:p>
          <a:p>
            <a:pPr indent="-312261" lvl="0" marL="457200" rtl="0" algn="l">
              <a:lnSpc>
                <a:spcPct val="150000"/>
              </a:lnSpc>
              <a:spcBef>
                <a:spcPts val="0"/>
              </a:spcBef>
              <a:spcAft>
                <a:spcPts val="0"/>
              </a:spcAft>
              <a:buSzPts val="1318"/>
              <a:buChar char="●"/>
            </a:pPr>
            <a:r>
              <a:rPr lang="en-GB" sz="1317"/>
              <a:t>It was also seen for the original network without batch normalization input distribution changed significantly over time  both in their mean and variance which complicated the training process but in case of batch normalized network, this distribution was more stable as the training progressed which aided in training.</a:t>
            </a:r>
            <a:endParaRPr sz="1317"/>
          </a:p>
          <a:p>
            <a:pPr indent="0" lvl="0" marL="0" rtl="0" algn="l">
              <a:lnSpc>
                <a:spcPct val="150000"/>
              </a:lnSpc>
              <a:spcBef>
                <a:spcPts val="1200"/>
              </a:spcBef>
              <a:spcAft>
                <a:spcPts val="0"/>
              </a:spcAft>
              <a:buNone/>
            </a:pPr>
            <a:r>
              <a:t/>
            </a:r>
            <a:endParaRPr sz="1317"/>
          </a:p>
          <a:p>
            <a:pPr indent="0" lvl="0" marL="0" rtl="0" algn="l">
              <a:lnSpc>
                <a:spcPct val="150000"/>
              </a:lnSpc>
              <a:spcBef>
                <a:spcPts val="1200"/>
              </a:spcBef>
              <a:spcAft>
                <a:spcPts val="1200"/>
              </a:spcAft>
              <a:buSzPts val="523"/>
              <a:buNone/>
            </a:pPr>
            <a:r>
              <a:t/>
            </a:r>
            <a:endParaRPr sz="1317"/>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9"/>
          <p:cNvSpPr txBox="1"/>
          <p:nvPr>
            <p:ph type="title"/>
          </p:nvPr>
        </p:nvSpPr>
        <p:spPr>
          <a:xfrm>
            <a:off x="727650" y="5855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Result:</a:t>
            </a:r>
            <a:endParaRPr/>
          </a:p>
        </p:txBody>
      </p:sp>
      <p:pic>
        <p:nvPicPr>
          <p:cNvPr id="187" name="Google Shape;187;p29"/>
          <p:cNvPicPr preferRelativeResize="0"/>
          <p:nvPr/>
        </p:nvPicPr>
        <p:blipFill>
          <a:blip r:embed="rId3">
            <a:alphaModFix/>
          </a:blip>
          <a:stretch>
            <a:fillRect/>
          </a:stretch>
        </p:blipFill>
        <p:spPr>
          <a:xfrm>
            <a:off x="2032575" y="1785450"/>
            <a:ext cx="5078849" cy="3076900"/>
          </a:xfrm>
          <a:prstGeom prst="rect">
            <a:avLst/>
          </a:prstGeom>
          <a:noFill/>
          <a:ln>
            <a:noFill/>
          </a:ln>
        </p:spPr>
      </p:pic>
      <p:sp>
        <p:nvSpPr>
          <p:cNvPr id="188" name="Google Shape;188;p29"/>
          <p:cNvSpPr txBox="1"/>
          <p:nvPr>
            <p:ph idx="1" type="body"/>
          </p:nvPr>
        </p:nvSpPr>
        <p:spPr>
          <a:xfrm>
            <a:off x="727650" y="1372075"/>
            <a:ext cx="7688700" cy="535200"/>
          </a:xfrm>
          <a:prstGeom prst="rect">
            <a:avLst/>
          </a:prstGeom>
        </p:spPr>
        <p:txBody>
          <a:bodyPr anchorCtr="0" anchor="t" bIns="91425" lIns="91425" spcFirstLastPara="1" rIns="91425" wrap="square" tIns="91425">
            <a:noAutofit/>
          </a:bodyPr>
          <a:lstStyle/>
          <a:p>
            <a:pPr indent="0" lvl="0" marL="457200" rtl="0" algn="l">
              <a:lnSpc>
                <a:spcPct val="150000"/>
              </a:lnSpc>
              <a:spcBef>
                <a:spcPts val="0"/>
              </a:spcBef>
              <a:spcAft>
                <a:spcPts val="0"/>
              </a:spcAft>
              <a:buNone/>
            </a:pPr>
            <a:r>
              <a:rPr lang="en-GB"/>
              <a:t>Figure: </a:t>
            </a:r>
            <a:r>
              <a:rPr lang="en-GB"/>
              <a:t>the number of training steps required to reach the maximum accuracy of Inception (72.2%)</a:t>
            </a:r>
            <a:endParaRPr/>
          </a:p>
          <a:p>
            <a:pPr indent="0" lvl="0" marL="0" rtl="0" algn="l">
              <a:lnSpc>
                <a:spcPct val="150000"/>
              </a:lnSpc>
              <a:spcBef>
                <a:spcPts val="1200"/>
              </a:spcBef>
              <a:spcAft>
                <a:spcPts val="12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0"/>
          <p:cNvSpPr txBox="1"/>
          <p:nvPr>
            <p:ph type="title"/>
          </p:nvPr>
        </p:nvSpPr>
        <p:spPr>
          <a:xfrm>
            <a:off x="729450" y="5948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Limitations</a:t>
            </a:r>
            <a:endParaRPr/>
          </a:p>
        </p:txBody>
      </p:sp>
      <p:sp>
        <p:nvSpPr>
          <p:cNvPr id="194" name="Google Shape;194;p30"/>
          <p:cNvSpPr txBox="1"/>
          <p:nvPr>
            <p:ph idx="1" type="body"/>
          </p:nvPr>
        </p:nvSpPr>
        <p:spPr>
          <a:xfrm>
            <a:off x="727650" y="1372075"/>
            <a:ext cx="7688700" cy="22611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SzPts val="1300"/>
              <a:buChar char="●"/>
            </a:pPr>
            <a:r>
              <a:rPr lang="en-GB"/>
              <a:t>Paper doesn’t talk about limitations in algorithms like RNNs, Online Learning</a:t>
            </a:r>
            <a:endParaRPr/>
          </a:p>
          <a:p>
            <a:pPr indent="-311150" lvl="0" marL="457200" rtl="0" algn="l">
              <a:lnSpc>
                <a:spcPct val="150000"/>
              </a:lnSpc>
              <a:spcBef>
                <a:spcPts val="0"/>
              </a:spcBef>
              <a:spcAft>
                <a:spcPts val="0"/>
              </a:spcAft>
              <a:buSzPts val="1300"/>
              <a:buChar char="●"/>
            </a:pPr>
            <a:r>
              <a:rPr lang="en-GB"/>
              <a:t>Performance in small mini batches aren’t discussed.</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1"/>
          <p:cNvSpPr txBox="1"/>
          <p:nvPr>
            <p:ph type="title"/>
          </p:nvPr>
        </p:nvSpPr>
        <p:spPr>
          <a:xfrm>
            <a:off x="727650" y="2304150"/>
            <a:ext cx="76887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727650" y="6288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Table of Contents</a:t>
            </a:r>
            <a:endParaRPr/>
          </a:p>
        </p:txBody>
      </p:sp>
      <p:sp>
        <p:nvSpPr>
          <p:cNvPr id="92" name="Google Shape;92;p14"/>
          <p:cNvSpPr txBox="1"/>
          <p:nvPr>
            <p:ph idx="1" type="body"/>
          </p:nvPr>
        </p:nvSpPr>
        <p:spPr>
          <a:xfrm>
            <a:off x="727650" y="1482775"/>
            <a:ext cx="7688700" cy="2261100"/>
          </a:xfrm>
          <a:prstGeom prst="rect">
            <a:avLst/>
          </a:prstGeom>
        </p:spPr>
        <p:txBody>
          <a:bodyPr anchorCtr="0" anchor="t" bIns="91425" lIns="91425" spcFirstLastPara="1" rIns="91425" wrap="square" tIns="91425">
            <a:normAutofit/>
          </a:bodyPr>
          <a:lstStyle/>
          <a:p>
            <a:pPr indent="0" lvl="0" marL="457200" rtl="0" algn="l">
              <a:lnSpc>
                <a:spcPct val="150000"/>
              </a:lnSpc>
              <a:spcBef>
                <a:spcPts val="0"/>
              </a:spcBef>
              <a:spcAft>
                <a:spcPts val="0"/>
              </a:spcAft>
              <a:buNone/>
            </a:pPr>
            <a:r>
              <a:rPr b="1" lang="en-GB"/>
              <a:t>Problem Statement</a:t>
            </a:r>
            <a:endParaRPr b="1"/>
          </a:p>
          <a:p>
            <a:pPr indent="0" lvl="0" marL="457200" rtl="0" algn="l">
              <a:lnSpc>
                <a:spcPct val="150000"/>
              </a:lnSpc>
              <a:spcBef>
                <a:spcPts val="1200"/>
              </a:spcBef>
              <a:spcAft>
                <a:spcPts val="0"/>
              </a:spcAft>
              <a:buNone/>
            </a:pPr>
            <a:r>
              <a:rPr b="1" lang="en-GB"/>
              <a:t>Current Approach</a:t>
            </a:r>
            <a:endParaRPr b="1"/>
          </a:p>
          <a:p>
            <a:pPr indent="0" lvl="0" marL="457200" rtl="0" algn="l">
              <a:lnSpc>
                <a:spcPct val="150000"/>
              </a:lnSpc>
              <a:spcBef>
                <a:spcPts val="1200"/>
              </a:spcBef>
              <a:spcAft>
                <a:spcPts val="0"/>
              </a:spcAft>
              <a:buNone/>
            </a:pPr>
            <a:r>
              <a:rPr b="1" lang="en-GB"/>
              <a:t>Experimentation</a:t>
            </a:r>
            <a:endParaRPr b="1"/>
          </a:p>
          <a:p>
            <a:pPr indent="0" lvl="0" marL="457200" rtl="0" algn="l">
              <a:lnSpc>
                <a:spcPct val="150000"/>
              </a:lnSpc>
              <a:spcBef>
                <a:spcPts val="1200"/>
              </a:spcBef>
              <a:spcAft>
                <a:spcPts val="0"/>
              </a:spcAft>
              <a:buNone/>
            </a:pPr>
            <a:r>
              <a:rPr b="1" lang="en-GB"/>
              <a:t>Results</a:t>
            </a:r>
            <a:endParaRPr b="1"/>
          </a:p>
          <a:p>
            <a:pPr indent="0" lvl="0" marL="457200" rtl="0" algn="l">
              <a:lnSpc>
                <a:spcPct val="150000"/>
              </a:lnSpc>
              <a:spcBef>
                <a:spcPts val="1200"/>
              </a:spcBef>
              <a:spcAft>
                <a:spcPts val="1200"/>
              </a:spcAft>
              <a:buNone/>
            </a:pPr>
            <a:r>
              <a:rPr b="1" lang="en-GB"/>
              <a:t>Limitations</a:t>
            </a:r>
            <a:endParaRPr b="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727650" y="6288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Problem Statement</a:t>
            </a:r>
            <a:endParaRPr/>
          </a:p>
        </p:txBody>
      </p:sp>
      <p:sp>
        <p:nvSpPr>
          <p:cNvPr id="98" name="Google Shape;98;p15"/>
          <p:cNvSpPr txBox="1"/>
          <p:nvPr>
            <p:ph idx="1" type="body"/>
          </p:nvPr>
        </p:nvSpPr>
        <p:spPr>
          <a:xfrm>
            <a:off x="727650" y="1482775"/>
            <a:ext cx="7688700" cy="22611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lang="en-GB"/>
              <a:t>The paper tries to solve following problems:</a:t>
            </a:r>
            <a:endParaRPr/>
          </a:p>
          <a:p>
            <a:pPr indent="-311150" lvl="0" marL="457200" rtl="0" algn="l">
              <a:lnSpc>
                <a:spcPct val="150000"/>
              </a:lnSpc>
              <a:spcBef>
                <a:spcPts val="1200"/>
              </a:spcBef>
              <a:spcAft>
                <a:spcPts val="0"/>
              </a:spcAft>
              <a:buSzPts val="1300"/>
              <a:buAutoNum type="arabicPeriod"/>
            </a:pPr>
            <a:r>
              <a:rPr lang="en-GB"/>
              <a:t>Internal Covariate Shift</a:t>
            </a:r>
            <a:endParaRPr/>
          </a:p>
          <a:p>
            <a:pPr indent="-311150" lvl="0" marL="457200" rtl="0" algn="l">
              <a:lnSpc>
                <a:spcPct val="150000"/>
              </a:lnSpc>
              <a:spcBef>
                <a:spcPts val="0"/>
              </a:spcBef>
              <a:spcAft>
                <a:spcPts val="0"/>
              </a:spcAft>
              <a:buSzPts val="1300"/>
              <a:buAutoNum type="arabicPeriod"/>
            </a:pPr>
            <a:r>
              <a:rPr lang="en-GB"/>
              <a:t>Convergence of the model</a:t>
            </a:r>
            <a:endParaRPr/>
          </a:p>
          <a:p>
            <a:pPr indent="0" lvl="0" marL="457200" rtl="0" algn="l">
              <a:lnSpc>
                <a:spcPct val="150000"/>
              </a:lnSpc>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727650" y="5948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Internal Covariate Shift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04" name="Google Shape;104;p16"/>
          <p:cNvSpPr txBox="1"/>
          <p:nvPr>
            <p:ph idx="1" type="body"/>
          </p:nvPr>
        </p:nvSpPr>
        <p:spPr>
          <a:xfrm>
            <a:off x="727650" y="1363550"/>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a:t>C</a:t>
            </a:r>
            <a:r>
              <a:rPr lang="en-GB"/>
              <a:t>hange in the distribution of network activations due to the change in network parameters during training</a:t>
            </a:r>
            <a:endParaRPr/>
          </a:p>
          <a:p>
            <a:pPr indent="-311150" lvl="0" marL="457200" rtl="0" algn="l">
              <a:spcBef>
                <a:spcPts val="0"/>
              </a:spcBef>
              <a:spcAft>
                <a:spcPts val="0"/>
              </a:spcAft>
              <a:buSzPts val="1300"/>
              <a:buChar char="●"/>
            </a:pPr>
            <a:r>
              <a:rPr lang="en-GB"/>
              <a:t>When input distribution changes, hidden layers try to learn to adapt to the new distribution.</a:t>
            </a:r>
            <a:endParaRPr/>
          </a:p>
        </p:txBody>
      </p:sp>
      <p:pic>
        <p:nvPicPr>
          <p:cNvPr id="105" name="Google Shape;105;p16"/>
          <p:cNvPicPr preferRelativeResize="0"/>
          <p:nvPr/>
        </p:nvPicPr>
        <p:blipFill>
          <a:blip r:embed="rId3">
            <a:alphaModFix/>
          </a:blip>
          <a:stretch>
            <a:fillRect/>
          </a:stretch>
        </p:blipFill>
        <p:spPr>
          <a:xfrm>
            <a:off x="1343025" y="2252050"/>
            <a:ext cx="6457950" cy="2819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5437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Current Approach - Mathematical Formulation</a:t>
            </a:r>
            <a:endParaRPr/>
          </a:p>
        </p:txBody>
      </p:sp>
      <p:sp>
        <p:nvSpPr>
          <p:cNvPr id="111" name="Google Shape;111;p17"/>
          <p:cNvSpPr txBox="1"/>
          <p:nvPr>
            <p:ph idx="1" type="body"/>
          </p:nvPr>
        </p:nvSpPr>
        <p:spPr>
          <a:xfrm>
            <a:off x="727650" y="1363550"/>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A</a:t>
            </a:r>
            <a:r>
              <a:rPr lang="en-GB"/>
              <a:t> simple network is considered as: </a:t>
            </a:r>
            <a:endParaRPr/>
          </a:p>
          <a:p>
            <a:pPr indent="0" lvl="0" marL="0" rtl="0" algn="l">
              <a:spcBef>
                <a:spcPts val="1200"/>
              </a:spcBef>
              <a:spcAft>
                <a:spcPts val="0"/>
              </a:spcAft>
              <a:buNone/>
            </a:pPr>
            <a:r>
              <a:rPr lang="en-GB"/>
              <a:t>ℓ = F2(F1(u, Θ1), Θ2)</a:t>
            </a:r>
            <a:endParaRPr/>
          </a:p>
          <a:p>
            <a:pPr indent="0" lvl="0" marL="0" rtl="0" algn="l">
              <a:spcBef>
                <a:spcPts val="1200"/>
              </a:spcBef>
              <a:spcAft>
                <a:spcPts val="0"/>
              </a:spcAft>
              <a:buNone/>
            </a:pPr>
            <a:r>
              <a:rPr lang="en-GB"/>
              <a:t>where F1 and F2 are arbitrary transformations, and the parameters Θ 1 , Θ 2 are to be learned to minimize the loss ℓ.</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729450" y="5539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Current Approach: Architecture</a:t>
            </a:r>
            <a:endParaRPr/>
          </a:p>
        </p:txBody>
      </p:sp>
      <p:sp>
        <p:nvSpPr>
          <p:cNvPr id="117" name="Google Shape;117;p18"/>
          <p:cNvSpPr txBox="1"/>
          <p:nvPr>
            <p:ph idx="1" type="body"/>
          </p:nvPr>
        </p:nvSpPr>
        <p:spPr>
          <a:xfrm>
            <a:off x="729450" y="1377000"/>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Image: Batch Normalization Architecture with batch size =3</a:t>
            </a:r>
            <a:endParaRPr/>
          </a:p>
        </p:txBody>
      </p:sp>
      <p:pic>
        <p:nvPicPr>
          <p:cNvPr id="118" name="Google Shape;118;p18"/>
          <p:cNvPicPr preferRelativeResize="0"/>
          <p:nvPr/>
        </p:nvPicPr>
        <p:blipFill>
          <a:blip r:embed="rId3">
            <a:alphaModFix/>
          </a:blip>
          <a:stretch>
            <a:fillRect/>
          </a:stretch>
        </p:blipFill>
        <p:spPr>
          <a:xfrm>
            <a:off x="1835350" y="1952463"/>
            <a:ext cx="5476875" cy="28098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729450" y="5948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Current Approach: Algorithm</a:t>
            </a:r>
            <a:endParaRPr/>
          </a:p>
        </p:txBody>
      </p:sp>
      <p:sp>
        <p:nvSpPr>
          <p:cNvPr id="124" name="Google Shape;124;p19"/>
          <p:cNvSpPr txBox="1"/>
          <p:nvPr>
            <p:ph idx="1" type="body"/>
          </p:nvPr>
        </p:nvSpPr>
        <p:spPr>
          <a:xfrm>
            <a:off x="729450" y="1406125"/>
            <a:ext cx="7688700" cy="3735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275"/>
              <a:buNone/>
            </a:pPr>
            <a:r>
              <a:rPr b="1" lang="en-GB" sz="1225"/>
              <a:t>Algorithm 1 </a:t>
            </a:r>
            <a:r>
              <a:rPr lang="en-GB" sz="1225"/>
              <a:t>Batch Normalizing Transform, applied to activation  </a:t>
            </a:r>
            <a:r>
              <a:rPr lang="en-GB" sz="1225">
                <a:latin typeface="Lobster"/>
                <a:ea typeface="Lobster"/>
                <a:cs typeface="Lobster"/>
                <a:sym typeface="Lobster"/>
              </a:rPr>
              <a:t>x</a:t>
            </a:r>
            <a:r>
              <a:rPr lang="en-GB" sz="1225"/>
              <a:t>  over a mini-batch(</a:t>
            </a:r>
            <a:r>
              <a:rPr b="1" lang="en-GB" sz="1225"/>
              <a:t>Forward Propagation</a:t>
            </a:r>
            <a:r>
              <a:rPr lang="en-GB" sz="1225"/>
              <a:t>).</a:t>
            </a:r>
            <a:endParaRPr sz="1225"/>
          </a:p>
          <a:p>
            <a:pPr indent="0" lvl="0" marL="0" rtl="0" algn="l">
              <a:lnSpc>
                <a:spcPct val="95000"/>
              </a:lnSpc>
              <a:spcBef>
                <a:spcPts val="1200"/>
              </a:spcBef>
              <a:spcAft>
                <a:spcPts val="1200"/>
              </a:spcAft>
              <a:buSzPts val="275"/>
              <a:buNone/>
            </a:pPr>
            <a:r>
              <a:t/>
            </a:r>
            <a:endParaRPr sz="1225"/>
          </a:p>
        </p:txBody>
      </p:sp>
      <p:pic>
        <p:nvPicPr>
          <p:cNvPr id="125" name="Google Shape;125;p19"/>
          <p:cNvPicPr preferRelativeResize="0"/>
          <p:nvPr/>
        </p:nvPicPr>
        <p:blipFill>
          <a:blip r:embed="rId3">
            <a:alphaModFix/>
          </a:blip>
          <a:stretch>
            <a:fillRect/>
          </a:stretch>
        </p:blipFill>
        <p:spPr>
          <a:xfrm>
            <a:off x="2621613" y="1944199"/>
            <a:ext cx="3900775" cy="27341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0"/>
          <p:cNvSpPr txBox="1"/>
          <p:nvPr>
            <p:ph type="title"/>
          </p:nvPr>
        </p:nvSpPr>
        <p:spPr>
          <a:xfrm>
            <a:off x="727650" y="6629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Current Approach: Algorithm</a:t>
            </a:r>
            <a:endParaRPr/>
          </a:p>
          <a:p>
            <a:pPr indent="0" lvl="0" marL="0" rtl="0" algn="l">
              <a:spcBef>
                <a:spcPts val="0"/>
              </a:spcBef>
              <a:spcAft>
                <a:spcPts val="0"/>
              </a:spcAft>
              <a:buNone/>
            </a:pPr>
            <a:r>
              <a:t/>
            </a:r>
            <a:endParaRPr/>
          </a:p>
        </p:txBody>
      </p:sp>
      <p:sp>
        <p:nvSpPr>
          <p:cNvPr id="131" name="Google Shape;131;p20"/>
          <p:cNvSpPr txBox="1"/>
          <p:nvPr>
            <p:ph idx="1" type="body"/>
          </p:nvPr>
        </p:nvSpPr>
        <p:spPr>
          <a:xfrm>
            <a:off x="727650" y="1397625"/>
            <a:ext cx="7688700" cy="3166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GB" sz="1225"/>
              <a:t>Algorithm 1 </a:t>
            </a:r>
            <a:r>
              <a:rPr lang="en-GB" sz="1225"/>
              <a:t>Batch Normalizing Transform, applied to activation  </a:t>
            </a:r>
            <a:r>
              <a:rPr lang="en-GB" sz="1225">
                <a:latin typeface="Lobster"/>
                <a:ea typeface="Lobster"/>
                <a:cs typeface="Lobster"/>
                <a:sym typeface="Lobster"/>
              </a:rPr>
              <a:t>x</a:t>
            </a:r>
            <a:r>
              <a:rPr lang="en-GB" sz="1225"/>
              <a:t>  over a mini-batch(</a:t>
            </a:r>
            <a:r>
              <a:rPr b="1" lang="en-GB"/>
              <a:t>Backpropagation</a:t>
            </a:r>
            <a:r>
              <a:rPr lang="en-GB"/>
              <a:t>)</a:t>
            </a:r>
            <a:endParaRPr/>
          </a:p>
        </p:txBody>
      </p:sp>
      <p:pic>
        <p:nvPicPr>
          <p:cNvPr id="132" name="Google Shape;132;p20"/>
          <p:cNvPicPr preferRelativeResize="0"/>
          <p:nvPr/>
        </p:nvPicPr>
        <p:blipFill>
          <a:blip r:embed="rId3">
            <a:alphaModFix/>
          </a:blip>
          <a:stretch>
            <a:fillRect/>
          </a:stretch>
        </p:blipFill>
        <p:spPr>
          <a:xfrm>
            <a:off x="2486025" y="2016775"/>
            <a:ext cx="4171950" cy="2438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1"/>
          <p:cNvSpPr txBox="1"/>
          <p:nvPr>
            <p:ph type="title"/>
          </p:nvPr>
        </p:nvSpPr>
        <p:spPr>
          <a:xfrm>
            <a:off x="729450" y="6118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Current Approach: Algorithm</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38" name="Google Shape;138;p21"/>
          <p:cNvSpPr txBox="1"/>
          <p:nvPr>
            <p:ph idx="1" type="body"/>
          </p:nvPr>
        </p:nvSpPr>
        <p:spPr>
          <a:xfrm>
            <a:off x="524300" y="2571750"/>
            <a:ext cx="3810900" cy="947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GB" sz="1200"/>
              <a:t>Algorithm 2 </a:t>
            </a:r>
            <a:r>
              <a:rPr lang="en-GB" sz="1200"/>
              <a:t>Training a Batch-Normalized Network</a:t>
            </a:r>
            <a:endParaRPr sz="1200"/>
          </a:p>
        </p:txBody>
      </p:sp>
      <p:pic>
        <p:nvPicPr>
          <p:cNvPr id="139" name="Google Shape;139;p21"/>
          <p:cNvPicPr preferRelativeResize="0"/>
          <p:nvPr/>
        </p:nvPicPr>
        <p:blipFill>
          <a:blip r:embed="rId3">
            <a:alphaModFix/>
          </a:blip>
          <a:stretch>
            <a:fillRect/>
          </a:stretch>
        </p:blipFill>
        <p:spPr>
          <a:xfrm>
            <a:off x="4335200" y="1441200"/>
            <a:ext cx="4027250" cy="37063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