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T Sans Narrow"/>
      <p:regular r:id="rId16"/>
      <p:bold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TSansNarrow-bold.fntdata"/><Relationship Id="rId16" Type="http://schemas.openxmlformats.org/officeDocument/2006/relationships/font" Target="fonts/PTSansNarrow-regular.fntdata"/><Relationship Id="rId5" Type="http://schemas.openxmlformats.org/officeDocument/2006/relationships/notesMaster" Target="notesMasters/notesMaster1.xml"/><Relationship Id="rId19" Type="http://schemas.openxmlformats.org/officeDocument/2006/relationships/font" Target="fonts/OpenSans-bold.fntdata"/><Relationship Id="rId6" Type="http://schemas.openxmlformats.org/officeDocument/2006/relationships/slide" Target="slides/slide1.xml"/><Relationship Id="rId18"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caef3acb7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caef3acb7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caef3acb7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caef3acb7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caef3acb7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caef3acb7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caef3acb7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caef3acb7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caef3acb7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caef3acb7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caef3acb7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caef3acb7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caef3acb74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caef3acb7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caef3acb74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caef3acb74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caef3acb7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caef3acb7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Nepali Digits Classification</a:t>
            </a:r>
            <a:endParaRPr/>
          </a:p>
        </p:txBody>
      </p:sp>
      <p:sp>
        <p:nvSpPr>
          <p:cNvPr id="67" name="Google Shape;67;p13"/>
          <p:cNvSpPr txBox="1"/>
          <p:nvPr>
            <p:ph idx="1" type="subTitle"/>
          </p:nvPr>
        </p:nvSpPr>
        <p:spPr>
          <a:xfrm>
            <a:off x="2136750" y="140939"/>
            <a:ext cx="4870500" cy="792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GB"/>
              <a:t>Title Defence</a:t>
            </a:r>
            <a:endParaRPr/>
          </a:p>
          <a:p>
            <a:pPr indent="0" lvl="0" marL="0" rtl="0" algn="ctr">
              <a:spcBef>
                <a:spcPts val="0"/>
              </a:spcBef>
              <a:spcAft>
                <a:spcPts val="0"/>
              </a:spcAft>
              <a:buNone/>
            </a:pPr>
            <a:r>
              <a:rPr lang="en-GB"/>
              <a:t>On</a:t>
            </a:r>
            <a:endParaRPr/>
          </a:p>
        </p:txBody>
      </p:sp>
      <p:sp>
        <p:nvSpPr>
          <p:cNvPr id="68" name="Google Shape;68;p13"/>
          <p:cNvSpPr txBox="1"/>
          <p:nvPr/>
        </p:nvSpPr>
        <p:spPr>
          <a:xfrm>
            <a:off x="1709400" y="2968575"/>
            <a:ext cx="59601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u="sng">
                <a:latin typeface="Open Sans"/>
                <a:ea typeface="Open Sans"/>
                <a:cs typeface="Open Sans"/>
                <a:sym typeface="Open Sans"/>
              </a:rPr>
              <a:t>Presented By:</a:t>
            </a:r>
            <a:endParaRPr b="1" u="sng">
              <a:latin typeface="Open Sans"/>
              <a:ea typeface="Open Sans"/>
              <a:cs typeface="Open Sans"/>
              <a:sym typeface="Open Sans"/>
            </a:endParaRPr>
          </a:p>
          <a:p>
            <a:pPr indent="0" lvl="0" marL="0" rtl="0" algn="ctr">
              <a:spcBef>
                <a:spcPts val="0"/>
              </a:spcBef>
              <a:spcAft>
                <a:spcPts val="0"/>
              </a:spcAft>
              <a:buNone/>
            </a:pPr>
            <a:r>
              <a:rPr lang="en-GB">
                <a:latin typeface="Open Sans"/>
                <a:ea typeface="Open Sans"/>
                <a:cs typeface="Open Sans"/>
                <a:sym typeface="Open Sans"/>
              </a:rPr>
              <a:t>Aashish Pokharel</a:t>
            </a:r>
            <a:endParaRPr>
              <a:latin typeface="Open Sans"/>
              <a:ea typeface="Open Sans"/>
              <a:cs typeface="Open Sans"/>
              <a:sym typeface="Open Sans"/>
            </a:endParaRPr>
          </a:p>
          <a:p>
            <a:pPr indent="0" lvl="0" marL="0" rtl="0" algn="ctr">
              <a:spcBef>
                <a:spcPts val="0"/>
              </a:spcBef>
              <a:spcAft>
                <a:spcPts val="0"/>
              </a:spcAft>
              <a:buNone/>
            </a:pPr>
            <a:r>
              <a:rPr lang="en-GB">
                <a:latin typeface="Open Sans"/>
                <a:ea typeface="Open Sans"/>
                <a:cs typeface="Open Sans"/>
                <a:sym typeface="Open Sans"/>
              </a:rPr>
              <a:t>Milan Chaudhary</a:t>
            </a:r>
            <a:endParaRPr>
              <a:latin typeface="Open Sans"/>
              <a:ea typeface="Open Sans"/>
              <a:cs typeface="Open Sans"/>
              <a:sym typeface="Open Sans"/>
            </a:endParaRPr>
          </a:p>
          <a:p>
            <a:pPr indent="0" lvl="0" marL="0" rtl="0" algn="ctr">
              <a:spcBef>
                <a:spcPts val="0"/>
              </a:spcBef>
              <a:spcAft>
                <a:spcPts val="0"/>
              </a:spcAft>
              <a:buNone/>
            </a:pPr>
            <a:r>
              <a:rPr lang="en-GB">
                <a:latin typeface="Open Sans"/>
                <a:ea typeface="Open Sans"/>
                <a:cs typeface="Open Sans"/>
                <a:sym typeface="Open Sans"/>
              </a:rPr>
              <a:t>Shreedhar Ghimire</a:t>
            </a:r>
            <a:endParaRPr>
              <a:latin typeface="Open Sans"/>
              <a:ea typeface="Open Sans"/>
              <a:cs typeface="Open Sans"/>
              <a:sym typeface="Open Sans"/>
            </a:endParaRPr>
          </a:p>
        </p:txBody>
      </p:sp>
      <p:sp>
        <p:nvSpPr>
          <p:cNvPr id="69" name="Google Shape;69;p13"/>
          <p:cNvSpPr txBox="1"/>
          <p:nvPr/>
        </p:nvSpPr>
        <p:spPr>
          <a:xfrm>
            <a:off x="2491650" y="4708500"/>
            <a:ext cx="4395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Open Sans"/>
                <a:ea typeface="Open Sans"/>
                <a:cs typeface="Open Sans"/>
                <a:sym typeface="Open Sans"/>
              </a:rPr>
              <a:t>January, 2023</a:t>
            </a: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2421525"/>
            <a:ext cx="8520600" cy="707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Overview</a:t>
            </a:r>
            <a:endParaRPr/>
          </a:p>
        </p:txBody>
      </p:sp>
      <p:sp>
        <p:nvSpPr>
          <p:cNvPr id="75" name="Google Shape;75;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lnSpc>
                <a:spcPct val="150000"/>
              </a:lnSpc>
              <a:spcBef>
                <a:spcPts val="1200"/>
              </a:spcBef>
              <a:spcAft>
                <a:spcPts val="0"/>
              </a:spcAft>
              <a:buSzPts val="1800"/>
              <a:buChar char="●"/>
            </a:pPr>
            <a:r>
              <a:rPr lang="en-GB"/>
              <a:t>Literature Review</a:t>
            </a:r>
            <a:endParaRPr/>
          </a:p>
          <a:p>
            <a:pPr indent="-342900" lvl="0" marL="457200" rtl="0" algn="l">
              <a:lnSpc>
                <a:spcPct val="150000"/>
              </a:lnSpc>
              <a:spcBef>
                <a:spcPts val="0"/>
              </a:spcBef>
              <a:spcAft>
                <a:spcPts val="0"/>
              </a:spcAft>
              <a:buSzPts val="1800"/>
              <a:buChar char="●"/>
            </a:pPr>
            <a:r>
              <a:rPr lang="en-GB"/>
              <a:t>Why “Nepali Digits Classification”?</a:t>
            </a:r>
            <a:endParaRPr/>
          </a:p>
          <a:p>
            <a:pPr indent="-342900" lvl="0" marL="457200" rtl="0" algn="l">
              <a:lnSpc>
                <a:spcPct val="150000"/>
              </a:lnSpc>
              <a:spcBef>
                <a:spcPts val="0"/>
              </a:spcBef>
              <a:spcAft>
                <a:spcPts val="0"/>
              </a:spcAft>
              <a:buSzPts val="1800"/>
              <a:buChar char="●"/>
            </a:pPr>
            <a:r>
              <a:rPr lang="en-GB"/>
              <a:t>System/Algorithm Overview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Literature Review: Neural Networks</a:t>
            </a:r>
            <a:endParaRPr/>
          </a:p>
        </p:txBody>
      </p:sp>
      <p:sp>
        <p:nvSpPr>
          <p:cNvPr id="81" name="Google Shape;81;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just">
              <a:lnSpc>
                <a:spcPct val="100000"/>
              </a:lnSpc>
              <a:spcBef>
                <a:spcPts val="0"/>
              </a:spcBef>
              <a:spcAft>
                <a:spcPts val="0"/>
              </a:spcAft>
              <a:buSzPts val="1800"/>
              <a:buChar char="●"/>
            </a:pPr>
            <a:r>
              <a:rPr lang="en-GB" sz="1200">
                <a:solidFill>
                  <a:srgbClr val="000000"/>
                </a:solidFill>
                <a:latin typeface="Times New Roman"/>
                <a:ea typeface="Times New Roman"/>
                <a:cs typeface="Times New Roman"/>
                <a:sym typeface="Times New Roman"/>
              </a:rPr>
              <a:t>Handwritten digit classification using Neural Networks has been a topic of research for a long time. It has seen a lot of progress in the recent years due to availability of resources for the computation.</a:t>
            </a:r>
            <a:endParaRPr sz="1200">
              <a:solidFill>
                <a:srgbClr val="000000"/>
              </a:solidFill>
              <a:latin typeface="Times New Roman"/>
              <a:ea typeface="Times New Roman"/>
              <a:cs typeface="Times New Roman"/>
              <a:sym typeface="Times New Roman"/>
            </a:endParaRPr>
          </a:p>
          <a:p>
            <a:pPr indent="-342900" lvl="0" marL="457200" rtl="0" algn="just">
              <a:lnSpc>
                <a:spcPct val="100000"/>
              </a:lnSpc>
              <a:spcBef>
                <a:spcPts val="0"/>
              </a:spcBef>
              <a:spcAft>
                <a:spcPts val="0"/>
              </a:spcAft>
              <a:buSzPts val="1800"/>
              <a:buChar char="●"/>
            </a:pPr>
            <a:r>
              <a:rPr lang="en-GB" sz="1200">
                <a:solidFill>
                  <a:srgbClr val="000000"/>
                </a:solidFill>
                <a:latin typeface="Times New Roman"/>
                <a:ea typeface="Times New Roman"/>
                <a:cs typeface="Times New Roman"/>
                <a:sym typeface="Times New Roman"/>
              </a:rPr>
              <a:t>In [1], author discusses the various algorithms that could be used for Character Recognition such as logistic regression, Support Vector Machines, etc although these may provide  analytical and computational properties but that their practical applicability is limited by the curse of dimensionality. In order to apply such models to large scale problems, it is necessary to adapt the basis functions to the data. The approach is to fix the number of basis functions in advance but  allow them to be adaptive, in other words to use parametric forms for the basis functions in which the parameter values are adapted during training. The most successful model of this type in the context of pattern recognition is the feed-forward neural network, also known as the multilayer perceptron.</a:t>
            </a:r>
            <a:endParaRPr sz="1200">
              <a:solidFill>
                <a:srgbClr val="000000"/>
              </a:solidFill>
              <a:latin typeface="Times New Roman"/>
              <a:ea typeface="Times New Roman"/>
              <a:cs typeface="Times New Roman"/>
              <a:sym typeface="Times New Roman"/>
            </a:endParaRPr>
          </a:p>
          <a:p>
            <a:pPr indent="-342900" lvl="0" marL="457200" rtl="0" algn="just">
              <a:lnSpc>
                <a:spcPct val="100000"/>
              </a:lnSpc>
              <a:spcBef>
                <a:spcPts val="0"/>
              </a:spcBef>
              <a:spcAft>
                <a:spcPts val="0"/>
              </a:spcAft>
              <a:buSzPts val="1800"/>
              <a:buChar char="●"/>
            </a:pPr>
            <a:r>
              <a:rPr lang="en-GB" sz="1200">
                <a:solidFill>
                  <a:srgbClr val="000000"/>
                </a:solidFill>
                <a:latin typeface="Times New Roman"/>
                <a:ea typeface="Times New Roman"/>
                <a:cs typeface="Times New Roman"/>
                <a:sym typeface="Times New Roman"/>
              </a:rPr>
              <a:t>The implementation of Neural Networks in Character Recognition can be found as early as 1998 by LeCun et al. [2] with an error rate as low as 12% using a single perceptron model. Further use of deeper Neural Networks have been done and results with error less than 1%. </a:t>
            </a:r>
            <a:endParaRPr sz="12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Literature Review: Nepali Character Recognition</a:t>
            </a:r>
            <a:endParaRPr/>
          </a:p>
        </p:txBody>
      </p:sp>
      <p:sp>
        <p:nvSpPr>
          <p:cNvPr id="87" name="Google Shape;87;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342900" lvl="0" marL="457200" rtl="0" algn="just">
              <a:lnSpc>
                <a:spcPct val="100000"/>
              </a:lnSpc>
              <a:spcBef>
                <a:spcPts val="0"/>
              </a:spcBef>
              <a:spcAft>
                <a:spcPts val="0"/>
              </a:spcAft>
              <a:buSzPts val="1800"/>
              <a:buChar char="●"/>
            </a:pPr>
            <a:r>
              <a:rPr lang="en-GB" sz="1200">
                <a:solidFill>
                  <a:srgbClr val="000000"/>
                </a:solidFill>
                <a:highlight>
                  <a:srgbClr val="FFFFFF"/>
                </a:highlight>
                <a:latin typeface="Times New Roman"/>
                <a:ea typeface="Times New Roman"/>
                <a:cs typeface="Times New Roman"/>
                <a:sym typeface="Times New Roman"/>
              </a:rPr>
              <a:t>Handwritten Nepali Digit Classification has been a topic of research for the recognition of the Nepali digits. This has been a difficult task because of the complexity and variations in the handwritten Nepali Devanagari digits.</a:t>
            </a:r>
            <a:endParaRPr sz="1200">
              <a:solidFill>
                <a:srgbClr val="000000"/>
              </a:solidFill>
              <a:highlight>
                <a:srgbClr val="FFFFFF"/>
              </a:highlight>
              <a:latin typeface="Times New Roman"/>
              <a:ea typeface="Times New Roman"/>
              <a:cs typeface="Times New Roman"/>
              <a:sym typeface="Times New Roman"/>
            </a:endParaRPr>
          </a:p>
          <a:p>
            <a:pPr indent="-342900" lvl="0" marL="457200" rtl="0" algn="just">
              <a:lnSpc>
                <a:spcPct val="106999"/>
              </a:lnSpc>
              <a:spcBef>
                <a:spcPts val="1100"/>
              </a:spcBef>
              <a:spcAft>
                <a:spcPts val="0"/>
              </a:spcAft>
              <a:buSzPts val="1800"/>
              <a:buChar char="●"/>
            </a:pPr>
            <a:r>
              <a:rPr lang="en-GB" sz="1200">
                <a:solidFill>
                  <a:srgbClr val="000000"/>
                </a:solidFill>
                <a:highlight>
                  <a:srgbClr val="FFFFFF"/>
                </a:highlight>
                <a:latin typeface="Times New Roman"/>
                <a:ea typeface="Times New Roman"/>
                <a:cs typeface="Times New Roman"/>
                <a:sym typeface="Times New Roman"/>
              </a:rPr>
              <a:t>In [4] published by Yadav, Cuadrado and Morato, in 2013 used ANN’s for Devanagari OCR and achieved an accuracy of 90% in character recognition. However, the given accuracy is for only 5 fonts. In this paper, they propose an OCR for printed Hindi text in Devanagari script, using Artificial Neural Network (ANN), which improves its efficiency. One of the major reasons for the poor recognition rate is error in character segmentation. </a:t>
            </a:r>
            <a:endParaRPr sz="1200">
              <a:solidFill>
                <a:srgbClr val="000000"/>
              </a:solidFill>
              <a:highlight>
                <a:srgbClr val="FFFFFF"/>
              </a:highlight>
              <a:latin typeface="Times New Roman"/>
              <a:ea typeface="Times New Roman"/>
              <a:cs typeface="Times New Roman"/>
              <a:sym typeface="Times New Roman"/>
            </a:endParaRPr>
          </a:p>
          <a:p>
            <a:pPr indent="-342900" lvl="0" marL="457200" rtl="0" algn="just">
              <a:lnSpc>
                <a:spcPct val="106999"/>
              </a:lnSpc>
              <a:spcBef>
                <a:spcPts val="1100"/>
              </a:spcBef>
              <a:spcAft>
                <a:spcPts val="0"/>
              </a:spcAft>
              <a:buSzPts val="1800"/>
              <a:buChar char="●"/>
            </a:pPr>
            <a:r>
              <a:rPr lang="en-GB" sz="1200">
                <a:solidFill>
                  <a:srgbClr val="000000"/>
                </a:solidFill>
                <a:highlight>
                  <a:srgbClr val="FFFFFF"/>
                </a:highlight>
                <a:latin typeface="Times New Roman"/>
                <a:ea typeface="Times New Roman"/>
                <a:cs typeface="Times New Roman"/>
                <a:sym typeface="Times New Roman"/>
              </a:rPr>
              <a:t>In this work, three feature extraction techniques-: </a:t>
            </a:r>
            <a:endParaRPr sz="1200">
              <a:solidFill>
                <a:srgbClr val="000000"/>
              </a:solidFill>
              <a:highlight>
                <a:srgbClr val="FFFFFF"/>
              </a:highlight>
              <a:latin typeface="Times New Roman"/>
              <a:ea typeface="Times New Roman"/>
              <a:cs typeface="Times New Roman"/>
              <a:sym typeface="Times New Roman"/>
            </a:endParaRPr>
          </a:p>
          <a:p>
            <a:pPr indent="0" lvl="0" marL="457200" rtl="0" algn="just">
              <a:lnSpc>
                <a:spcPct val="106999"/>
              </a:lnSpc>
              <a:spcBef>
                <a:spcPts val="1100"/>
              </a:spcBef>
              <a:spcAft>
                <a:spcPts val="0"/>
              </a:spcAft>
              <a:buNone/>
            </a:pPr>
            <a:r>
              <a:rPr lang="en-GB" sz="1200">
                <a:solidFill>
                  <a:srgbClr val="000000"/>
                </a:solidFill>
                <a:highlight>
                  <a:srgbClr val="FFFFFF"/>
                </a:highlight>
                <a:latin typeface="Times New Roman"/>
                <a:ea typeface="Times New Roman"/>
                <a:cs typeface="Times New Roman"/>
                <a:sym typeface="Times New Roman"/>
              </a:rPr>
              <a:t>1. Histogram of projection based on mean distance, </a:t>
            </a:r>
            <a:endParaRPr sz="1200">
              <a:solidFill>
                <a:srgbClr val="000000"/>
              </a:solidFill>
              <a:highlight>
                <a:srgbClr val="FFFFFF"/>
              </a:highlight>
              <a:latin typeface="Times New Roman"/>
              <a:ea typeface="Times New Roman"/>
              <a:cs typeface="Times New Roman"/>
              <a:sym typeface="Times New Roman"/>
            </a:endParaRPr>
          </a:p>
          <a:p>
            <a:pPr indent="0" lvl="0" marL="457200" rtl="0" algn="just">
              <a:lnSpc>
                <a:spcPct val="106999"/>
              </a:lnSpc>
              <a:spcBef>
                <a:spcPts val="1100"/>
              </a:spcBef>
              <a:spcAft>
                <a:spcPts val="0"/>
              </a:spcAft>
              <a:buNone/>
            </a:pPr>
            <a:r>
              <a:rPr lang="en-GB" sz="1200">
                <a:solidFill>
                  <a:srgbClr val="000000"/>
                </a:solidFill>
                <a:highlight>
                  <a:srgbClr val="FFFFFF"/>
                </a:highlight>
                <a:latin typeface="Times New Roman"/>
                <a:ea typeface="Times New Roman"/>
                <a:cs typeface="Times New Roman"/>
                <a:sym typeface="Times New Roman"/>
              </a:rPr>
              <a:t>2. Histogram of projection based on pixel value, and </a:t>
            </a:r>
            <a:endParaRPr sz="1200">
              <a:solidFill>
                <a:srgbClr val="000000"/>
              </a:solidFill>
              <a:highlight>
                <a:srgbClr val="FFFFFF"/>
              </a:highlight>
              <a:latin typeface="Times New Roman"/>
              <a:ea typeface="Times New Roman"/>
              <a:cs typeface="Times New Roman"/>
              <a:sym typeface="Times New Roman"/>
            </a:endParaRPr>
          </a:p>
          <a:p>
            <a:pPr indent="0" lvl="0" marL="457200" rtl="0" algn="just">
              <a:lnSpc>
                <a:spcPct val="106999"/>
              </a:lnSpc>
              <a:spcBef>
                <a:spcPts val="1100"/>
              </a:spcBef>
              <a:spcAft>
                <a:spcPts val="0"/>
              </a:spcAft>
              <a:buNone/>
            </a:pPr>
            <a:r>
              <a:rPr lang="en-GB" sz="1200">
                <a:solidFill>
                  <a:srgbClr val="000000"/>
                </a:solidFill>
                <a:highlight>
                  <a:srgbClr val="FFFFFF"/>
                </a:highlight>
                <a:latin typeface="Times New Roman"/>
                <a:ea typeface="Times New Roman"/>
                <a:cs typeface="Times New Roman"/>
                <a:sym typeface="Times New Roman"/>
              </a:rPr>
              <a:t>3. Vertical zero crossing, have been used to improve the rate of recognition. </a:t>
            </a:r>
            <a:endParaRPr sz="1200">
              <a:solidFill>
                <a:srgbClr val="000000"/>
              </a:solidFill>
              <a:highlight>
                <a:srgbClr val="FFFFFF"/>
              </a:highlight>
              <a:latin typeface="Times New Roman"/>
              <a:ea typeface="Times New Roman"/>
              <a:cs typeface="Times New Roman"/>
              <a:sym typeface="Times New Roman"/>
            </a:endParaRPr>
          </a:p>
          <a:p>
            <a:pPr indent="0" lvl="0" marL="457200" rtl="0" algn="just">
              <a:lnSpc>
                <a:spcPct val="106999"/>
              </a:lnSpc>
              <a:spcBef>
                <a:spcPts val="1100"/>
              </a:spcBef>
              <a:spcAft>
                <a:spcPts val="800"/>
              </a:spcAft>
              <a:buNone/>
            </a:pPr>
            <a:r>
              <a:rPr lang="en-GB" sz="1200">
                <a:solidFill>
                  <a:srgbClr val="000000"/>
                </a:solidFill>
                <a:highlight>
                  <a:srgbClr val="FFFFFF"/>
                </a:highlight>
                <a:latin typeface="Times New Roman"/>
                <a:ea typeface="Times New Roman"/>
                <a:cs typeface="Times New Roman"/>
                <a:sym typeface="Times New Roman"/>
              </a:rPr>
              <a:t>These feature extraction techniques are powerful enough to extract features of even distorted characters/symbols. For development of the neural classifier, a back-propagation neural network with two hidden layers is used. The classifier is trained and tested for printed Hindi texts. A performance of approximately 90% correct recognition rate is achieved.[4]</a:t>
            </a:r>
            <a:endParaRPr sz="12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Literature Review: Nepali Character Recognition</a:t>
            </a:r>
            <a:endParaRPr/>
          </a:p>
        </p:txBody>
      </p:sp>
      <p:sp>
        <p:nvSpPr>
          <p:cNvPr id="93" name="Google Shape;93;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0" lvl="0" marL="0" rtl="0" algn="just">
              <a:lnSpc>
                <a:spcPct val="106999"/>
              </a:lnSpc>
              <a:spcBef>
                <a:spcPts val="1100"/>
              </a:spcBef>
              <a:spcAft>
                <a:spcPts val="0"/>
              </a:spcAft>
              <a:buNone/>
            </a:pPr>
            <a:r>
              <a:t/>
            </a:r>
            <a:endParaRPr sz="1200">
              <a:solidFill>
                <a:srgbClr val="000000"/>
              </a:solidFill>
              <a:highlight>
                <a:srgbClr val="FFFFFF"/>
              </a:highlight>
              <a:latin typeface="Times New Roman"/>
              <a:ea typeface="Times New Roman"/>
              <a:cs typeface="Times New Roman"/>
              <a:sym typeface="Times New Roman"/>
            </a:endParaRPr>
          </a:p>
          <a:p>
            <a:pPr indent="-342900" lvl="0" marL="457200" rtl="0" algn="just">
              <a:lnSpc>
                <a:spcPct val="106999"/>
              </a:lnSpc>
              <a:spcBef>
                <a:spcPts val="1100"/>
              </a:spcBef>
              <a:spcAft>
                <a:spcPts val="0"/>
              </a:spcAft>
              <a:buSzPts val="1800"/>
              <a:buChar char="●"/>
            </a:pPr>
            <a:r>
              <a:rPr lang="en-GB" sz="1200">
                <a:solidFill>
                  <a:srgbClr val="000000"/>
                </a:solidFill>
                <a:highlight>
                  <a:srgbClr val="FFFFFF"/>
                </a:highlight>
                <a:latin typeface="Times New Roman"/>
                <a:ea typeface="Times New Roman"/>
                <a:cs typeface="Times New Roman"/>
                <a:sym typeface="Times New Roman"/>
              </a:rPr>
              <a:t>In another study by Nirajan Pant and Balkrishna Bal, [5] proposes a hybrid OCR system for printed Nepali text using the Random Forest (RF) Machine Learning technique. </a:t>
            </a:r>
            <a:endParaRPr sz="1200">
              <a:solidFill>
                <a:srgbClr val="000000"/>
              </a:solidFill>
              <a:highlight>
                <a:srgbClr val="FFFFFF"/>
              </a:highlight>
              <a:latin typeface="Times New Roman"/>
              <a:ea typeface="Times New Roman"/>
              <a:cs typeface="Times New Roman"/>
              <a:sym typeface="Times New Roman"/>
            </a:endParaRPr>
          </a:p>
          <a:p>
            <a:pPr indent="-342900" lvl="0" marL="457200" rtl="0" algn="just">
              <a:lnSpc>
                <a:spcPct val="106999"/>
              </a:lnSpc>
              <a:spcBef>
                <a:spcPts val="1100"/>
              </a:spcBef>
              <a:spcAft>
                <a:spcPts val="0"/>
              </a:spcAft>
              <a:buSzPts val="1800"/>
              <a:buChar char="●"/>
            </a:pPr>
            <a:r>
              <a:rPr lang="en-GB" sz="1200">
                <a:solidFill>
                  <a:srgbClr val="000000"/>
                </a:solidFill>
                <a:highlight>
                  <a:srgbClr val="FFFFFF"/>
                </a:highlight>
                <a:latin typeface="Times New Roman"/>
                <a:ea typeface="Times New Roman"/>
                <a:cs typeface="Times New Roman"/>
                <a:sym typeface="Times New Roman"/>
              </a:rPr>
              <a:t>It incorporates two different approaches of OCR – </a:t>
            </a:r>
            <a:endParaRPr sz="1200">
              <a:solidFill>
                <a:srgbClr val="000000"/>
              </a:solidFill>
              <a:highlight>
                <a:srgbClr val="FFFFFF"/>
              </a:highlight>
              <a:latin typeface="Times New Roman"/>
              <a:ea typeface="Times New Roman"/>
              <a:cs typeface="Times New Roman"/>
              <a:sym typeface="Times New Roman"/>
            </a:endParaRPr>
          </a:p>
          <a:p>
            <a:pPr indent="-304800" lvl="1" marL="1371600" rtl="0" algn="just">
              <a:lnSpc>
                <a:spcPct val="106999"/>
              </a:lnSpc>
              <a:spcBef>
                <a:spcPts val="800"/>
              </a:spcBef>
              <a:spcAft>
                <a:spcPts val="0"/>
              </a:spcAft>
              <a:buClr>
                <a:srgbClr val="000000"/>
              </a:buClr>
              <a:buSzPts val="1200"/>
              <a:buFont typeface="Times New Roman"/>
              <a:buAutoNum type="alphaLcPeriod"/>
            </a:pPr>
            <a:r>
              <a:rPr lang="en-GB" sz="1200">
                <a:solidFill>
                  <a:srgbClr val="000000"/>
                </a:solidFill>
                <a:highlight>
                  <a:srgbClr val="FFFFFF"/>
                </a:highlight>
                <a:latin typeface="Times New Roman"/>
                <a:ea typeface="Times New Roman"/>
                <a:cs typeface="Times New Roman"/>
                <a:sym typeface="Times New Roman"/>
              </a:rPr>
              <a:t>The Holistic and </a:t>
            </a:r>
            <a:endParaRPr sz="1200">
              <a:solidFill>
                <a:srgbClr val="000000"/>
              </a:solidFill>
              <a:highlight>
                <a:srgbClr val="FFFFFF"/>
              </a:highlight>
              <a:latin typeface="Times New Roman"/>
              <a:ea typeface="Times New Roman"/>
              <a:cs typeface="Times New Roman"/>
              <a:sym typeface="Times New Roman"/>
            </a:endParaRPr>
          </a:p>
          <a:p>
            <a:pPr indent="-304800" lvl="1" marL="1371600" rtl="0" algn="just">
              <a:lnSpc>
                <a:spcPct val="106999"/>
              </a:lnSpc>
              <a:spcBef>
                <a:spcPts val="0"/>
              </a:spcBef>
              <a:spcAft>
                <a:spcPts val="0"/>
              </a:spcAft>
              <a:buClr>
                <a:srgbClr val="000000"/>
              </a:buClr>
              <a:buSzPts val="1200"/>
              <a:buFont typeface="Times New Roman"/>
              <a:buAutoNum type="alphaLcPeriod"/>
            </a:pPr>
            <a:r>
              <a:rPr lang="en-GB" sz="1200">
                <a:solidFill>
                  <a:srgbClr val="000000"/>
                </a:solidFill>
                <a:highlight>
                  <a:srgbClr val="FFFFFF"/>
                </a:highlight>
                <a:latin typeface="Times New Roman"/>
                <a:ea typeface="Times New Roman"/>
                <a:cs typeface="Times New Roman"/>
                <a:sym typeface="Times New Roman"/>
              </a:rPr>
              <a:t>The Character level recognition. </a:t>
            </a:r>
            <a:endParaRPr sz="1200">
              <a:solidFill>
                <a:srgbClr val="000000"/>
              </a:solidFill>
              <a:highlight>
                <a:srgbClr val="FFFFFF"/>
              </a:highlight>
              <a:latin typeface="Times New Roman"/>
              <a:ea typeface="Times New Roman"/>
              <a:cs typeface="Times New Roman"/>
              <a:sym typeface="Times New Roman"/>
            </a:endParaRPr>
          </a:p>
          <a:p>
            <a:pPr indent="-342900" lvl="0" marL="457200" rtl="0" algn="just">
              <a:lnSpc>
                <a:spcPct val="106999"/>
              </a:lnSpc>
              <a:spcBef>
                <a:spcPts val="1100"/>
              </a:spcBef>
              <a:spcAft>
                <a:spcPts val="0"/>
              </a:spcAft>
              <a:buSzPts val="1800"/>
              <a:buChar char="●"/>
            </a:pPr>
            <a:r>
              <a:rPr lang="en-GB" sz="1200">
                <a:solidFill>
                  <a:srgbClr val="000000"/>
                </a:solidFill>
                <a:highlight>
                  <a:srgbClr val="FFFFFF"/>
                </a:highlight>
                <a:latin typeface="Times New Roman"/>
                <a:ea typeface="Times New Roman"/>
                <a:cs typeface="Times New Roman"/>
                <a:sym typeface="Times New Roman"/>
              </a:rPr>
              <a:t>The system first tries to recognize word as a whole; if it is not confident about the word being recognized, then the character level recognition is performed. The recognition rates of approximately 78.87% in test set and 94.80% for training set were achieved for character level recognition method and the Hybrid method respectively. They attempted to minimize the segmentation errors by reducing the segmentation tasks.[5]</a:t>
            </a:r>
            <a:endParaRPr sz="1200">
              <a:solidFill>
                <a:srgbClr val="000000"/>
              </a:solidFill>
              <a:highlight>
                <a:srgbClr val="FFFFFF"/>
              </a:highlight>
              <a:latin typeface="Times New Roman"/>
              <a:ea typeface="Times New Roman"/>
              <a:cs typeface="Times New Roman"/>
              <a:sym typeface="Times New Roman"/>
            </a:endParaRPr>
          </a:p>
          <a:p>
            <a:pPr indent="0" lvl="0" marL="0" rtl="0" algn="just">
              <a:lnSpc>
                <a:spcPct val="106999"/>
              </a:lnSpc>
              <a:spcBef>
                <a:spcPts val="1100"/>
              </a:spcBef>
              <a:spcAft>
                <a:spcPts val="0"/>
              </a:spcAft>
              <a:buNone/>
            </a:pPr>
            <a:r>
              <a:t/>
            </a:r>
            <a:endParaRPr sz="1200">
              <a:solidFill>
                <a:srgbClr val="000000"/>
              </a:solidFill>
              <a:highlight>
                <a:srgbClr val="FFFFFF"/>
              </a:highlight>
              <a:latin typeface="Times New Roman"/>
              <a:ea typeface="Times New Roman"/>
              <a:cs typeface="Times New Roman"/>
              <a:sym typeface="Times New Roman"/>
            </a:endParaRPr>
          </a:p>
          <a:p>
            <a:pPr indent="0" lvl="0" marL="0" rtl="0" algn="just">
              <a:lnSpc>
                <a:spcPct val="106999"/>
              </a:lnSpc>
              <a:spcBef>
                <a:spcPts val="1100"/>
              </a:spcBef>
              <a:spcAft>
                <a:spcPts val="800"/>
              </a:spcAft>
              <a:buNone/>
            </a:pPr>
            <a:r>
              <a:t/>
            </a:r>
            <a:endParaRPr sz="12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Literature Review: Nepali Character Recognition</a:t>
            </a:r>
            <a:endParaRPr/>
          </a:p>
          <a:p>
            <a:pPr indent="0" lvl="0" marL="0" rtl="0" algn="l">
              <a:spcBef>
                <a:spcPts val="0"/>
              </a:spcBef>
              <a:spcAft>
                <a:spcPts val="0"/>
              </a:spcAft>
              <a:buNone/>
            </a:pPr>
            <a:r>
              <a:t/>
            </a:r>
            <a:endParaRPr/>
          </a:p>
        </p:txBody>
      </p:sp>
      <p:sp>
        <p:nvSpPr>
          <p:cNvPr id="99" name="Google Shape;99;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just">
              <a:lnSpc>
                <a:spcPct val="106999"/>
              </a:lnSpc>
              <a:spcBef>
                <a:spcPts val="1100"/>
              </a:spcBef>
              <a:spcAft>
                <a:spcPts val="0"/>
              </a:spcAft>
              <a:buSzPts val="1800"/>
              <a:buChar char="●"/>
            </a:pPr>
            <a:r>
              <a:rPr lang="en-GB" sz="1200">
                <a:solidFill>
                  <a:srgbClr val="000000"/>
                </a:solidFill>
                <a:highlight>
                  <a:srgbClr val="FFFFFF"/>
                </a:highlight>
                <a:latin typeface="Times New Roman"/>
                <a:ea typeface="Times New Roman"/>
                <a:cs typeface="Times New Roman"/>
                <a:sym typeface="Times New Roman"/>
              </a:rPr>
              <a:t>Similarly in [7], Sharma and Bhattarai in 2017 have shown a high character recognition accuracy using Convolutional Neural Networks. However, upon analysis of their confusion matrix, we found that they represented the character </a:t>
            </a:r>
            <a:r>
              <a:rPr lang="en-GB" sz="1400">
                <a:solidFill>
                  <a:srgbClr val="000000"/>
                </a:solidFill>
                <a:highlight>
                  <a:srgbClr val="FFFFFF"/>
                </a:highlight>
                <a:latin typeface="Times New Roman"/>
                <a:ea typeface="Times New Roman"/>
                <a:cs typeface="Times New Roman"/>
                <a:sym typeface="Times New Roman"/>
              </a:rPr>
              <a:t>‘</a:t>
            </a:r>
            <a:r>
              <a:rPr lang="en-GB" sz="1400">
                <a:solidFill>
                  <a:srgbClr val="212529"/>
                </a:solidFill>
                <a:highlight>
                  <a:srgbClr val="FFFFFF"/>
                </a:highlight>
                <a:latin typeface="Mangal"/>
                <a:ea typeface="Mangal"/>
                <a:cs typeface="Mangal"/>
                <a:sym typeface="Mangal"/>
              </a:rPr>
              <a:t>ङ</a:t>
            </a:r>
            <a:r>
              <a:rPr lang="en-GB" sz="1400">
                <a:solidFill>
                  <a:srgbClr val="000000"/>
                </a:solidFill>
                <a:highlight>
                  <a:srgbClr val="FFFFFF"/>
                </a:highlight>
                <a:latin typeface="Times New Roman"/>
                <a:ea typeface="Times New Roman"/>
                <a:cs typeface="Times New Roman"/>
                <a:sym typeface="Times New Roman"/>
              </a:rPr>
              <a:t>’ (nga) </a:t>
            </a:r>
            <a:r>
              <a:rPr lang="en-GB" sz="1200">
                <a:solidFill>
                  <a:srgbClr val="000000"/>
                </a:solidFill>
                <a:highlight>
                  <a:srgbClr val="FFFFFF"/>
                </a:highlight>
                <a:latin typeface="Times New Roman"/>
                <a:ea typeface="Times New Roman"/>
                <a:cs typeface="Times New Roman"/>
                <a:sym typeface="Times New Roman"/>
              </a:rPr>
              <a:t>as </a:t>
            </a:r>
            <a:r>
              <a:rPr lang="en-GB" sz="1400">
                <a:solidFill>
                  <a:srgbClr val="000000"/>
                </a:solidFill>
                <a:highlight>
                  <a:srgbClr val="FFFFFF"/>
                </a:highlight>
                <a:latin typeface="Times New Roman"/>
                <a:ea typeface="Times New Roman"/>
                <a:cs typeface="Times New Roman"/>
                <a:sym typeface="Times New Roman"/>
              </a:rPr>
              <a:t>‘</a:t>
            </a:r>
            <a:r>
              <a:rPr lang="en-GB" sz="1400">
                <a:solidFill>
                  <a:srgbClr val="212529"/>
                </a:solidFill>
                <a:highlight>
                  <a:srgbClr val="FFFFFF"/>
                </a:highlight>
                <a:latin typeface="Mangal"/>
                <a:ea typeface="Mangal"/>
                <a:cs typeface="Mangal"/>
                <a:sym typeface="Mangal"/>
              </a:rPr>
              <a:t>ड</a:t>
            </a:r>
            <a:r>
              <a:rPr lang="en-GB" sz="1400">
                <a:solidFill>
                  <a:srgbClr val="000000"/>
                </a:solidFill>
                <a:highlight>
                  <a:srgbClr val="FFFFFF"/>
                </a:highlight>
                <a:latin typeface="Times New Roman"/>
                <a:ea typeface="Times New Roman"/>
                <a:cs typeface="Times New Roman"/>
                <a:sym typeface="Times New Roman"/>
              </a:rPr>
              <a:t>’ (Da)</a:t>
            </a:r>
            <a:r>
              <a:rPr lang="en-GB" sz="1200">
                <a:solidFill>
                  <a:srgbClr val="000000"/>
                </a:solidFill>
                <a:highlight>
                  <a:srgbClr val="FFFFFF"/>
                </a:highlight>
                <a:latin typeface="Times New Roman"/>
                <a:ea typeface="Times New Roman"/>
                <a:cs typeface="Times New Roman"/>
                <a:sym typeface="Times New Roman"/>
              </a:rPr>
              <a:t> (a combination of two characters </a:t>
            </a:r>
            <a:r>
              <a:rPr lang="en-GB" sz="1400">
                <a:solidFill>
                  <a:srgbClr val="000000"/>
                </a:solidFill>
                <a:highlight>
                  <a:srgbClr val="FFFFFF"/>
                </a:highlight>
                <a:latin typeface="Times New Roman"/>
                <a:ea typeface="Times New Roman"/>
                <a:cs typeface="Times New Roman"/>
                <a:sym typeface="Times New Roman"/>
              </a:rPr>
              <a:t>‘</a:t>
            </a:r>
            <a:r>
              <a:rPr lang="en-GB" sz="1400">
                <a:solidFill>
                  <a:srgbClr val="212529"/>
                </a:solidFill>
                <a:highlight>
                  <a:srgbClr val="FFFFFF"/>
                </a:highlight>
                <a:latin typeface="Mangal"/>
                <a:ea typeface="Mangal"/>
                <a:cs typeface="Mangal"/>
                <a:sym typeface="Mangal"/>
              </a:rPr>
              <a:t>ड</a:t>
            </a:r>
            <a:r>
              <a:rPr lang="en-GB" sz="1400">
                <a:solidFill>
                  <a:srgbClr val="000000"/>
                </a:solidFill>
                <a:highlight>
                  <a:srgbClr val="FFFFFF"/>
                </a:highlight>
                <a:latin typeface="Times New Roman"/>
                <a:ea typeface="Times New Roman"/>
                <a:cs typeface="Times New Roman"/>
                <a:sym typeface="Times New Roman"/>
              </a:rPr>
              <a:t>’</a:t>
            </a:r>
            <a:r>
              <a:rPr lang="en-GB" sz="1200">
                <a:solidFill>
                  <a:srgbClr val="000000"/>
                </a:solidFill>
                <a:highlight>
                  <a:srgbClr val="FFFFFF"/>
                </a:highlight>
                <a:latin typeface="Times New Roman"/>
                <a:ea typeface="Times New Roman"/>
                <a:cs typeface="Times New Roman"/>
                <a:sym typeface="Times New Roman"/>
              </a:rPr>
              <a:t> and </a:t>
            </a:r>
            <a:r>
              <a:rPr lang="en-GB" sz="1400">
                <a:solidFill>
                  <a:srgbClr val="000000"/>
                </a:solidFill>
                <a:highlight>
                  <a:srgbClr val="FFFFFF"/>
                </a:highlight>
                <a:latin typeface="Times New Roman"/>
                <a:ea typeface="Times New Roman"/>
                <a:cs typeface="Times New Roman"/>
                <a:sym typeface="Times New Roman"/>
              </a:rPr>
              <a:t>‘.’</a:t>
            </a:r>
            <a:r>
              <a:rPr lang="en-GB" sz="1200">
                <a:solidFill>
                  <a:srgbClr val="000000"/>
                </a:solidFill>
                <a:highlight>
                  <a:srgbClr val="FFFFFF"/>
                </a:highlight>
                <a:latin typeface="Times New Roman"/>
                <a:ea typeface="Times New Roman"/>
                <a:cs typeface="Times New Roman"/>
                <a:sym typeface="Times New Roman"/>
              </a:rPr>
              <a:t>), which resulted in a high rate of error for that character, especially since 70% of their dataset was generated artificially. This study uses Tesseract and ANN with some modifications, wherever necessary, for Nepali script.</a:t>
            </a:r>
            <a:endParaRPr sz="1200">
              <a:solidFill>
                <a:srgbClr val="000000"/>
              </a:solidFill>
              <a:highlight>
                <a:srgbClr val="FFFFFF"/>
              </a:highlight>
              <a:latin typeface="Times New Roman"/>
              <a:ea typeface="Times New Roman"/>
              <a:cs typeface="Times New Roman"/>
              <a:sym typeface="Times New Roman"/>
            </a:endParaRPr>
          </a:p>
          <a:p>
            <a:pPr indent="-342900" lvl="0" marL="457200" rtl="0" algn="just">
              <a:lnSpc>
                <a:spcPct val="106999"/>
              </a:lnSpc>
              <a:spcBef>
                <a:spcPts val="1100"/>
              </a:spcBef>
              <a:spcAft>
                <a:spcPts val="0"/>
              </a:spcAft>
              <a:buSzPts val="1800"/>
              <a:buChar char="●"/>
            </a:pPr>
            <a:r>
              <a:rPr lang="en-GB" sz="1200">
                <a:solidFill>
                  <a:srgbClr val="000000"/>
                </a:solidFill>
                <a:highlight>
                  <a:srgbClr val="FFFFFF"/>
                </a:highlight>
                <a:latin typeface="Times New Roman"/>
                <a:ea typeface="Times New Roman"/>
                <a:cs typeface="Times New Roman"/>
                <a:sym typeface="Times New Roman"/>
              </a:rPr>
              <a:t>Likewise, in a study by Owais Mujtaba Khandey and Dr. Samad Dadvandipour, [6] covers the work done in handwritten digit recognition and the various classifiers that have been developed. Methods like MLP, SVM, Bayesian networks, and Random forests were discussed with their accuracy and are empirically evaluated. Boosted LetNet 4, an ensemble of various classifiers, has shown maximum efficiency among these methods. The boosted LeNet 4 method performs the best with the accuracy of 99.3% and is the best among the methods that have been studied in this paper. The only tradeoff is the training time, which is very large and is about five weeks. The operational/actual recognition time is 0.05 ms.</a:t>
            </a:r>
            <a:endParaRPr sz="1200">
              <a:solidFill>
                <a:srgbClr val="000000"/>
              </a:solidFill>
              <a:highlight>
                <a:srgbClr val="FFFFFF"/>
              </a:highlight>
              <a:latin typeface="Times New Roman"/>
              <a:ea typeface="Times New Roman"/>
              <a:cs typeface="Times New Roman"/>
              <a:sym typeface="Times New Roman"/>
            </a:endParaRPr>
          </a:p>
          <a:p>
            <a:pPr indent="0" lvl="0" marL="0" rtl="0" algn="just">
              <a:spcBef>
                <a:spcPts val="8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GB"/>
              <a:t>As [7] shows there are a lot of conflicts in devanagari characters recognition such as ‘ङ’ (nga) as ‘ड’ (Da), so choosing a smaller label size(only devanagari digits) will make the project easy to optimize and get a good score,</a:t>
            </a:r>
            <a:endParaRPr/>
          </a:p>
          <a:p>
            <a:pPr indent="-342900" lvl="0" marL="457200" rtl="0" algn="just">
              <a:spcBef>
                <a:spcPts val="0"/>
              </a:spcBef>
              <a:spcAft>
                <a:spcPts val="0"/>
              </a:spcAft>
              <a:buSzPts val="1800"/>
              <a:buChar char="●"/>
            </a:pPr>
            <a:r>
              <a:rPr lang="en-GB"/>
              <a:t>Very few articles have been published </a:t>
            </a:r>
            <a:r>
              <a:rPr lang="en-GB"/>
              <a:t>that only include the devanagari digits classification using ANNs, </a:t>
            </a:r>
            <a:endParaRPr/>
          </a:p>
          <a:p>
            <a:pPr indent="-342900" lvl="0" marL="457200" rtl="0" algn="just">
              <a:spcBef>
                <a:spcPts val="0"/>
              </a:spcBef>
              <a:spcAft>
                <a:spcPts val="0"/>
              </a:spcAft>
              <a:buSzPts val="1800"/>
              <a:buChar char="●"/>
            </a:pPr>
            <a:r>
              <a:rPr lang="en-GB"/>
              <a:t>Rare availability of Nepali Character Dataset,</a:t>
            </a:r>
            <a:endParaRPr/>
          </a:p>
          <a:p>
            <a:pPr indent="-342900" lvl="0" marL="457200" rtl="0" algn="just">
              <a:spcBef>
                <a:spcPts val="0"/>
              </a:spcBef>
              <a:spcAft>
                <a:spcPts val="0"/>
              </a:spcAft>
              <a:buSzPts val="1800"/>
              <a:buChar char="●"/>
            </a:pPr>
            <a:r>
              <a:rPr lang="en-GB"/>
              <a:t>Focusing only on digits allows the model to be </a:t>
            </a:r>
            <a:r>
              <a:rPr lang="en-GB"/>
              <a:t>more specialized and accurate,</a:t>
            </a:r>
            <a:endParaRPr/>
          </a:p>
        </p:txBody>
      </p:sp>
      <p:sp>
        <p:nvSpPr>
          <p:cNvPr id="105" name="Google Shape;105;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Title Selection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787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System Overview</a:t>
            </a:r>
            <a:endParaRPr/>
          </a:p>
        </p:txBody>
      </p:sp>
      <p:pic>
        <p:nvPicPr>
          <p:cNvPr id="111" name="Google Shape;111;p20"/>
          <p:cNvPicPr preferRelativeResize="0"/>
          <p:nvPr/>
        </p:nvPicPr>
        <p:blipFill>
          <a:blip r:embed="rId3">
            <a:alphaModFix/>
          </a:blip>
          <a:stretch>
            <a:fillRect/>
          </a:stretch>
        </p:blipFill>
        <p:spPr>
          <a:xfrm>
            <a:off x="4572000" y="557113"/>
            <a:ext cx="4230850" cy="4258274"/>
          </a:xfrm>
          <a:prstGeom prst="rect">
            <a:avLst/>
          </a:prstGeom>
          <a:noFill/>
          <a:ln>
            <a:noFill/>
          </a:ln>
        </p:spPr>
      </p:pic>
      <p:sp>
        <p:nvSpPr>
          <p:cNvPr id="112" name="Google Shape;112;p20"/>
          <p:cNvSpPr txBox="1"/>
          <p:nvPr/>
        </p:nvSpPr>
        <p:spPr>
          <a:xfrm>
            <a:off x="176400" y="1120150"/>
            <a:ext cx="4395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Open Sans"/>
                <a:ea typeface="Open Sans"/>
                <a:cs typeface="Open Sans"/>
                <a:sym typeface="Open Sans"/>
              </a:rPr>
              <a:t>The pipeline for training and testing of images is shown as:</a:t>
            </a: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References</a:t>
            </a:r>
            <a:endParaRPr/>
          </a:p>
        </p:txBody>
      </p:sp>
      <p:sp>
        <p:nvSpPr>
          <p:cNvPr id="118" name="Google Shape;118;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0000"/>
          </a:bodyPr>
          <a:lstStyle/>
          <a:p>
            <a:pPr indent="0" lvl="0" marL="355600" rtl="0" algn="l">
              <a:lnSpc>
                <a:spcPct val="150000"/>
              </a:lnSpc>
              <a:spcBef>
                <a:spcPts val="1200"/>
              </a:spcBef>
              <a:spcAft>
                <a:spcPts val="0"/>
              </a:spcAft>
              <a:buNone/>
            </a:pPr>
            <a:r>
              <a:rPr lang="en-GB" sz="1000">
                <a:solidFill>
                  <a:srgbClr val="000000"/>
                </a:solidFill>
                <a:latin typeface="Calibri"/>
                <a:ea typeface="Calibri"/>
                <a:cs typeface="Calibri"/>
                <a:sym typeface="Calibri"/>
              </a:rPr>
              <a:t>[1] C. M. Bishop, “Chapter 5 - Neural Networks,” in </a:t>
            </a:r>
            <a:r>
              <a:rPr i="1" lang="en-GB" sz="1000">
                <a:solidFill>
                  <a:srgbClr val="000000"/>
                </a:solidFill>
                <a:latin typeface="Calibri"/>
                <a:ea typeface="Calibri"/>
                <a:cs typeface="Calibri"/>
                <a:sym typeface="Calibri"/>
              </a:rPr>
              <a:t>Pattern recognition and machine learning</a:t>
            </a:r>
            <a:r>
              <a:rPr lang="en-GB" sz="1000">
                <a:solidFill>
                  <a:srgbClr val="000000"/>
                </a:solidFill>
                <a:latin typeface="Calibri"/>
                <a:ea typeface="Calibri"/>
                <a:cs typeface="Calibri"/>
                <a:sym typeface="Calibri"/>
              </a:rPr>
              <a:t>, New York, NY: Springer New York, 2016.</a:t>
            </a:r>
            <a:endParaRPr sz="1000">
              <a:solidFill>
                <a:srgbClr val="000000"/>
              </a:solidFill>
              <a:latin typeface="Calibri"/>
              <a:ea typeface="Calibri"/>
              <a:cs typeface="Calibri"/>
              <a:sym typeface="Calibri"/>
            </a:endParaRPr>
          </a:p>
          <a:p>
            <a:pPr indent="0" lvl="0" marL="355600" rtl="0" algn="l">
              <a:lnSpc>
                <a:spcPct val="150000"/>
              </a:lnSpc>
              <a:spcBef>
                <a:spcPts val="1200"/>
              </a:spcBef>
              <a:spcAft>
                <a:spcPts val="0"/>
              </a:spcAft>
              <a:buNone/>
            </a:pPr>
            <a:r>
              <a:rPr lang="en-GB" sz="1000">
                <a:solidFill>
                  <a:srgbClr val="000000"/>
                </a:solidFill>
                <a:latin typeface="Calibri"/>
                <a:ea typeface="Calibri"/>
                <a:cs typeface="Calibri"/>
                <a:sym typeface="Calibri"/>
              </a:rPr>
              <a:t>[2] Y. Lecun, L. Bottou, Y. Bengio, and P. Haffner, “Gradient-based learning applied to document recognition,” </a:t>
            </a:r>
            <a:r>
              <a:rPr i="1" lang="en-GB" sz="1000">
                <a:solidFill>
                  <a:srgbClr val="000000"/>
                </a:solidFill>
                <a:latin typeface="Calibri"/>
                <a:ea typeface="Calibri"/>
                <a:cs typeface="Calibri"/>
                <a:sym typeface="Calibri"/>
              </a:rPr>
              <a:t>Proceedings of the IEEE</a:t>
            </a:r>
            <a:r>
              <a:rPr lang="en-GB" sz="1000">
                <a:solidFill>
                  <a:srgbClr val="000000"/>
                </a:solidFill>
                <a:latin typeface="Calibri"/>
                <a:ea typeface="Calibri"/>
                <a:cs typeface="Calibri"/>
                <a:sym typeface="Calibri"/>
              </a:rPr>
              <a:t>, vol. 86, no. 11, pp. 2278–2324, 1998.</a:t>
            </a:r>
            <a:endParaRPr sz="1000">
              <a:solidFill>
                <a:srgbClr val="000000"/>
              </a:solidFill>
              <a:latin typeface="Calibri"/>
              <a:ea typeface="Calibri"/>
              <a:cs typeface="Calibri"/>
              <a:sym typeface="Calibri"/>
            </a:endParaRPr>
          </a:p>
          <a:p>
            <a:pPr indent="0" lvl="0" marL="355600" rtl="0" algn="l">
              <a:lnSpc>
                <a:spcPct val="150000"/>
              </a:lnSpc>
              <a:spcBef>
                <a:spcPts val="1200"/>
              </a:spcBef>
              <a:spcAft>
                <a:spcPts val="0"/>
              </a:spcAft>
              <a:buNone/>
            </a:pPr>
            <a:r>
              <a:rPr lang="en-GB" sz="1000">
                <a:solidFill>
                  <a:srgbClr val="000000"/>
                </a:solidFill>
                <a:latin typeface="Calibri"/>
                <a:ea typeface="Calibri"/>
                <a:cs typeface="Calibri"/>
                <a:sym typeface="Calibri"/>
              </a:rPr>
              <a:t>[3] D. E. Rumelhart, G. E. Hinton, and R. J. Williams, “Learning internal representations by error propagation,” 1985.</a:t>
            </a:r>
            <a:endParaRPr sz="1000">
              <a:solidFill>
                <a:srgbClr val="000000"/>
              </a:solidFill>
              <a:latin typeface="Calibri"/>
              <a:ea typeface="Calibri"/>
              <a:cs typeface="Calibri"/>
              <a:sym typeface="Calibri"/>
            </a:endParaRPr>
          </a:p>
          <a:p>
            <a:pPr indent="0" lvl="0" marL="355600" rtl="0" algn="l">
              <a:lnSpc>
                <a:spcPct val="150000"/>
              </a:lnSpc>
              <a:spcBef>
                <a:spcPts val="1200"/>
              </a:spcBef>
              <a:spcAft>
                <a:spcPts val="0"/>
              </a:spcAft>
              <a:buNone/>
            </a:pPr>
            <a:r>
              <a:rPr lang="en-GB" sz="1000">
                <a:solidFill>
                  <a:srgbClr val="000000"/>
                </a:solidFill>
                <a:latin typeface="Calibri"/>
                <a:ea typeface="Calibri"/>
                <a:cs typeface="Calibri"/>
                <a:sym typeface="Calibri"/>
              </a:rPr>
              <a:t>[4] D. Yadav, S. Sanchez-Cuadrado, and J. Morato, “Optical character recognition for Hindi language using a neural-network approach,” </a:t>
            </a:r>
            <a:r>
              <a:rPr i="1" lang="en-GB" sz="1000">
                <a:solidFill>
                  <a:srgbClr val="000000"/>
                </a:solidFill>
                <a:latin typeface="Calibri"/>
                <a:ea typeface="Calibri"/>
                <a:cs typeface="Calibri"/>
                <a:sym typeface="Calibri"/>
              </a:rPr>
              <a:t>Journal of Information Processing Systems</a:t>
            </a:r>
            <a:r>
              <a:rPr lang="en-GB" sz="1000">
                <a:solidFill>
                  <a:srgbClr val="000000"/>
                </a:solidFill>
                <a:latin typeface="Calibri"/>
                <a:ea typeface="Calibri"/>
                <a:cs typeface="Calibri"/>
                <a:sym typeface="Calibri"/>
              </a:rPr>
              <a:t>, vol. 9, no. 1, pp. 117–140, 2013.</a:t>
            </a:r>
            <a:endParaRPr sz="1000">
              <a:solidFill>
                <a:srgbClr val="000000"/>
              </a:solidFill>
              <a:latin typeface="Calibri"/>
              <a:ea typeface="Calibri"/>
              <a:cs typeface="Calibri"/>
              <a:sym typeface="Calibri"/>
            </a:endParaRPr>
          </a:p>
          <a:p>
            <a:pPr indent="0" lvl="0" marL="355600" rtl="0" algn="l">
              <a:lnSpc>
                <a:spcPct val="150000"/>
              </a:lnSpc>
              <a:spcBef>
                <a:spcPts val="1200"/>
              </a:spcBef>
              <a:spcAft>
                <a:spcPts val="0"/>
              </a:spcAft>
              <a:buNone/>
            </a:pPr>
            <a:r>
              <a:rPr lang="en-GB" sz="1000">
                <a:solidFill>
                  <a:srgbClr val="000000"/>
                </a:solidFill>
                <a:latin typeface="Calibri"/>
                <a:ea typeface="Calibri"/>
                <a:cs typeface="Calibri"/>
                <a:sym typeface="Calibri"/>
              </a:rPr>
              <a:t>[5] N. Pant and B. K. Bal, “Improving nepali OCR performance by using hybrid recognition approaches,” </a:t>
            </a:r>
            <a:r>
              <a:rPr i="1" lang="en-GB" sz="1000">
                <a:solidFill>
                  <a:srgbClr val="000000"/>
                </a:solidFill>
                <a:latin typeface="Calibri"/>
                <a:ea typeface="Calibri"/>
                <a:cs typeface="Calibri"/>
                <a:sym typeface="Calibri"/>
              </a:rPr>
              <a:t>2016 7th International Conference on Information, Intelligence, Systems &amp; Applications (IISA)</a:t>
            </a:r>
            <a:r>
              <a:rPr lang="en-GB" sz="1000">
                <a:solidFill>
                  <a:srgbClr val="000000"/>
                </a:solidFill>
                <a:latin typeface="Calibri"/>
                <a:ea typeface="Calibri"/>
                <a:cs typeface="Calibri"/>
                <a:sym typeface="Calibri"/>
              </a:rPr>
              <a:t>, 2016.</a:t>
            </a:r>
            <a:endParaRPr sz="1000">
              <a:solidFill>
                <a:srgbClr val="000000"/>
              </a:solidFill>
              <a:latin typeface="Calibri"/>
              <a:ea typeface="Calibri"/>
              <a:cs typeface="Calibri"/>
              <a:sym typeface="Calibri"/>
            </a:endParaRPr>
          </a:p>
          <a:p>
            <a:pPr indent="0" lvl="0" marL="355600" rtl="0" algn="l">
              <a:lnSpc>
                <a:spcPct val="150000"/>
              </a:lnSpc>
              <a:spcBef>
                <a:spcPts val="1200"/>
              </a:spcBef>
              <a:spcAft>
                <a:spcPts val="0"/>
              </a:spcAft>
              <a:buNone/>
            </a:pPr>
            <a:r>
              <a:rPr lang="en-GB" sz="1000">
                <a:solidFill>
                  <a:srgbClr val="000000"/>
                </a:solidFill>
                <a:latin typeface="Calibri"/>
                <a:ea typeface="Calibri"/>
                <a:cs typeface="Calibri"/>
                <a:sym typeface="Calibri"/>
              </a:rPr>
              <a:t>[6] O. Mujtaba Khandy and S. Dadvandipour, “Analysis of machine learning algorithms for character recognition: A case study on handwritten digit recognition,” </a:t>
            </a:r>
            <a:r>
              <a:rPr i="1" lang="en-GB" sz="1000">
                <a:solidFill>
                  <a:srgbClr val="000000"/>
                </a:solidFill>
                <a:latin typeface="Calibri"/>
                <a:ea typeface="Calibri"/>
                <a:cs typeface="Calibri"/>
                <a:sym typeface="Calibri"/>
              </a:rPr>
              <a:t>Indonesian Journal of Electrical Engineering and Computer Science</a:t>
            </a:r>
            <a:r>
              <a:rPr lang="en-GB" sz="1000">
                <a:solidFill>
                  <a:srgbClr val="000000"/>
                </a:solidFill>
                <a:latin typeface="Calibri"/>
                <a:ea typeface="Calibri"/>
                <a:cs typeface="Calibri"/>
                <a:sym typeface="Calibri"/>
              </a:rPr>
              <a:t>, vol. 21, no. 1, p. 574, 2021. </a:t>
            </a:r>
            <a:endParaRPr sz="1000">
              <a:solidFill>
                <a:srgbClr val="000000"/>
              </a:solidFill>
              <a:latin typeface="Calibri"/>
              <a:ea typeface="Calibri"/>
              <a:cs typeface="Calibri"/>
              <a:sym typeface="Calibri"/>
            </a:endParaRPr>
          </a:p>
          <a:p>
            <a:pPr indent="0" lvl="0" marL="355600" rtl="0" algn="l">
              <a:lnSpc>
                <a:spcPct val="150000"/>
              </a:lnSpc>
              <a:spcBef>
                <a:spcPts val="1200"/>
              </a:spcBef>
              <a:spcAft>
                <a:spcPts val="0"/>
              </a:spcAft>
              <a:buNone/>
            </a:pPr>
            <a:r>
              <a:rPr lang="en-GB" sz="1000">
                <a:solidFill>
                  <a:srgbClr val="000000"/>
                </a:solidFill>
                <a:latin typeface="Calibri"/>
                <a:ea typeface="Calibri"/>
                <a:cs typeface="Calibri"/>
                <a:sym typeface="Calibri"/>
              </a:rPr>
              <a:t>[7] M. K. Sharma and B. Bhattarai, “Optical character recognition system for Nepali language using ConvNet,” Proceedings of the 9th International Conference on Machine Learning and Computing, 2017. </a:t>
            </a:r>
            <a:endParaRPr sz="1000">
              <a:solidFill>
                <a:srgbClr val="000000"/>
              </a:solidFill>
              <a:latin typeface="Calibri"/>
              <a:ea typeface="Calibri"/>
              <a:cs typeface="Calibri"/>
              <a:sym typeface="Calibri"/>
            </a:endParaRPr>
          </a:p>
          <a:p>
            <a:pPr indent="0" lvl="0" marL="355600" rtl="0" algn="l">
              <a:lnSpc>
                <a:spcPct val="150000"/>
              </a:lnSpc>
              <a:spcBef>
                <a:spcPts val="1200"/>
              </a:spcBef>
              <a:spcAft>
                <a:spcPts val="0"/>
              </a:spcAft>
              <a:buNone/>
            </a:pPr>
            <a:r>
              <a:rPr lang="en-GB" sz="1000">
                <a:solidFill>
                  <a:srgbClr val="000000"/>
                </a:solidFill>
                <a:latin typeface="Calibri"/>
                <a:ea typeface="Calibri"/>
                <a:cs typeface="Calibri"/>
                <a:sym typeface="Calibri"/>
              </a:rPr>
              <a:t>[8] N. Singh, “An efficient approach for handwritten Devanagari character recognition based on Artificial Neural Network,” 2018 5th International Conference on Signal Processing and Integrated Networks (SPIN), 2018. </a:t>
            </a:r>
            <a:endParaRPr sz="1000">
              <a:solidFill>
                <a:srgbClr val="000000"/>
              </a:solidFill>
              <a:latin typeface="Calibri"/>
              <a:ea typeface="Calibri"/>
              <a:cs typeface="Calibri"/>
              <a:sym typeface="Calibri"/>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