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75" r:id="rId4"/>
    <p:sldId id="282" r:id="rId5"/>
    <p:sldId id="284" r:id="rId6"/>
    <p:sldId id="287" r:id="rId7"/>
    <p:sldId id="285" r:id="rId8"/>
    <p:sldId id="300" r:id="rId9"/>
    <p:sldId id="301" r:id="rId10"/>
    <p:sldId id="288" r:id="rId11"/>
    <p:sldId id="302" r:id="rId12"/>
    <p:sldId id="289" r:id="rId13"/>
    <p:sldId id="290" r:id="rId14"/>
    <p:sldId id="291" r:id="rId15"/>
    <p:sldId id="292" r:id="rId16"/>
    <p:sldId id="293" r:id="rId17"/>
    <p:sldId id="304" r:id="rId18"/>
    <p:sldId id="305" r:id="rId19"/>
    <p:sldId id="295" r:id="rId20"/>
    <p:sldId id="294" r:id="rId21"/>
    <p:sldId id="296" r:id="rId22"/>
    <p:sldId id="297" r:id="rId23"/>
    <p:sldId id="303" r:id="rId24"/>
    <p:sldId id="274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A30D1-E179-48FD-8C0C-6CA1A6760D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F1F9F-FDB4-4000-8026-06F11858A5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7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8" name="Rectangle 6"/>
          <p:cNvSpPr/>
          <p:nvPr/>
        </p:nvSpPr>
        <p:spPr>
          <a:xfrm>
            <a:off x="464566" y="2977123"/>
            <a:ext cx="11262868" cy="3304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9225" y="406068"/>
            <a:ext cx="10993550" cy="147501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99226" y="2196680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3463" y="6023129"/>
            <a:ext cx="231277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30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31" name="Rectangle 6"/>
          <p:cNvSpPr/>
          <p:nvPr/>
        </p:nvSpPr>
        <p:spPr>
          <a:xfrm>
            <a:off x="440285" y="614406"/>
            <a:ext cx="11309340" cy="11893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3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3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4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6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7" name="Rectangle 7"/>
          <p:cNvSpPr/>
          <p:nvPr/>
        </p:nvSpPr>
        <p:spPr>
          <a:xfrm>
            <a:off x="445982" y="606553"/>
            <a:ext cx="11300036" cy="12588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9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70" name="Rectangle 10"/>
          <p:cNvSpPr/>
          <p:nvPr/>
        </p:nvSpPr>
        <p:spPr>
          <a:xfrm>
            <a:off x="445982" y="606553"/>
            <a:ext cx="11300036" cy="12588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7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1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1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2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9F296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4210" indent="-339725">
              <a:defRPr sz="2000"/>
            </a:lvl2pPr>
            <a:lvl3pPr marL="967740" indent="-337185">
              <a:defRPr sz="2000"/>
            </a:lvl3pPr>
            <a:lvl4pPr marL="1342390" indent="-334010">
              <a:defRPr sz="2000"/>
            </a:lvl4pPr>
            <a:lvl5pPr marL="1702435" indent="-33401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1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15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1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Picture Placeholder 2"/>
          <p:cNvSpPr>
            <a:spLocks noGrp="1"/>
          </p:cNvSpPr>
          <p:nvPr>
            <p:ph type="pic" idx="21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/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" name="Rectangle 6"/>
          <p:cNvSpPr/>
          <p:nvPr/>
        </p:nvSpPr>
        <p:spPr>
          <a:xfrm>
            <a:off x="440683" y="606553"/>
            <a:ext cx="11300036" cy="12588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all" spc="0" baseline="0">
          <a:solidFill>
            <a:srgbClr val="FFFFFF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306070" marR="0" indent="-30607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1pPr>
      <a:lvl2pPr marL="668020" marR="0" indent="-34417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2pPr>
      <a:lvl3pPr marL="977265" marR="0" indent="-34734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3pPr>
      <a:lvl4pPr marL="1358900" marR="0" indent="-35115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4pPr>
      <a:lvl5pPr marL="1718945" marR="0" indent="-35115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5pPr>
      <a:lvl6pPr marL="201422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6pPr>
      <a:lvl7pPr marL="2314575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7pPr>
      <a:lvl8pPr marL="2614295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8pPr>
      <a:lvl9pPr marL="2914015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defRPr sz="1800" b="0" i="0" u="none" strike="noStrike" cap="none" spc="0" baseline="0">
          <a:solidFill>
            <a:srgbClr val="3D3D3D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599226" y="929576"/>
            <a:ext cx="10993548" cy="12317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pPr algn="ctr"/>
            <a:r>
              <a:rPr lang="en-US" sz="3600" dirty="0" smtClean="0"/>
              <a:t>Handwritten Nepali Digit Classification</a:t>
            </a:r>
            <a:endParaRPr sz="3600" dirty="0"/>
          </a:p>
        </p:txBody>
      </p:sp>
      <p:sp>
        <p:nvSpPr>
          <p:cNvPr id="129" name="TextBox 4"/>
          <p:cNvSpPr txBox="1"/>
          <p:nvPr/>
        </p:nvSpPr>
        <p:spPr>
          <a:xfrm>
            <a:off x="2122094" y="3774291"/>
            <a:ext cx="7947811" cy="15696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400" dirty="0"/>
              <a:t>Presented by</a:t>
            </a:r>
            <a:r>
              <a:rPr sz="2400" dirty="0" smtClean="0"/>
              <a:t>:</a:t>
            </a:r>
            <a:endParaRPr lang="en-US" sz="2400" dirty="0" smtClean="0"/>
          </a:p>
          <a:p>
            <a:pPr algn="ctr">
              <a:defRPr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400" dirty="0" err="1" smtClean="0"/>
              <a:t>Aashish</a:t>
            </a:r>
            <a:r>
              <a:rPr lang="en-US" sz="2400" dirty="0" smtClean="0"/>
              <a:t> </a:t>
            </a:r>
            <a:r>
              <a:rPr lang="en-US" sz="2400" dirty="0" err="1" smtClean="0"/>
              <a:t>Pokharel</a:t>
            </a:r>
            <a:r>
              <a:rPr lang="en-US" sz="2400" dirty="0" smtClean="0"/>
              <a:t>(20786/075)</a:t>
            </a:r>
            <a:endParaRPr sz="2400" dirty="0"/>
          </a:p>
          <a:p>
            <a:pPr algn="ctr">
              <a:defRPr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400" dirty="0" smtClean="0"/>
              <a:t>Milan </a:t>
            </a:r>
            <a:r>
              <a:rPr lang="en-US" sz="2400" dirty="0" smtClean="0"/>
              <a:t>Chaudhary(20811/075)</a:t>
            </a:r>
            <a:endParaRPr lang="en-US" sz="2400" dirty="0" smtClean="0"/>
          </a:p>
          <a:p>
            <a:pPr algn="ctr">
              <a:defRPr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400" dirty="0" err="1" smtClean="0"/>
              <a:t>Shreedhar</a:t>
            </a:r>
            <a:r>
              <a:rPr lang="en-US" sz="2400" dirty="0" smtClean="0"/>
              <a:t> </a:t>
            </a:r>
            <a:r>
              <a:rPr lang="en-US" sz="2400" dirty="0" err="1" smtClean="0"/>
              <a:t>Ghimire</a:t>
            </a:r>
            <a:r>
              <a:rPr lang="en-US" sz="2400" dirty="0" smtClean="0"/>
              <a:t>(20827/075)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Funtional Requirement :Use case description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graphicFrame>
        <p:nvGraphicFramePr>
          <p:cNvPr id="3" name="Table 2"/>
          <p:cNvGraphicFramePr/>
          <p:nvPr/>
        </p:nvGraphicFramePr>
        <p:xfrm>
          <a:off x="6304915" y="2561590"/>
          <a:ext cx="0" cy="261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/>
                <a:gridCol w="3748088"/>
              </a:tblGrid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Use-Case Identifier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UC4 – Train model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Primary Actor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User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Secondary Actor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None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Description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It trains the model using the training dataset available in the local directory.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Pre-condition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 i="1">
                          <a:latin typeface="Times New Roman" panose="02020603050405020304" charset="0"/>
                        </a:rPr>
                        <a:t>All the required data should be in the local directory or the system should be connected to the internet.</a:t>
                      </a:r>
                      <a:endParaRPr lang="en-US" sz="1200" b="1" i="1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025" y="2180590"/>
            <a:ext cx="3794125" cy="3678555"/>
          </a:xfrm>
        </p:spPr>
        <p:txBody>
          <a:bodyPr/>
          <a:p>
            <a:r>
              <a:rPr lang="en-US" sz="2800"/>
              <a:t>The Use case description contains the description of all the use cases</a:t>
            </a:r>
            <a:endParaRPr lang="en-US" sz="2800"/>
          </a:p>
          <a:p>
            <a:r>
              <a:rPr lang="en-US" sz="2800"/>
              <a:t>Ex: Train Model is shown here</a:t>
            </a:r>
            <a:endParaRPr lang="en-US" sz="28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Process modelling : DATA Flow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0" y="3207385"/>
            <a:ext cx="5715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Flow Diagram : Level 0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6890" y="2017395"/>
            <a:ext cx="6078220" cy="451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Flow Diagram : Level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icture 2" descr="0-02-03-35b02104507c235f97a51a7b70dd8499765f141f54a0ad0096a8d1959c897d30_206bf5e6d0da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6415" y="2009140"/>
            <a:ext cx="8372475" cy="4857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Dataset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Data for Each label : 2000 (85% train 15% test)</a:t>
            </a:r>
            <a:endParaRPr lang="en-US" sz="2800"/>
          </a:p>
          <a:p>
            <a:r>
              <a:rPr lang="en-US" sz="2800"/>
              <a:t>Image format : 32 * 32 pixels</a:t>
            </a:r>
            <a:endParaRPr lang="en-US" sz="2800"/>
          </a:p>
          <a:p>
            <a:r>
              <a:rPr lang="en-US" sz="2800"/>
              <a:t>Are all data of same shape ? Yes</a:t>
            </a:r>
            <a:endParaRPr lang="en-US" sz="2800"/>
          </a:p>
          <a:p>
            <a:r>
              <a:rPr lang="en-US" sz="2800"/>
              <a:t>Color Channels : 1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orGanization : Folder structure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25" y="2180590"/>
            <a:ext cx="3794125" cy="3678555"/>
          </a:xfrm>
        </p:spPr>
        <p:txBody>
          <a:bodyPr/>
          <a:p>
            <a:r>
              <a:rPr lang="en-US" sz="2800"/>
              <a:t>Dataset divided into: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Train 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Test</a:t>
            </a:r>
            <a:endParaRPr lang="en-US" sz="2800"/>
          </a:p>
          <a:p>
            <a:pPr marL="342900" lvl="0" indent="-342900"/>
            <a:r>
              <a:rPr lang="en-US" sz="2800"/>
              <a:t>Data stored in each of their labels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1" name="Picture 11" descr="Folder_structure_nepali_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525" y="1881505"/>
            <a:ext cx="3694430" cy="4276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3611090"/>
            <a:ext cx="11029617" cy="1013802"/>
          </a:xfrm>
        </p:spPr>
        <p:txBody>
          <a:bodyPr/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Design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SYSTEM DESIGN : UI WIreframe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810" y="1905635"/>
            <a:ext cx="3787775" cy="495236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025" y="2180590"/>
            <a:ext cx="4190365" cy="3678555"/>
          </a:xfrm>
        </p:spPr>
        <p:txBody>
          <a:bodyPr/>
          <a:p>
            <a:r>
              <a:rPr lang="en-US" sz="2800"/>
              <a:t>The UI will be able to :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Take inputs from user as drawings,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Show the outputs to the user,</a:t>
            </a:r>
            <a:endParaRPr lang="en-US" sz="2800"/>
          </a:p>
          <a:p>
            <a:pPr marL="514350" indent="-514350">
              <a:buAutoNum type="arabicPeriod"/>
            </a:pPr>
            <a:endParaRPr lang="en-US" sz="28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System Design : Model Building Pipeline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4" descr="Model_Pipelin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755" y="1715770"/>
            <a:ext cx="6213475" cy="4859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System Design : Base Model Architecture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/>
              <a:t>Input layer shape : (1024, 1)</a:t>
            </a:r>
            <a:endParaRPr lang="en-US" sz="3200"/>
          </a:p>
          <a:p>
            <a:r>
              <a:rPr lang="en-US" sz="3200"/>
              <a:t>Hidden Layers    : 2 Layers, each of size 32</a:t>
            </a:r>
            <a:endParaRPr lang="en-US" sz="3200"/>
          </a:p>
          <a:p>
            <a:r>
              <a:rPr lang="en-US" sz="3200"/>
              <a:t>Learning Rate 	  : 0.01</a:t>
            </a:r>
            <a:endParaRPr lang="en-US" sz="3200"/>
          </a:p>
          <a:p>
            <a:r>
              <a:rPr lang="en-US" sz="3200"/>
              <a:t>activation function : ReLU</a:t>
            </a: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45" y="425064"/>
            <a:ext cx="11029617" cy="1013802"/>
          </a:xfrm>
        </p:spPr>
        <p:txBody>
          <a:bodyPr/>
          <a:lstStyle/>
          <a:p>
            <a:pPr algn="ctr"/>
            <a:r>
              <a:rPr lang="en-US" dirty="0"/>
              <a:t>Presentation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115" y="1927225"/>
            <a:ext cx="11029315" cy="3817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Introduction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Objectives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System Analysis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System Design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Next Steps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Base Model : Outcomes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/>
              <a:t>Training Accuracy 	: 90%</a:t>
            </a:r>
            <a:endParaRPr lang="en-US" sz="3200"/>
          </a:p>
          <a:p>
            <a:r>
              <a:rPr lang="en-US" sz="3200"/>
              <a:t>Test Accuracy 		: 87%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Base Model : Prediction Sample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2094230"/>
            <a:ext cx="3381375" cy="3610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Next Steps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Use of Object Oriented Approach to build the model</a:t>
            </a:r>
            <a:endParaRPr lang="en-US" sz="2800"/>
          </a:p>
          <a:p>
            <a:r>
              <a:rPr lang="en-US" sz="2800"/>
              <a:t>Model optimization and fine tuning</a:t>
            </a:r>
            <a:endParaRPr lang="en-US" sz="2800"/>
          </a:p>
          <a:p>
            <a:r>
              <a:rPr lang="en-US" sz="2800"/>
              <a:t>UI and backend implementation</a:t>
            </a:r>
            <a:endParaRPr lang="en-US" sz="2800"/>
          </a:p>
          <a:p>
            <a:r>
              <a:rPr lang="en-US" sz="2800"/>
              <a:t>Finalize the documentation</a:t>
            </a:r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94" y="3053757"/>
            <a:ext cx="11029616" cy="1039134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7925" y="3323452"/>
            <a:ext cx="60833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</a:rPr>
              <a:t>THANK 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</a:rPr>
              <a:t>YOU !!!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77464"/>
            <a:ext cx="11029617" cy="8357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716" y="1913210"/>
            <a:ext cx="11029617" cy="45984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Handwritten Nepali </a:t>
            </a:r>
            <a:r>
              <a:rPr lang="en-US" sz="2400" dirty="0"/>
              <a:t>D</a:t>
            </a:r>
            <a:r>
              <a:rPr lang="en-US" sz="2400" dirty="0" smtClean="0"/>
              <a:t>igit </a:t>
            </a:r>
            <a:r>
              <a:rPr lang="en-US" sz="2400" dirty="0"/>
              <a:t>C</a:t>
            </a:r>
            <a:r>
              <a:rPr lang="en-US" sz="2400" dirty="0" smtClean="0"/>
              <a:t>lassification </a:t>
            </a:r>
            <a:r>
              <a:rPr lang="en-US" sz="2400" dirty="0"/>
              <a:t>is the process to provide the ability to machines to recognize human handwritten </a:t>
            </a:r>
            <a:r>
              <a:rPr lang="en-US" sz="2400" dirty="0" smtClean="0"/>
              <a:t>digits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It is not an easy task for the machine because handwritten digits are not perfect, vary from person-to-person, and can be made with many different </a:t>
            </a:r>
            <a:r>
              <a:rPr lang="en-US" sz="2400" dirty="0" smtClean="0"/>
              <a:t>flavors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project intends to implement a Feedforward Neural Network </a:t>
            </a:r>
            <a:r>
              <a:rPr lang="en-US" sz="2400" dirty="0" smtClean="0"/>
              <a:t>that </a:t>
            </a:r>
            <a:r>
              <a:rPr lang="en-US" sz="2400" dirty="0"/>
              <a:t>will be able to recognize the handwritten digits with high accuracy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9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77464"/>
            <a:ext cx="11029617" cy="835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913255"/>
            <a:ext cx="11029315" cy="42075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Following are the objectives of the system: </a:t>
            </a:r>
            <a:endParaRPr lang="en-US" sz="2400" dirty="0"/>
          </a:p>
          <a:p>
            <a:pPr marL="781050" lvl="1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To identify Nepali digits using Deep Learning Approaches,</a:t>
            </a:r>
            <a:endParaRPr lang="en-US" sz="2400" dirty="0"/>
          </a:p>
          <a:p>
            <a:pPr marL="781050" lvl="1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To perform tasks such as hyperparameter tuning, normalization, regularization, etc. to create an efficient model,</a:t>
            </a:r>
            <a:endParaRPr lang="en-US" sz="2400" dirty="0"/>
          </a:p>
          <a:p>
            <a:pPr marL="781050" lvl="1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To integrate the developed model into a given system where user can provide the input and the model gives the predicted outcome.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Scope and Limitation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400"/>
              <a:t>The project tries to implement a system that will be able to take inputs from user and recognize which nepali digit is given as input.</a:t>
            </a:r>
            <a:endParaRPr lang="en-US" sz="2400"/>
          </a:p>
          <a:p>
            <a:r>
              <a:rPr lang="en-US" sz="2400"/>
              <a:t>The System has following limitations: </a:t>
            </a:r>
            <a:endParaRPr lang="en-US" sz="2400"/>
          </a:p>
          <a:p>
            <a:pPr marL="914400" lvl="1" indent="-457200">
              <a:buAutoNum type="arabicPeriod"/>
            </a:pPr>
            <a:r>
              <a:rPr lang="en-US" sz="2400"/>
              <a:t> The system will not be able to recognize Nepali characters other than the digits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6" y="3214619"/>
            <a:ext cx="11029617" cy="8357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Analysis </a:t>
            </a:r>
            <a:endParaRPr 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Schedule Analysis : Work Breakdown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3430" y="1913890"/>
            <a:ext cx="5238750" cy="3990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Schedule Analysis : Gantt 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2032000"/>
            <a:ext cx="8220075" cy="3990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Funtional Requirement :Use case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4640" y="1871345"/>
            <a:ext cx="4735195" cy="47351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025" y="2180590"/>
            <a:ext cx="4257040" cy="3678555"/>
          </a:xfrm>
        </p:spPr>
        <p:txBody>
          <a:bodyPr/>
          <a:p>
            <a:r>
              <a:rPr lang="en-US" sz="2800"/>
              <a:t>The Use case diagram shows the interraction of user with the system.</a:t>
            </a:r>
            <a:endParaRPr lang="en-US" sz="28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2835</Words>
  <Application>WPS Presentation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Gill Sans MT</vt:lpstr>
      <vt:lpstr>Gubbi</vt:lpstr>
      <vt:lpstr>Times New Roman</vt:lpstr>
      <vt:lpstr>Microsoft YaHei</vt:lpstr>
      <vt:lpstr>Droid Sans Fallback</vt:lpstr>
      <vt:lpstr>Times New Roman</vt:lpstr>
      <vt:lpstr>Arial Unicode MS</vt:lpstr>
      <vt:lpstr>DejaVu Sans</vt:lpstr>
      <vt:lpstr>Gill Sans MT</vt:lpstr>
      <vt:lpstr>OpenSymbol</vt:lpstr>
      <vt:lpstr>Dividend</vt:lpstr>
      <vt:lpstr>Handwritten Nepali Digit Classification</vt:lpstr>
      <vt:lpstr>Presentation Outline</vt:lpstr>
      <vt:lpstr>Introduction</vt:lpstr>
      <vt:lpstr>Objectives </vt:lpstr>
      <vt:lpstr>Scope and Limitation</vt:lpstr>
      <vt:lpstr>System Analysis </vt:lpstr>
      <vt:lpstr>PowerPoint 演示文稿</vt:lpstr>
      <vt:lpstr>Schedule Analysis : Work Breakdown Structure</vt:lpstr>
      <vt:lpstr>Funtional Requirement :Use case Diagram</vt:lpstr>
      <vt:lpstr>Funtional Requirement :Use case Diagram</vt:lpstr>
      <vt:lpstr>Process modelling : DATA Flow Diagram</vt:lpstr>
      <vt:lpstr>Data Flow Diagram : Level 0</vt:lpstr>
      <vt:lpstr>Data Flow Diagram : Level 1</vt:lpstr>
      <vt:lpstr>Dataset Analysis</vt:lpstr>
      <vt:lpstr>Data orGanization : Folder structure</vt:lpstr>
      <vt:lpstr>PowerPoint 演示文稿</vt:lpstr>
      <vt:lpstr>PowerPoint 演示文稿</vt:lpstr>
      <vt:lpstr>System Design : Model Building Pipeline</vt:lpstr>
      <vt:lpstr>System Design : Base Model Architecture </vt:lpstr>
      <vt:lpstr>Base Model : Outcomes</vt:lpstr>
      <vt:lpstr>Base Model : Prediction Sample</vt:lpstr>
      <vt:lpstr>PowerPoint 演示文稿</vt:lpstr>
      <vt:lpstr>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Scheduling For Real time systems</dc:title>
  <dc:creator>Milan</dc:creator>
  <cp:lastModifiedBy>aashish</cp:lastModifiedBy>
  <cp:revision>299</cp:revision>
  <dcterms:created xsi:type="dcterms:W3CDTF">2023-02-06T03:57:58Z</dcterms:created>
  <dcterms:modified xsi:type="dcterms:W3CDTF">2023-02-06T03:57:58Z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